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tiff" ContentType="image/tiff"/>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media/image13.jpg" ContentType="image/jpg"/>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media/image21.jpg" ContentType="image/jpg"/>
  <Override PartName="/ppt/media/image22.jpg" ContentType="image/jpg"/>
  <Override PartName="/ppt/notesSlides/notesSlide17.xml" ContentType="application/vnd.openxmlformats-officedocument.presentationml.notesSlide+xml"/>
  <Override PartName="/ppt/media/image23.jpg" ContentType="image/jpg"/>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4"/>
  </p:notesMasterIdLst>
  <p:sldIdLst>
    <p:sldId id="256" r:id="rId2"/>
    <p:sldId id="288" r:id="rId3"/>
    <p:sldId id="290" r:id="rId4"/>
    <p:sldId id="289" r:id="rId5"/>
    <p:sldId id="263" r:id="rId6"/>
    <p:sldId id="259" r:id="rId7"/>
    <p:sldId id="262" r:id="rId8"/>
    <p:sldId id="292" r:id="rId9"/>
    <p:sldId id="257" r:id="rId10"/>
    <p:sldId id="268" r:id="rId11"/>
    <p:sldId id="270" r:id="rId12"/>
    <p:sldId id="291" r:id="rId13"/>
    <p:sldId id="258" r:id="rId14"/>
    <p:sldId id="271" r:id="rId15"/>
    <p:sldId id="283" r:id="rId16"/>
    <p:sldId id="276" r:id="rId17"/>
    <p:sldId id="275" r:id="rId18"/>
    <p:sldId id="281" r:id="rId19"/>
    <p:sldId id="282" r:id="rId20"/>
    <p:sldId id="260" r:id="rId21"/>
    <p:sldId id="261" r:id="rId22"/>
    <p:sldId id="293"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6418" autoAdjust="0"/>
  </p:normalViewPr>
  <p:slideViewPr>
    <p:cSldViewPr snapToGrid="0">
      <p:cViewPr varScale="1">
        <p:scale>
          <a:sx n="112" d="100"/>
          <a:sy n="112" d="100"/>
        </p:scale>
        <p:origin x="1096" y="192"/>
      </p:cViewPr>
      <p:guideLst/>
    </p:cSldViewPr>
  </p:slideViewPr>
  <p:notesTextViewPr>
    <p:cViewPr>
      <p:scale>
        <a:sx n="1" d="1"/>
        <a:sy n="1" d="1"/>
      </p:scale>
      <p:origin x="0" y="0"/>
    </p:cViewPr>
  </p:notesTextViewPr>
  <p:sorterViewPr>
    <p:cViewPr>
      <p:scale>
        <a:sx n="130" d="100"/>
        <a:sy n="13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0.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C9A3A76-AD27-4ECF-8191-332DC4C31DCF}" type="datetimeFigureOut">
              <a:rPr lang="en-US" smtClean="0"/>
              <a:t>7/10/19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9DBDA3B-65D7-4A9E-A416-EFB0D72AA140}" type="slidenum">
              <a:rPr lang="en-US" smtClean="0"/>
              <a:t>‹#›</a:t>
            </a:fld>
            <a:endParaRPr lang="en-US"/>
          </a:p>
        </p:txBody>
      </p:sp>
    </p:spTree>
    <p:extLst>
      <p:ext uri="{BB962C8B-B14F-4D97-AF65-F5344CB8AC3E}">
        <p14:creationId xmlns:p14="http://schemas.microsoft.com/office/powerpoint/2010/main" val="20882787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Arguably, our campus trees are the most significant and visible component in</a:t>
            </a:r>
            <a:r>
              <a:rPr lang="en-US" baseline="0" dirty="0"/>
              <a:t> our campus landscape.</a:t>
            </a:r>
            <a:endParaRPr lang="en-US" dirty="0"/>
          </a:p>
        </p:txBody>
      </p:sp>
      <p:sp>
        <p:nvSpPr>
          <p:cNvPr id="4" name="Slide Number Placeholder 3"/>
          <p:cNvSpPr>
            <a:spLocks noGrp="1"/>
          </p:cNvSpPr>
          <p:nvPr>
            <p:ph type="sldNum" sz="quarter" idx="10"/>
          </p:nvPr>
        </p:nvSpPr>
        <p:spPr/>
        <p:txBody>
          <a:bodyPr/>
          <a:lstStyle/>
          <a:p>
            <a:fld id="{99DBDA3B-65D7-4A9E-A416-EFB0D72AA140}" type="slidenum">
              <a:rPr lang="en-US" smtClean="0"/>
              <a:t>2</a:t>
            </a:fld>
            <a:endParaRPr lang="en-US"/>
          </a:p>
        </p:txBody>
      </p:sp>
    </p:spTree>
    <p:extLst>
      <p:ext uri="{BB962C8B-B14F-4D97-AF65-F5344CB8AC3E}">
        <p14:creationId xmlns:p14="http://schemas.microsoft.com/office/powerpoint/2010/main" val="27137844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Dan</a:t>
            </a:r>
          </a:p>
        </p:txBody>
      </p:sp>
      <p:sp>
        <p:nvSpPr>
          <p:cNvPr id="4" name="Slide Number Placeholder 3"/>
          <p:cNvSpPr>
            <a:spLocks noGrp="1"/>
          </p:cNvSpPr>
          <p:nvPr>
            <p:ph type="sldNum" sz="quarter" idx="10"/>
          </p:nvPr>
        </p:nvSpPr>
        <p:spPr/>
        <p:txBody>
          <a:bodyPr/>
          <a:lstStyle/>
          <a:p>
            <a:fld id="{99DBDA3B-65D7-4A9E-A416-EFB0D72AA140}" type="slidenum">
              <a:rPr lang="en-US" smtClean="0"/>
              <a:t>11</a:t>
            </a:fld>
            <a:endParaRPr lang="en-US"/>
          </a:p>
        </p:txBody>
      </p:sp>
    </p:spTree>
    <p:extLst>
      <p:ext uri="{BB962C8B-B14F-4D97-AF65-F5344CB8AC3E}">
        <p14:creationId xmlns:p14="http://schemas.microsoft.com/office/powerpoint/2010/main" val="9137339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Dan</a:t>
            </a:r>
          </a:p>
        </p:txBody>
      </p:sp>
      <p:sp>
        <p:nvSpPr>
          <p:cNvPr id="4" name="Slide Number Placeholder 3"/>
          <p:cNvSpPr>
            <a:spLocks noGrp="1"/>
          </p:cNvSpPr>
          <p:nvPr>
            <p:ph type="sldNum" sz="quarter" idx="10"/>
          </p:nvPr>
        </p:nvSpPr>
        <p:spPr/>
        <p:txBody>
          <a:bodyPr/>
          <a:lstStyle/>
          <a:p>
            <a:fld id="{99DBDA3B-65D7-4A9E-A416-EFB0D72AA140}" type="slidenum">
              <a:rPr lang="en-US" smtClean="0"/>
              <a:t>12</a:t>
            </a:fld>
            <a:endParaRPr lang="en-US"/>
          </a:p>
        </p:txBody>
      </p:sp>
    </p:spTree>
    <p:extLst>
      <p:ext uri="{BB962C8B-B14F-4D97-AF65-F5344CB8AC3E}">
        <p14:creationId xmlns:p14="http://schemas.microsoft.com/office/powerpoint/2010/main" val="27289802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Dan</a:t>
            </a:r>
          </a:p>
        </p:txBody>
      </p:sp>
      <p:sp>
        <p:nvSpPr>
          <p:cNvPr id="4" name="Slide Number Placeholder 3"/>
          <p:cNvSpPr>
            <a:spLocks noGrp="1"/>
          </p:cNvSpPr>
          <p:nvPr>
            <p:ph type="sldNum" sz="quarter" idx="10"/>
          </p:nvPr>
        </p:nvSpPr>
        <p:spPr/>
        <p:txBody>
          <a:bodyPr/>
          <a:lstStyle/>
          <a:p>
            <a:fld id="{99DBDA3B-65D7-4A9E-A416-EFB0D72AA140}" type="slidenum">
              <a:rPr lang="en-US" smtClean="0"/>
              <a:t>13</a:t>
            </a:fld>
            <a:endParaRPr lang="en-US"/>
          </a:p>
        </p:txBody>
      </p:sp>
    </p:spTree>
    <p:extLst>
      <p:ext uri="{BB962C8B-B14F-4D97-AF65-F5344CB8AC3E}">
        <p14:creationId xmlns:p14="http://schemas.microsoft.com/office/powerpoint/2010/main" val="1510160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David</a:t>
            </a:r>
          </a:p>
        </p:txBody>
      </p:sp>
      <p:sp>
        <p:nvSpPr>
          <p:cNvPr id="4" name="Slide Number Placeholder 3"/>
          <p:cNvSpPr>
            <a:spLocks noGrp="1"/>
          </p:cNvSpPr>
          <p:nvPr>
            <p:ph type="sldNum" sz="quarter" idx="10"/>
          </p:nvPr>
        </p:nvSpPr>
        <p:spPr/>
        <p:txBody>
          <a:bodyPr/>
          <a:lstStyle/>
          <a:p>
            <a:fld id="{99DBDA3B-65D7-4A9E-A416-EFB0D72AA140}" type="slidenum">
              <a:rPr lang="en-US" smtClean="0"/>
              <a:t>14</a:t>
            </a:fld>
            <a:endParaRPr lang="en-US"/>
          </a:p>
        </p:txBody>
      </p:sp>
    </p:spTree>
    <p:extLst>
      <p:ext uri="{BB962C8B-B14F-4D97-AF65-F5344CB8AC3E}">
        <p14:creationId xmlns:p14="http://schemas.microsoft.com/office/powerpoint/2010/main" val="6248426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David</a:t>
            </a:r>
          </a:p>
        </p:txBody>
      </p:sp>
      <p:sp>
        <p:nvSpPr>
          <p:cNvPr id="4" name="Slide Number Placeholder 3"/>
          <p:cNvSpPr>
            <a:spLocks noGrp="1"/>
          </p:cNvSpPr>
          <p:nvPr>
            <p:ph type="sldNum" sz="quarter" idx="10"/>
          </p:nvPr>
        </p:nvSpPr>
        <p:spPr/>
        <p:txBody>
          <a:bodyPr/>
          <a:lstStyle/>
          <a:p>
            <a:fld id="{99DBDA3B-65D7-4A9E-A416-EFB0D72AA140}" type="slidenum">
              <a:rPr lang="en-US" smtClean="0"/>
              <a:t>15</a:t>
            </a:fld>
            <a:endParaRPr lang="en-US"/>
          </a:p>
        </p:txBody>
      </p:sp>
    </p:spTree>
    <p:extLst>
      <p:ext uri="{BB962C8B-B14F-4D97-AF65-F5344CB8AC3E}">
        <p14:creationId xmlns:p14="http://schemas.microsoft.com/office/powerpoint/2010/main" val="17265563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Dan</a:t>
            </a:r>
          </a:p>
        </p:txBody>
      </p:sp>
      <p:sp>
        <p:nvSpPr>
          <p:cNvPr id="4" name="Slide Number Placeholder 3"/>
          <p:cNvSpPr>
            <a:spLocks noGrp="1"/>
          </p:cNvSpPr>
          <p:nvPr>
            <p:ph type="sldNum" sz="quarter" idx="10"/>
          </p:nvPr>
        </p:nvSpPr>
        <p:spPr/>
        <p:txBody>
          <a:bodyPr/>
          <a:lstStyle/>
          <a:p>
            <a:fld id="{99DBDA3B-65D7-4A9E-A416-EFB0D72AA140}" type="slidenum">
              <a:rPr lang="en-US" smtClean="0"/>
              <a:t>16</a:t>
            </a:fld>
            <a:endParaRPr lang="en-US"/>
          </a:p>
        </p:txBody>
      </p:sp>
    </p:spTree>
    <p:extLst>
      <p:ext uri="{BB962C8B-B14F-4D97-AF65-F5344CB8AC3E}">
        <p14:creationId xmlns:p14="http://schemas.microsoft.com/office/powerpoint/2010/main" val="23210005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Dan</a:t>
            </a:r>
          </a:p>
        </p:txBody>
      </p:sp>
      <p:sp>
        <p:nvSpPr>
          <p:cNvPr id="4" name="Slide Number Placeholder 3"/>
          <p:cNvSpPr>
            <a:spLocks noGrp="1"/>
          </p:cNvSpPr>
          <p:nvPr>
            <p:ph type="sldNum" sz="quarter" idx="10"/>
          </p:nvPr>
        </p:nvSpPr>
        <p:spPr/>
        <p:txBody>
          <a:bodyPr/>
          <a:lstStyle/>
          <a:p>
            <a:fld id="{99DBDA3B-65D7-4A9E-A416-EFB0D72AA140}" type="slidenum">
              <a:rPr lang="en-US" smtClean="0"/>
              <a:t>17</a:t>
            </a:fld>
            <a:endParaRPr lang="en-US"/>
          </a:p>
        </p:txBody>
      </p:sp>
    </p:spTree>
    <p:extLst>
      <p:ext uri="{BB962C8B-B14F-4D97-AF65-F5344CB8AC3E}">
        <p14:creationId xmlns:p14="http://schemas.microsoft.com/office/powerpoint/2010/main" val="7604597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David – when utilities have to go through the critical root zone in plan view, one good</a:t>
            </a:r>
            <a:r>
              <a:rPr lang="en-US" baseline="0" dirty="0"/>
              <a:t> option is to use directional drilling to take advantage of tree biology (90% roots in the upper 3 feet). Instead of trenching and cutting critical roots, go under them.</a:t>
            </a:r>
            <a:endParaRPr lang="en-US" dirty="0"/>
          </a:p>
        </p:txBody>
      </p:sp>
      <p:sp>
        <p:nvSpPr>
          <p:cNvPr id="4" name="Slide Number Placeholder 3"/>
          <p:cNvSpPr>
            <a:spLocks noGrp="1"/>
          </p:cNvSpPr>
          <p:nvPr>
            <p:ph type="sldNum" sz="quarter" idx="10"/>
          </p:nvPr>
        </p:nvSpPr>
        <p:spPr/>
        <p:txBody>
          <a:bodyPr/>
          <a:lstStyle/>
          <a:p>
            <a:fld id="{99DBDA3B-65D7-4A9E-A416-EFB0D72AA140}" type="slidenum">
              <a:rPr lang="en-US" smtClean="0"/>
              <a:t>18</a:t>
            </a:fld>
            <a:endParaRPr lang="en-US"/>
          </a:p>
        </p:txBody>
      </p:sp>
    </p:spTree>
    <p:extLst>
      <p:ext uri="{BB962C8B-B14F-4D97-AF65-F5344CB8AC3E}">
        <p14:creationId xmlns:p14="http://schemas.microsoft.com/office/powerpoint/2010/main" val="15794051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David – Air spading is a method of excavation that removes the soil but</a:t>
            </a:r>
            <a:r>
              <a:rPr lang="en-US" baseline="0" dirty="0"/>
              <a:t> leaves the roots in place so smaller utility lines can be threaded below or between major roots. At the risk of stating the obvious, if you were to cut all the roots exposed by the air spade to install your utility line, you might as well have just dug a traditional trench. Another situation where air spade excavation would be beneficial is if you are installing new pavement e.g. a sidewalk within the CRZ. By backfilling the excavation with CU Structural Soil you will maintain access to </a:t>
            </a:r>
            <a:r>
              <a:rPr lang="en-US" baseline="0" dirty="0" err="1"/>
              <a:t>uncompacted</a:t>
            </a:r>
            <a:r>
              <a:rPr lang="en-US" baseline="0" dirty="0"/>
              <a:t> soil within and </a:t>
            </a:r>
            <a:r>
              <a:rPr lang="en-US" baseline="0"/>
              <a:t>beyond the CRZ.</a:t>
            </a:r>
            <a:endParaRPr lang="en-US" dirty="0"/>
          </a:p>
        </p:txBody>
      </p:sp>
      <p:sp>
        <p:nvSpPr>
          <p:cNvPr id="4" name="Slide Number Placeholder 3"/>
          <p:cNvSpPr>
            <a:spLocks noGrp="1"/>
          </p:cNvSpPr>
          <p:nvPr>
            <p:ph type="sldNum" sz="quarter" idx="10"/>
          </p:nvPr>
        </p:nvSpPr>
        <p:spPr/>
        <p:txBody>
          <a:bodyPr/>
          <a:lstStyle/>
          <a:p>
            <a:fld id="{99DBDA3B-65D7-4A9E-A416-EFB0D72AA140}" type="slidenum">
              <a:rPr lang="en-US" smtClean="0"/>
              <a:t>19</a:t>
            </a:fld>
            <a:endParaRPr lang="en-US"/>
          </a:p>
        </p:txBody>
      </p:sp>
    </p:spTree>
    <p:extLst>
      <p:ext uri="{BB962C8B-B14F-4D97-AF65-F5344CB8AC3E}">
        <p14:creationId xmlns:p14="http://schemas.microsoft.com/office/powerpoint/2010/main" val="20776008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Dan</a:t>
            </a:r>
          </a:p>
        </p:txBody>
      </p:sp>
      <p:sp>
        <p:nvSpPr>
          <p:cNvPr id="4" name="Slide Number Placeholder 3"/>
          <p:cNvSpPr>
            <a:spLocks noGrp="1"/>
          </p:cNvSpPr>
          <p:nvPr>
            <p:ph type="sldNum" sz="quarter" idx="10"/>
          </p:nvPr>
        </p:nvSpPr>
        <p:spPr/>
        <p:txBody>
          <a:bodyPr/>
          <a:lstStyle/>
          <a:p>
            <a:fld id="{99DBDA3B-65D7-4A9E-A416-EFB0D72AA140}" type="slidenum">
              <a:rPr lang="en-US" smtClean="0"/>
              <a:t>20</a:t>
            </a:fld>
            <a:endParaRPr lang="en-US"/>
          </a:p>
        </p:txBody>
      </p:sp>
    </p:spTree>
    <p:extLst>
      <p:ext uri="{BB962C8B-B14F-4D97-AF65-F5344CB8AC3E}">
        <p14:creationId xmlns:p14="http://schemas.microsoft.com/office/powerpoint/2010/main" val="37984941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David</a:t>
            </a:r>
            <a:r>
              <a:rPr lang="en-US" baseline="0" dirty="0"/>
              <a:t> – For the last 10 years we have been following national standards and best practices of urban forestry  established by the National Arbor Day Foundation to manage the trees on campus as a system. This includes inventory, planting, management, education and outreach.</a:t>
            </a:r>
            <a:endParaRPr lang="en-US" dirty="0"/>
          </a:p>
        </p:txBody>
      </p:sp>
      <p:sp>
        <p:nvSpPr>
          <p:cNvPr id="4" name="Slide Number Placeholder 3"/>
          <p:cNvSpPr>
            <a:spLocks noGrp="1"/>
          </p:cNvSpPr>
          <p:nvPr>
            <p:ph type="sldNum" sz="quarter" idx="10"/>
          </p:nvPr>
        </p:nvSpPr>
        <p:spPr/>
        <p:txBody>
          <a:bodyPr/>
          <a:lstStyle/>
          <a:p>
            <a:fld id="{99DBDA3B-65D7-4A9E-A416-EFB0D72AA140}" type="slidenum">
              <a:rPr lang="en-US" smtClean="0"/>
              <a:t>3</a:t>
            </a:fld>
            <a:endParaRPr lang="en-US"/>
          </a:p>
        </p:txBody>
      </p:sp>
    </p:spTree>
    <p:extLst>
      <p:ext uri="{BB962C8B-B14F-4D97-AF65-F5344CB8AC3E}">
        <p14:creationId xmlns:p14="http://schemas.microsoft.com/office/powerpoint/2010/main" val="228514820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Dan</a:t>
            </a:r>
          </a:p>
        </p:txBody>
      </p:sp>
      <p:sp>
        <p:nvSpPr>
          <p:cNvPr id="4" name="Slide Number Placeholder 3"/>
          <p:cNvSpPr>
            <a:spLocks noGrp="1"/>
          </p:cNvSpPr>
          <p:nvPr>
            <p:ph type="sldNum" sz="quarter" idx="10"/>
          </p:nvPr>
        </p:nvSpPr>
        <p:spPr/>
        <p:txBody>
          <a:bodyPr/>
          <a:lstStyle/>
          <a:p>
            <a:fld id="{99DBDA3B-65D7-4A9E-A416-EFB0D72AA140}" type="slidenum">
              <a:rPr lang="en-US" smtClean="0"/>
              <a:t>21</a:t>
            </a:fld>
            <a:endParaRPr lang="en-US"/>
          </a:p>
        </p:txBody>
      </p:sp>
    </p:spTree>
    <p:extLst>
      <p:ext uri="{BB962C8B-B14F-4D97-AF65-F5344CB8AC3E}">
        <p14:creationId xmlns:p14="http://schemas.microsoft.com/office/powerpoint/2010/main" val="22409106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Dan</a:t>
            </a:r>
          </a:p>
        </p:txBody>
      </p:sp>
      <p:sp>
        <p:nvSpPr>
          <p:cNvPr id="4" name="Slide Number Placeholder 3"/>
          <p:cNvSpPr>
            <a:spLocks noGrp="1"/>
          </p:cNvSpPr>
          <p:nvPr>
            <p:ph type="sldNum" sz="quarter" idx="10"/>
          </p:nvPr>
        </p:nvSpPr>
        <p:spPr/>
        <p:txBody>
          <a:bodyPr/>
          <a:lstStyle/>
          <a:p>
            <a:fld id="{99DBDA3B-65D7-4A9E-A416-EFB0D72AA140}" type="slidenum">
              <a:rPr lang="en-US" smtClean="0"/>
              <a:t>22</a:t>
            </a:fld>
            <a:endParaRPr lang="en-US"/>
          </a:p>
        </p:txBody>
      </p:sp>
    </p:spTree>
    <p:extLst>
      <p:ext uri="{BB962C8B-B14F-4D97-AF65-F5344CB8AC3E}">
        <p14:creationId xmlns:p14="http://schemas.microsoft.com/office/powerpoint/2010/main" val="6600734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David – I</a:t>
            </a:r>
            <a:r>
              <a:rPr lang="en-US" baseline="0" dirty="0"/>
              <a:t>n reviewing recent data, we were disappointed to see that 2 out of the last 3 years we have had a net loss of trees on campus. </a:t>
            </a:r>
          </a:p>
          <a:p>
            <a:r>
              <a:rPr lang="en-US" baseline="0" dirty="0"/>
              <a:t>Emerald Ash Borer and climate change.  As campus continues to densify, the landscape is the cheapest and easiest place to develop. </a:t>
            </a:r>
          </a:p>
          <a:p>
            <a:r>
              <a:rPr lang="en-US" baseline="0" dirty="0"/>
              <a:t>While our pace of new construction has slowed recently, addressing our deferred maintenance and renovation needs also can have a significant impact on our landscape. So Dan and I have pulled together some key points to consider when managing any project, and to remind you that we are available as a resource at any point in your project, but preferably sooner than later.</a:t>
            </a:r>
          </a:p>
        </p:txBody>
      </p:sp>
      <p:sp>
        <p:nvSpPr>
          <p:cNvPr id="4" name="Slide Number Placeholder 3"/>
          <p:cNvSpPr>
            <a:spLocks noGrp="1"/>
          </p:cNvSpPr>
          <p:nvPr>
            <p:ph type="sldNum" sz="quarter" idx="10"/>
          </p:nvPr>
        </p:nvSpPr>
        <p:spPr/>
        <p:txBody>
          <a:bodyPr/>
          <a:lstStyle/>
          <a:p>
            <a:fld id="{99DBDA3B-65D7-4A9E-A416-EFB0D72AA140}" type="slidenum">
              <a:rPr lang="en-US" smtClean="0"/>
              <a:t>4</a:t>
            </a:fld>
            <a:endParaRPr lang="en-US"/>
          </a:p>
        </p:txBody>
      </p:sp>
    </p:spTree>
    <p:extLst>
      <p:ext uri="{BB962C8B-B14F-4D97-AF65-F5344CB8AC3E}">
        <p14:creationId xmlns:p14="http://schemas.microsoft.com/office/powerpoint/2010/main" val="17209728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David – I share this slide not because I think you need coaching in how to kill a tree, but as a reminder that many impacts of construction don’t show up until several years after construction. So a tree that may look OK at project closeout, could end up as a maintenance expense for Grounds after the contractor has received final payment</a:t>
            </a:r>
            <a:r>
              <a:rPr lang="en-US" baseline="0" dirty="0"/>
              <a:t> and the contingency is gone.</a:t>
            </a:r>
            <a:endParaRPr lang="en-US" dirty="0"/>
          </a:p>
        </p:txBody>
      </p:sp>
      <p:sp>
        <p:nvSpPr>
          <p:cNvPr id="4" name="Slide Number Placeholder 3"/>
          <p:cNvSpPr>
            <a:spLocks noGrp="1"/>
          </p:cNvSpPr>
          <p:nvPr>
            <p:ph type="sldNum" sz="quarter" idx="10"/>
          </p:nvPr>
        </p:nvSpPr>
        <p:spPr/>
        <p:txBody>
          <a:bodyPr/>
          <a:lstStyle/>
          <a:p>
            <a:fld id="{99DBDA3B-65D7-4A9E-A416-EFB0D72AA140}" type="slidenum">
              <a:rPr lang="en-US" smtClean="0"/>
              <a:t>5</a:t>
            </a:fld>
            <a:endParaRPr lang="en-US"/>
          </a:p>
        </p:txBody>
      </p:sp>
    </p:spTree>
    <p:extLst>
      <p:ext uri="{BB962C8B-B14F-4D97-AF65-F5344CB8AC3E}">
        <p14:creationId xmlns:p14="http://schemas.microsoft.com/office/powerpoint/2010/main" val="1347093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Dan</a:t>
            </a:r>
          </a:p>
        </p:txBody>
      </p:sp>
      <p:sp>
        <p:nvSpPr>
          <p:cNvPr id="4" name="Slide Number Placeholder 3"/>
          <p:cNvSpPr>
            <a:spLocks noGrp="1"/>
          </p:cNvSpPr>
          <p:nvPr>
            <p:ph type="sldNum" sz="quarter" idx="10"/>
          </p:nvPr>
        </p:nvSpPr>
        <p:spPr/>
        <p:txBody>
          <a:bodyPr/>
          <a:lstStyle/>
          <a:p>
            <a:fld id="{99DBDA3B-65D7-4A9E-A416-EFB0D72AA140}" type="slidenum">
              <a:rPr lang="en-US" smtClean="0"/>
              <a:t>6</a:t>
            </a:fld>
            <a:endParaRPr lang="en-US"/>
          </a:p>
        </p:txBody>
      </p:sp>
    </p:spTree>
    <p:extLst>
      <p:ext uri="{BB962C8B-B14F-4D97-AF65-F5344CB8AC3E}">
        <p14:creationId xmlns:p14="http://schemas.microsoft.com/office/powerpoint/2010/main" val="34479071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David</a:t>
            </a:r>
          </a:p>
        </p:txBody>
      </p:sp>
      <p:sp>
        <p:nvSpPr>
          <p:cNvPr id="4" name="Slide Number Placeholder 3"/>
          <p:cNvSpPr>
            <a:spLocks noGrp="1"/>
          </p:cNvSpPr>
          <p:nvPr>
            <p:ph type="sldNum" sz="quarter" idx="10"/>
          </p:nvPr>
        </p:nvSpPr>
        <p:spPr/>
        <p:txBody>
          <a:bodyPr/>
          <a:lstStyle/>
          <a:p>
            <a:fld id="{99DBDA3B-65D7-4A9E-A416-EFB0D72AA140}" type="slidenum">
              <a:rPr lang="en-US" smtClean="0"/>
              <a:t>7</a:t>
            </a:fld>
            <a:endParaRPr lang="en-US"/>
          </a:p>
        </p:txBody>
      </p:sp>
    </p:spTree>
    <p:extLst>
      <p:ext uri="{BB962C8B-B14F-4D97-AF65-F5344CB8AC3E}">
        <p14:creationId xmlns:p14="http://schemas.microsoft.com/office/powerpoint/2010/main" val="14270767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David – Perhaps there is some confusion on the part of some contractors over the purpose of a tree protection zone. It’s not</a:t>
            </a:r>
            <a:r>
              <a:rPr lang="en-US" baseline="0" dirty="0"/>
              <a:t> about the tree providing protection of the contractors vehicles from the hot sun. Or acting as an unpaid security guard for construction materials and equipment.</a:t>
            </a:r>
            <a:endParaRPr lang="en-US" dirty="0"/>
          </a:p>
        </p:txBody>
      </p:sp>
      <p:sp>
        <p:nvSpPr>
          <p:cNvPr id="4" name="Slide Number Placeholder 3"/>
          <p:cNvSpPr>
            <a:spLocks noGrp="1"/>
          </p:cNvSpPr>
          <p:nvPr>
            <p:ph type="sldNum" sz="quarter" idx="10"/>
          </p:nvPr>
        </p:nvSpPr>
        <p:spPr/>
        <p:txBody>
          <a:bodyPr/>
          <a:lstStyle/>
          <a:p>
            <a:fld id="{99DBDA3B-65D7-4A9E-A416-EFB0D72AA140}" type="slidenum">
              <a:rPr lang="en-US" smtClean="0"/>
              <a:t>8</a:t>
            </a:fld>
            <a:endParaRPr lang="en-US"/>
          </a:p>
        </p:txBody>
      </p:sp>
    </p:spTree>
    <p:extLst>
      <p:ext uri="{BB962C8B-B14F-4D97-AF65-F5344CB8AC3E}">
        <p14:creationId xmlns:p14="http://schemas.microsoft.com/office/powerpoint/2010/main" val="33797599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Dan</a:t>
            </a:r>
          </a:p>
        </p:txBody>
      </p:sp>
      <p:sp>
        <p:nvSpPr>
          <p:cNvPr id="4" name="Slide Number Placeholder 3"/>
          <p:cNvSpPr>
            <a:spLocks noGrp="1"/>
          </p:cNvSpPr>
          <p:nvPr>
            <p:ph type="sldNum" sz="quarter" idx="10"/>
          </p:nvPr>
        </p:nvSpPr>
        <p:spPr/>
        <p:txBody>
          <a:bodyPr/>
          <a:lstStyle/>
          <a:p>
            <a:fld id="{99DBDA3B-65D7-4A9E-A416-EFB0D72AA140}" type="slidenum">
              <a:rPr lang="en-US" smtClean="0"/>
              <a:t>9</a:t>
            </a:fld>
            <a:endParaRPr lang="en-US"/>
          </a:p>
        </p:txBody>
      </p:sp>
    </p:spTree>
    <p:extLst>
      <p:ext uri="{BB962C8B-B14F-4D97-AF65-F5344CB8AC3E}">
        <p14:creationId xmlns:p14="http://schemas.microsoft.com/office/powerpoint/2010/main" val="25910233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Dan</a:t>
            </a:r>
          </a:p>
        </p:txBody>
      </p:sp>
      <p:sp>
        <p:nvSpPr>
          <p:cNvPr id="4" name="Slide Number Placeholder 3"/>
          <p:cNvSpPr>
            <a:spLocks noGrp="1"/>
          </p:cNvSpPr>
          <p:nvPr>
            <p:ph type="sldNum" sz="quarter" idx="10"/>
          </p:nvPr>
        </p:nvSpPr>
        <p:spPr/>
        <p:txBody>
          <a:bodyPr/>
          <a:lstStyle/>
          <a:p>
            <a:fld id="{99DBDA3B-65D7-4A9E-A416-EFB0D72AA140}" type="slidenum">
              <a:rPr lang="en-US" smtClean="0"/>
              <a:t>10</a:t>
            </a:fld>
            <a:endParaRPr lang="en-US"/>
          </a:p>
        </p:txBody>
      </p:sp>
    </p:spTree>
    <p:extLst>
      <p:ext uri="{BB962C8B-B14F-4D97-AF65-F5344CB8AC3E}">
        <p14:creationId xmlns:p14="http://schemas.microsoft.com/office/powerpoint/2010/main" val="12868640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7/10/19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7/10/19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7/10/19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7/10/19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7/10/19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7/10/19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7/10/19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7/10/19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7/10/19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7/10/19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7/10/19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7/10/19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7/10/19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7/10/19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7/10/19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7/10/19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7/10/19</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6.jpeg"/><Relationship Id="rId5" Type="http://schemas.openxmlformats.org/officeDocument/2006/relationships/image" Target="../media/image15.emf"/><Relationship Id="rId4" Type="http://schemas.openxmlformats.org/officeDocument/2006/relationships/oleObject" Target="../embeddings/oleObject1.bin"/></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8.jpg"/></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22.jpg"/><Relationship Id="rId4" Type="http://schemas.openxmlformats.org/officeDocument/2006/relationships/image" Target="../media/image21.jpg"/></Relationships>
</file>

<file path=ppt/slides/_rels/slide18.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26.jpe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29.jpeg"/><Relationship Id="rId4" Type="http://schemas.openxmlformats.org/officeDocument/2006/relationships/image" Target="../media/image28.jpeg"/></Relationships>
</file>

<file path=ppt/slides/_rels/slide21.xml.rels><?xml version="1.0" encoding="UTF-8" standalone="yes"?>
<Relationships xmlns="http://schemas.openxmlformats.org/package/2006/relationships"><Relationship Id="rId8" Type="http://schemas.openxmlformats.org/officeDocument/2006/relationships/image" Target="../media/image33.jpeg"/><Relationship Id="rId3" Type="http://schemas.openxmlformats.org/officeDocument/2006/relationships/notesSlide" Target="../notesSlides/notesSlide20.xml"/><Relationship Id="rId7" Type="http://schemas.openxmlformats.org/officeDocument/2006/relationships/image" Target="../media/image32.jpeg"/><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31.jpeg"/><Relationship Id="rId5" Type="http://schemas.openxmlformats.org/officeDocument/2006/relationships/image" Target="../media/image30.emf"/><Relationship Id="rId4" Type="http://schemas.openxmlformats.org/officeDocument/2006/relationships/oleObject" Target="../embeddings/oleObject2.bin"/></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9.jpg"/><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2.gif"/><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1"/>
            <a:ext cx="8915399" cy="985520"/>
          </a:xfrm>
        </p:spPr>
        <p:txBody>
          <a:bodyPr/>
          <a:lstStyle/>
          <a:p>
            <a:r>
              <a:rPr lang="en-US" dirty="0"/>
              <a:t>PMPD</a:t>
            </a:r>
          </a:p>
        </p:txBody>
      </p:sp>
      <p:sp>
        <p:nvSpPr>
          <p:cNvPr id="3" name="Subtitle 2"/>
          <p:cNvSpPr>
            <a:spLocks noGrp="1"/>
          </p:cNvSpPr>
          <p:nvPr>
            <p:ph type="subTitle" idx="1"/>
          </p:nvPr>
        </p:nvSpPr>
        <p:spPr>
          <a:xfrm>
            <a:off x="2670493" y="3548019"/>
            <a:ext cx="8915399" cy="2248261"/>
          </a:xfrm>
        </p:spPr>
        <p:txBody>
          <a:bodyPr>
            <a:normAutofit fontScale="92500" lnSpcReduction="10000"/>
          </a:bodyPr>
          <a:lstStyle/>
          <a:p>
            <a:r>
              <a:rPr lang="en-US" sz="2600" dirty="0"/>
              <a:t>Construction site protection and restoration standards</a:t>
            </a:r>
          </a:p>
          <a:p>
            <a:r>
              <a:rPr lang="en-US" sz="2600" dirty="0"/>
              <a:t>June 20, 2019</a:t>
            </a:r>
          </a:p>
          <a:p>
            <a:endParaRPr lang="en-US" sz="2400" dirty="0"/>
          </a:p>
          <a:p>
            <a:r>
              <a:rPr lang="en-US" sz="2200" dirty="0"/>
              <a:t>David Cutter – Campus Landscape Architect</a:t>
            </a:r>
          </a:p>
          <a:p>
            <a:r>
              <a:rPr lang="en-US" sz="2200" dirty="0"/>
              <a:t>Dan Schied – Grounds Director</a:t>
            </a:r>
          </a:p>
        </p:txBody>
      </p:sp>
    </p:spTree>
    <p:extLst>
      <p:ext uri="{BB962C8B-B14F-4D97-AF65-F5344CB8AC3E}">
        <p14:creationId xmlns:p14="http://schemas.microsoft.com/office/powerpoint/2010/main" val="34611060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157167" y="1370077"/>
            <a:ext cx="7440167" cy="5487923"/>
          </a:xfrm>
          <a:prstGeom prst="rect">
            <a:avLst/>
          </a:prstGeom>
          <a:blipFill>
            <a:blip r:embed="rId3" cstate="print"/>
            <a:stretch>
              <a:fillRect/>
            </a:stretch>
          </a:blipFill>
        </p:spPr>
        <p:txBody>
          <a:bodyPr wrap="square" lIns="0" tIns="0" rIns="0" bIns="0" rtlCol="0"/>
          <a:lstStyle/>
          <a:p>
            <a:endParaRPr/>
          </a:p>
        </p:txBody>
      </p:sp>
      <p:sp>
        <p:nvSpPr>
          <p:cNvPr id="3" name="Title 1"/>
          <p:cNvSpPr txBox="1">
            <a:spLocks/>
          </p:cNvSpPr>
          <p:nvPr/>
        </p:nvSpPr>
        <p:spPr>
          <a:xfrm>
            <a:off x="1815464" y="624110"/>
            <a:ext cx="8911687" cy="1280890"/>
          </a:xfrm>
          <a:prstGeom prst="rect">
            <a:avLst/>
          </a:prstGeom>
        </p:spPr>
        <p:txBody>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t>Where are the majority of the roots?</a:t>
            </a:r>
          </a:p>
        </p:txBody>
      </p:sp>
    </p:spTree>
    <p:extLst>
      <p:ext uri="{BB962C8B-B14F-4D97-AF65-F5344CB8AC3E}">
        <p14:creationId xmlns:p14="http://schemas.microsoft.com/office/powerpoint/2010/main" val="2517437847"/>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767076" y="419652"/>
            <a:ext cx="6830641" cy="6438348"/>
          </a:xfrm>
          <a:prstGeom prst="rect">
            <a:avLst/>
          </a:prstGeom>
          <a:blipFill>
            <a:blip r:embed="rId3" cstate="screen">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3" name="object 3"/>
          <p:cNvSpPr txBox="1">
            <a:spLocks noGrp="1"/>
          </p:cNvSpPr>
          <p:nvPr>
            <p:ph type="title"/>
          </p:nvPr>
        </p:nvSpPr>
        <p:spPr>
          <a:xfrm>
            <a:off x="1735513" y="680167"/>
            <a:ext cx="9902305" cy="566822"/>
          </a:xfrm>
          <a:prstGeom prst="rect">
            <a:avLst/>
          </a:prstGeom>
        </p:spPr>
        <p:txBody>
          <a:bodyPr vert="horz" wrap="square" lIns="0" tIns="12700" rIns="0" bIns="0" rtlCol="0">
            <a:spAutoFit/>
          </a:bodyPr>
          <a:lstStyle/>
          <a:p>
            <a:pPr marL="12700">
              <a:lnSpc>
                <a:spcPct val="100000"/>
              </a:lnSpc>
              <a:spcBef>
                <a:spcPts val="100"/>
              </a:spcBef>
            </a:pPr>
            <a:r>
              <a:rPr sz="3600" spc="-5" dirty="0">
                <a:solidFill>
                  <a:srgbClr val="47221E"/>
                </a:solidFill>
              </a:rPr>
              <a:t>No </a:t>
            </a:r>
            <a:r>
              <a:rPr sz="3600" dirty="0">
                <a:solidFill>
                  <a:srgbClr val="47221E"/>
                </a:solidFill>
              </a:rPr>
              <a:t>Cut </a:t>
            </a:r>
            <a:r>
              <a:rPr sz="3600" spc="-5" dirty="0">
                <a:solidFill>
                  <a:srgbClr val="47221E"/>
                </a:solidFill>
              </a:rPr>
              <a:t>Zone</a:t>
            </a:r>
            <a:endParaRPr sz="3600" dirty="0"/>
          </a:p>
        </p:txBody>
      </p:sp>
      <p:sp>
        <p:nvSpPr>
          <p:cNvPr id="4" name="object 4"/>
          <p:cNvSpPr txBox="1"/>
          <p:nvPr/>
        </p:nvSpPr>
        <p:spPr>
          <a:xfrm>
            <a:off x="4341786" y="6157480"/>
            <a:ext cx="6686154" cy="289823"/>
          </a:xfrm>
          <a:prstGeom prst="rect">
            <a:avLst/>
          </a:prstGeom>
        </p:spPr>
        <p:txBody>
          <a:bodyPr vert="horz" wrap="square" lIns="0" tIns="12700" rIns="0" bIns="0" rtlCol="0">
            <a:spAutoFit/>
          </a:bodyPr>
          <a:lstStyle/>
          <a:p>
            <a:pPr marL="254635" algn="ctr">
              <a:lnSpc>
                <a:spcPct val="100000"/>
              </a:lnSpc>
            </a:pPr>
            <a:r>
              <a:rPr sz="1800" spc="-5" dirty="0">
                <a:solidFill>
                  <a:srgbClr val="2D2123"/>
                </a:solidFill>
                <a:latin typeface="Candara"/>
                <a:cs typeface="Candara"/>
              </a:rPr>
              <a:t>C</a:t>
            </a:r>
            <a:r>
              <a:rPr lang="en-US" sz="1800" spc="-5" dirty="0">
                <a:solidFill>
                  <a:srgbClr val="2D2123"/>
                </a:solidFill>
                <a:latin typeface="Candara"/>
                <a:cs typeface="Candara"/>
              </a:rPr>
              <a:t>ritical </a:t>
            </a:r>
            <a:r>
              <a:rPr sz="1800" spc="-5" dirty="0">
                <a:solidFill>
                  <a:srgbClr val="2D2123"/>
                </a:solidFill>
                <a:latin typeface="Candara"/>
                <a:cs typeface="Candara"/>
              </a:rPr>
              <a:t>R</a:t>
            </a:r>
            <a:r>
              <a:rPr lang="en-US" sz="1800" spc="-5" dirty="0">
                <a:solidFill>
                  <a:srgbClr val="2D2123"/>
                </a:solidFill>
                <a:latin typeface="Candara"/>
                <a:cs typeface="Candara"/>
              </a:rPr>
              <a:t>oot </a:t>
            </a:r>
            <a:r>
              <a:rPr sz="1800" spc="-5" dirty="0">
                <a:solidFill>
                  <a:srgbClr val="2D2123"/>
                </a:solidFill>
                <a:latin typeface="Candara"/>
                <a:cs typeface="Candara"/>
              </a:rPr>
              <a:t>Z</a:t>
            </a:r>
            <a:r>
              <a:rPr lang="en-US" sz="1800" spc="-5" dirty="0">
                <a:solidFill>
                  <a:srgbClr val="2D2123"/>
                </a:solidFill>
                <a:latin typeface="Candara"/>
                <a:cs typeface="Candara"/>
              </a:rPr>
              <a:t>one</a:t>
            </a:r>
            <a:r>
              <a:rPr lang="en-US" spc="-5" dirty="0">
                <a:solidFill>
                  <a:srgbClr val="2D2123"/>
                </a:solidFill>
                <a:latin typeface="Candara"/>
                <a:cs typeface="Candara"/>
              </a:rPr>
              <a:t>        </a:t>
            </a:r>
            <a:r>
              <a:rPr lang="en-US" sz="1800" spc="-5" dirty="0">
                <a:solidFill>
                  <a:srgbClr val="2D2123"/>
                </a:solidFill>
                <a:latin typeface="Candara"/>
                <a:cs typeface="Candara"/>
              </a:rPr>
              <a:t>(</a:t>
            </a:r>
            <a:r>
              <a:rPr lang="en-US" sz="1800" spc="-10" dirty="0">
                <a:solidFill>
                  <a:srgbClr val="2D2123"/>
                </a:solidFill>
                <a:latin typeface="Candara"/>
                <a:cs typeface="Candara"/>
              </a:rPr>
              <a:t>24” DBH x 1.5) = </a:t>
            </a:r>
            <a:r>
              <a:rPr lang="en-US" sz="1800" spc="-5" dirty="0">
                <a:solidFill>
                  <a:srgbClr val="2D2123"/>
                </a:solidFill>
                <a:latin typeface="Candara"/>
                <a:cs typeface="Candara"/>
              </a:rPr>
              <a:t>36</a:t>
            </a:r>
            <a:r>
              <a:rPr sz="1800" spc="-5" dirty="0">
                <a:solidFill>
                  <a:srgbClr val="2D2123"/>
                </a:solidFill>
                <a:latin typeface="Candara"/>
                <a:cs typeface="Candara"/>
              </a:rPr>
              <a:t>’</a:t>
            </a:r>
            <a:r>
              <a:rPr lang="en-US" dirty="0">
                <a:latin typeface="Candara"/>
                <a:cs typeface="Candara"/>
              </a:rPr>
              <a:t> </a:t>
            </a:r>
            <a:r>
              <a:rPr sz="1800" spc="-5" dirty="0">
                <a:solidFill>
                  <a:srgbClr val="2D2123"/>
                </a:solidFill>
                <a:latin typeface="Candara"/>
                <a:cs typeface="Candara"/>
              </a:rPr>
              <a:t>radius</a:t>
            </a:r>
            <a:endParaRPr sz="1800" dirty="0">
              <a:latin typeface="Candara"/>
              <a:cs typeface="Candara"/>
            </a:endParaRPr>
          </a:p>
        </p:txBody>
      </p:sp>
      <p:sp>
        <p:nvSpPr>
          <p:cNvPr id="5" name="object 5"/>
          <p:cNvSpPr txBox="1"/>
          <p:nvPr/>
        </p:nvSpPr>
        <p:spPr>
          <a:xfrm>
            <a:off x="1735513" y="1333261"/>
            <a:ext cx="3790644" cy="1997983"/>
          </a:xfrm>
          <a:prstGeom prst="rect">
            <a:avLst/>
          </a:prstGeom>
        </p:spPr>
        <p:txBody>
          <a:bodyPr vert="horz" wrap="square" lIns="0" tIns="88900" rIns="0" bIns="0" rtlCol="0">
            <a:spAutoFit/>
          </a:bodyPr>
          <a:lstStyle/>
          <a:p>
            <a:pPr marL="184150" indent="-171450">
              <a:lnSpc>
                <a:spcPct val="100000"/>
              </a:lnSpc>
              <a:spcBef>
                <a:spcPts val="700"/>
              </a:spcBef>
              <a:buClr>
                <a:srgbClr val="60615E"/>
              </a:buClr>
              <a:buFont typeface="Arial"/>
              <a:buChar char="•"/>
              <a:tabLst>
                <a:tab pos="186690" algn="l"/>
              </a:tabLst>
            </a:pPr>
            <a:r>
              <a:rPr sz="2200" spc="0" dirty="0">
                <a:solidFill>
                  <a:srgbClr val="47221E"/>
                </a:solidFill>
                <a:latin typeface="Candara"/>
                <a:cs typeface="Candara"/>
              </a:rPr>
              <a:t>Typically</a:t>
            </a:r>
            <a:r>
              <a:rPr sz="2200" spc="150" dirty="0">
                <a:solidFill>
                  <a:srgbClr val="47221E"/>
                </a:solidFill>
                <a:latin typeface="Candara"/>
                <a:cs typeface="Candara"/>
              </a:rPr>
              <a:t> </a:t>
            </a:r>
            <a:r>
              <a:rPr sz="2200" spc="5" dirty="0">
                <a:solidFill>
                  <a:srgbClr val="47221E"/>
                </a:solidFill>
                <a:latin typeface="Candara"/>
                <a:cs typeface="Candara"/>
              </a:rPr>
              <a:t>within </a:t>
            </a:r>
            <a:r>
              <a:rPr sz="2200" spc="0" dirty="0">
                <a:solidFill>
                  <a:srgbClr val="47221E"/>
                </a:solidFill>
                <a:latin typeface="Candara"/>
                <a:cs typeface="Candara"/>
              </a:rPr>
              <a:t>6’ </a:t>
            </a:r>
            <a:r>
              <a:rPr sz="2200" spc="-5" dirty="0">
                <a:solidFill>
                  <a:srgbClr val="47221E"/>
                </a:solidFill>
                <a:latin typeface="Candara"/>
                <a:cs typeface="Candara"/>
              </a:rPr>
              <a:t>– </a:t>
            </a:r>
            <a:r>
              <a:rPr sz="2200" spc="5" dirty="0">
                <a:solidFill>
                  <a:srgbClr val="47221E"/>
                </a:solidFill>
                <a:latin typeface="Candara"/>
                <a:cs typeface="Candara"/>
              </a:rPr>
              <a:t>10’ </a:t>
            </a:r>
            <a:r>
              <a:rPr sz="2200" spc="0" dirty="0">
                <a:solidFill>
                  <a:srgbClr val="47221E"/>
                </a:solidFill>
                <a:latin typeface="Candara"/>
                <a:cs typeface="Candara"/>
              </a:rPr>
              <a:t>of </a:t>
            </a:r>
            <a:r>
              <a:rPr sz="2200" spc="-5" dirty="0">
                <a:solidFill>
                  <a:srgbClr val="47221E"/>
                </a:solidFill>
                <a:latin typeface="Candara"/>
                <a:cs typeface="Candara"/>
              </a:rPr>
              <a:t>a </a:t>
            </a:r>
            <a:r>
              <a:rPr sz="2200" spc="10" dirty="0">
                <a:solidFill>
                  <a:srgbClr val="47221E"/>
                </a:solidFill>
                <a:latin typeface="Candara"/>
                <a:cs typeface="Candara"/>
              </a:rPr>
              <a:t>mature (24” </a:t>
            </a:r>
            <a:r>
              <a:rPr sz="2200" spc="5" dirty="0">
                <a:solidFill>
                  <a:srgbClr val="47221E"/>
                </a:solidFill>
                <a:latin typeface="Candara"/>
                <a:cs typeface="Candara"/>
              </a:rPr>
              <a:t>dbh) </a:t>
            </a:r>
            <a:r>
              <a:rPr sz="2200" spc="10" dirty="0">
                <a:solidFill>
                  <a:srgbClr val="47221E"/>
                </a:solidFill>
                <a:latin typeface="Candara"/>
                <a:cs typeface="Candara"/>
              </a:rPr>
              <a:t>tree</a:t>
            </a:r>
            <a:endParaRPr sz="2200" dirty="0">
              <a:latin typeface="Candara"/>
              <a:cs typeface="Candara"/>
            </a:endParaRPr>
          </a:p>
          <a:p>
            <a:pPr marL="184150" indent="-171450">
              <a:lnSpc>
                <a:spcPct val="100000"/>
              </a:lnSpc>
              <a:spcBef>
                <a:spcPts val="600"/>
              </a:spcBef>
              <a:buClr>
                <a:srgbClr val="60615E"/>
              </a:buClr>
              <a:buFont typeface="Arial"/>
              <a:buChar char="•"/>
              <a:tabLst>
                <a:tab pos="186690" algn="l"/>
              </a:tabLst>
            </a:pPr>
            <a:r>
              <a:rPr sz="2200" spc="10" dirty="0">
                <a:solidFill>
                  <a:srgbClr val="47221E"/>
                </a:solidFill>
                <a:latin typeface="Candara"/>
                <a:cs typeface="Candara"/>
              </a:rPr>
              <a:t>Cutting within </a:t>
            </a:r>
            <a:r>
              <a:rPr sz="2200" spc="5" dirty="0">
                <a:solidFill>
                  <a:srgbClr val="47221E"/>
                </a:solidFill>
                <a:latin typeface="Candara"/>
                <a:cs typeface="Candara"/>
              </a:rPr>
              <a:t>this </a:t>
            </a:r>
            <a:r>
              <a:rPr sz="2200" spc="10" dirty="0">
                <a:solidFill>
                  <a:srgbClr val="47221E"/>
                </a:solidFill>
                <a:latin typeface="Candara"/>
                <a:cs typeface="Candara"/>
              </a:rPr>
              <a:t>radius </a:t>
            </a:r>
            <a:r>
              <a:rPr sz="2200" spc="5" dirty="0">
                <a:solidFill>
                  <a:srgbClr val="47221E"/>
                </a:solidFill>
                <a:latin typeface="Candara"/>
                <a:cs typeface="Candara"/>
              </a:rPr>
              <a:t>can </a:t>
            </a:r>
            <a:r>
              <a:rPr sz="2200" spc="10" dirty="0">
                <a:solidFill>
                  <a:srgbClr val="47221E"/>
                </a:solidFill>
                <a:latin typeface="Candara"/>
                <a:cs typeface="Candara"/>
              </a:rPr>
              <a:t>destabilize </a:t>
            </a:r>
            <a:r>
              <a:rPr sz="2200" spc="5" dirty="0">
                <a:solidFill>
                  <a:srgbClr val="47221E"/>
                </a:solidFill>
                <a:latin typeface="Candara"/>
                <a:cs typeface="Candara"/>
              </a:rPr>
              <a:t>the</a:t>
            </a:r>
            <a:r>
              <a:rPr sz="2200" spc="434" dirty="0">
                <a:solidFill>
                  <a:srgbClr val="47221E"/>
                </a:solidFill>
                <a:latin typeface="Candara"/>
                <a:cs typeface="Candara"/>
              </a:rPr>
              <a:t> </a:t>
            </a:r>
            <a:r>
              <a:rPr sz="2200" spc="10" dirty="0">
                <a:solidFill>
                  <a:srgbClr val="47221E"/>
                </a:solidFill>
                <a:latin typeface="Candara"/>
                <a:cs typeface="Candara"/>
              </a:rPr>
              <a:t>tree</a:t>
            </a:r>
            <a:endParaRPr sz="2200" dirty="0">
              <a:latin typeface="Candara"/>
              <a:cs typeface="Candara"/>
            </a:endParaRPr>
          </a:p>
          <a:p>
            <a:pPr>
              <a:lnSpc>
                <a:spcPct val="100000"/>
              </a:lnSpc>
              <a:spcBef>
                <a:spcPts val="25"/>
              </a:spcBef>
            </a:pPr>
            <a:endParaRPr sz="3100" dirty="0">
              <a:latin typeface="Times New Roman"/>
              <a:cs typeface="Times New Roman"/>
            </a:endParaRPr>
          </a:p>
        </p:txBody>
      </p:sp>
      <p:sp>
        <p:nvSpPr>
          <p:cNvPr id="6" name="Rectangle 5"/>
          <p:cNvSpPr/>
          <p:nvPr/>
        </p:nvSpPr>
        <p:spPr>
          <a:xfrm>
            <a:off x="7459177" y="3417517"/>
            <a:ext cx="2802691" cy="369332"/>
          </a:xfrm>
          <a:prstGeom prst="rect">
            <a:avLst/>
          </a:prstGeom>
        </p:spPr>
        <p:txBody>
          <a:bodyPr wrap="none">
            <a:spAutoFit/>
          </a:bodyPr>
          <a:lstStyle/>
          <a:p>
            <a:pPr marR="741045" algn="r">
              <a:lnSpc>
                <a:spcPct val="100000"/>
              </a:lnSpc>
            </a:pPr>
            <a:r>
              <a:rPr lang="en-US" spc="-5" dirty="0">
                <a:solidFill>
                  <a:srgbClr val="2D2123"/>
                </a:solidFill>
                <a:latin typeface="Candara"/>
                <a:cs typeface="Candara"/>
              </a:rPr>
              <a:t>No Cut</a:t>
            </a:r>
            <a:r>
              <a:rPr lang="en-US" spc="-65" dirty="0">
                <a:solidFill>
                  <a:srgbClr val="2D2123"/>
                </a:solidFill>
                <a:latin typeface="Candara"/>
                <a:cs typeface="Candara"/>
              </a:rPr>
              <a:t> </a:t>
            </a:r>
            <a:r>
              <a:rPr lang="en-US" spc="-5" dirty="0">
                <a:solidFill>
                  <a:srgbClr val="2D2123"/>
                </a:solidFill>
                <a:latin typeface="Candara"/>
                <a:cs typeface="Candara"/>
              </a:rPr>
              <a:t>Zone—6-10’</a:t>
            </a:r>
            <a:endParaRPr lang="en-US" dirty="0">
              <a:latin typeface="Candara"/>
              <a:cs typeface="Candara"/>
            </a:endParaRPr>
          </a:p>
        </p:txBody>
      </p:sp>
      <p:sp>
        <p:nvSpPr>
          <p:cNvPr id="7" name="object 3"/>
          <p:cNvSpPr txBox="1">
            <a:spLocks/>
          </p:cNvSpPr>
          <p:nvPr/>
        </p:nvSpPr>
        <p:spPr>
          <a:xfrm>
            <a:off x="7451818" y="637039"/>
            <a:ext cx="4186000" cy="566822"/>
          </a:xfrm>
          <a:prstGeom prst="rect">
            <a:avLst/>
          </a:prstGeom>
        </p:spPr>
        <p:txBody>
          <a:bodyPr vert="horz" wrap="square" lIns="0" tIns="12700" rIns="0" bIns="0" rtlCol="0" anchor="t">
            <a:sp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12700">
              <a:spcBef>
                <a:spcPts val="100"/>
              </a:spcBef>
            </a:pPr>
            <a:r>
              <a:rPr lang="en-US" spc="-5" dirty="0">
                <a:solidFill>
                  <a:srgbClr val="47221E"/>
                </a:solidFill>
              </a:rPr>
              <a:t>Critical Root Zone</a:t>
            </a:r>
            <a:endParaRPr lang="en-US" dirty="0"/>
          </a:p>
        </p:txBody>
      </p:sp>
      <p:sp>
        <p:nvSpPr>
          <p:cNvPr id="8" name="object 5"/>
          <p:cNvSpPr txBox="1"/>
          <p:nvPr/>
        </p:nvSpPr>
        <p:spPr>
          <a:xfrm>
            <a:off x="7533339" y="1246989"/>
            <a:ext cx="3790644" cy="1997983"/>
          </a:xfrm>
          <a:prstGeom prst="rect">
            <a:avLst/>
          </a:prstGeom>
        </p:spPr>
        <p:txBody>
          <a:bodyPr vert="horz" wrap="square" lIns="0" tIns="88900" rIns="0" bIns="0" rtlCol="0">
            <a:spAutoFit/>
          </a:bodyPr>
          <a:lstStyle/>
          <a:p>
            <a:pPr marL="184150" indent="-171450">
              <a:lnSpc>
                <a:spcPct val="100000"/>
              </a:lnSpc>
              <a:spcBef>
                <a:spcPts val="700"/>
              </a:spcBef>
              <a:buClr>
                <a:srgbClr val="60615E"/>
              </a:buClr>
              <a:buFont typeface="Arial"/>
              <a:buChar char="•"/>
              <a:tabLst>
                <a:tab pos="186690" algn="l"/>
              </a:tabLst>
            </a:pPr>
            <a:r>
              <a:rPr lang="en-US" sz="2200" spc="0" dirty="0">
                <a:solidFill>
                  <a:srgbClr val="47221E"/>
                </a:solidFill>
                <a:latin typeface="Candara"/>
                <a:cs typeface="Candara"/>
              </a:rPr>
              <a:t>Radius = 1.5’ x DBH of tree </a:t>
            </a:r>
            <a:r>
              <a:rPr lang="en-US" sz="2200" i="1" spc="0" dirty="0">
                <a:solidFill>
                  <a:srgbClr val="47221E"/>
                </a:solidFill>
                <a:latin typeface="Candara"/>
                <a:cs typeface="Candara"/>
              </a:rPr>
              <a:t>or</a:t>
            </a:r>
            <a:r>
              <a:rPr lang="en-US" sz="2200" spc="0" dirty="0">
                <a:solidFill>
                  <a:srgbClr val="47221E"/>
                </a:solidFill>
                <a:latin typeface="Candara"/>
                <a:cs typeface="Candara"/>
              </a:rPr>
              <a:t> 5’ beyond the dripline</a:t>
            </a:r>
            <a:endParaRPr sz="2200" dirty="0">
              <a:latin typeface="Candara"/>
              <a:cs typeface="Candara"/>
            </a:endParaRPr>
          </a:p>
          <a:p>
            <a:pPr marL="184150" indent="-171450">
              <a:lnSpc>
                <a:spcPct val="100000"/>
              </a:lnSpc>
              <a:spcBef>
                <a:spcPts val="600"/>
              </a:spcBef>
              <a:buClr>
                <a:srgbClr val="60615E"/>
              </a:buClr>
              <a:buFont typeface="Arial"/>
              <a:buChar char="•"/>
              <a:tabLst>
                <a:tab pos="186690" algn="l"/>
              </a:tabLst>
            </a:pPr>
            <a:r>
              <a:rPr lang="en-US" sz="2200" spc="10" dirty="0">
                <a:solidFill>
                  <a:srgbClr val="47221E"/>
                </a:solidFill>
                <a:latin typeface="Candara"/>
                <a:cs typeface="Candara"/>
              </a:rPr>
              <a:t>No vehicles, equipment, stockpiling or grading</a:t>
            </a:r>
            <a:endParaRPr sz="2200" dirty="0">
              <a:latin typeface="Candara"/>
              <a:cs typeface="Candara"/>
            </a:endParaRPr>
          </a:p>
          <a:p>
            <a:pPr>
              <a:lnSpc>
                <a:spcPct val="100000"/>
              </a:lnSpc>
              <a:spcBef>
                <a:spcPts val="25"/>
              </a:spcBef>
            </a:pPr>
            <a:endParaRPr sz="3100" dirty="0">
              <a:latin typeface="Times New Roman"/>
              <a:cs typeface="Times New Roman"/>
            </a:endParaRPr>
          </a:p>
        </p:txBody>
      </p:sp>
      <p:sp>
        <p:nvSpPr>
          <p:cNvPr id="9" name="Cloud 8"/>
          <p:cNvSpPr/>
          <p:nvPr/>
        </p:nvSpPr>
        <p:spPr>
          <a:xfrm>
            <a:off x="5182977" y="3913445"/>
            <a:ext cx="2244035" cy="2244035"/>
          </a:xfrm>
          <a:prstGeom prst="cloud">
            <a:avLst/>
          </a:prstGeom>
          <a:solidFill>
            <a:schemeClr val="accent5">
              <a:alpha val="3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8142435" y="4241579"/>
            <a:ext cx="2156296" cy="369332"/>
          </a:xfrm>
          <a:prstGeom prst="rect">
            <a:avLst/>
          </a:prstGeom>
        </p:spPr>
        <p:txBody>
          <a:bodyPr wrap="none">
            <a:spAutoFit/>
          </a:bodyPr>
          <a:lstStyle/>
          <a:p>
            <a:pPr marR="741045" algn="r">
              <a:lnSpc>
                <a:spcPct val="100000"/>
              </a:lnSpc>
            </a:pPr>
            <a:r>
              <a:rPr lang="en-US" spc="-5" dirty="0">
                <a:solidFill>
                  <a:srgbClr val="2D2123"/>
                </a:solidFill>
                <a:latin typeface="Candara"/>
                <a:cs typeface="Candara"/>
              </a:rPr>
              <a:t>Tree Dripline</a:t>
            </a:r>
            <a:endParaRPr lang="en-US" dirty="0">
              <a:latin typeface="Candara"/>
              <a:cs typeface="Candara"/>
            </a:endParaRPr>
          </a:p>
        </p:txBody>
      </p:sp>
      <p:sp>
        <p:nvSpPr>
          <p:cNvPr id="11" name="Rectangle 10"/>
          <p:cNvSpPr/>
          <p:nvPr/>
        </p:nvSpPr>
        <p:spPr>
          <a:xfrm>
            <a:off x="7071312" y="5491433"/>
            <a:ext cx="1415452" cy="369332"/>
          </a:xfrm>
          <a:prstGeom prst="rect">
            <a:avLst/>
          </a:prstGeom>
        </p:spPr>
        <p:txBody>
          <a:bodyPr wrap="none">
            <a:spAutoFit/>
          </a:bodyPr>
          <a:lstStyle/>
          <a:p>
            <a:pPr marR="741045" algn="r">
              <a:lnSpc>
                <a:spcPct val="100000"/>
              </a:lnSpc>
            </a:pPr>
            <a:r>
              <a:rPr lang="en-US" spc="-5" dirty="0">
                <a:solidFill>
                  <a:srgbClr val="2D2123"/>
                </a:solidFill>
                <a:latin typeface="Candara"/>
                <a:cs typeface="Candara"/>
              </a:rPr>
              <a:t>36’ R</a:t>
            </a:r>
            <a:endParaRPr lang="en-US" dirty="0">
              <a:latin typeface="Candara"/>
              <a:cs typeface="Candara"/>
            </a:endParaRPr>
          </a:p>
        </p:txBody>
      </p:sp>
      <p:sp>
        <p:nvSpPr>
          <p:cNvPr id="12" name="Rectangle 11"/>
          <p:cNvSpPr/>
          <p:nvPr/>
        </p:nvSpPr>
        <p:spPr>
          <a:xfrm>
            <a:off x="8164016" y="4949556"/>
            <a:ext cx="3055260" cy="369332"/>
          </a:xfrm>
          <a:prstGeom prst="rect">
            <a:avLst/>
          </a:prstGeom>
        </p:spPr>
        <p:txBody>
          <a:bodyPr wrap="none">
            <a:spAutoFit/>
          </a:bodyPr>
          <a:lstStyle/>
          <a:p>
            <a:pPr marR="741045" algn="r">
              <a:lnSpc>
                <a:spcPct val="100000"/>
              </a:lnSpc>
            </a:pPr>
            <a:r>
              <a:rPr lang="en-US" spc="-5" dirty="0">
                <a:solidFill>
                  <a:srgbClr val="2D2123"/>
                </a:solidFill>
                <a:latin typeface="Candara"/>
                <a:cs typeface="Candara"/>
              </a:rPr>
              <a:t>Tree Protection Fence</a:t>
            </a:r>
            <a:endParaRPr lang="en-US" dirty="0">
              <a:latin typeface="Candara"/>
              <a:cs typeface="Candara"/>
            </a:endParaRPr>
          </a:p>
        </p:txBody>
      </p:sp>
      <p:cxnSp>
        <p:nvCxnSpPr>
          <p:cNvPr id="14" name="Straight Arrow Connector 13"/>
          <p:cNvCxnSpPr/>
          <p:nvPr/>
        </p:nvCxnSpPr>
        <p:spPr>
          <a:xfrm flipH="1">
            <a:off x="7413227" y="4454475"/>
            <a:ext cx="729208" cy="33706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a:off x="7958496" y="5169347"/>
            <a:ext cx="26650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486320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Critical Root Zone  (CRZ)</a:t>
            </a:r>
          </a:p>
        </p:txBody>
      </p:sp>
      <p:sp>
        <p:nvSpPr>
          <p:cNvPr id="3" name="Content Placeholder 2"/>
          <p:cNvSpPr>
            <a:spLocks noGrp="1"/>
          </p:cNvSpPr>
          <p:nvPr>
            <p:ph idx="1"/>
          </p:nvPr>
        </p:nvSpPr>
        <p:spPr>
          <a:xfrm>
            <a:off x="2589212" y="1478071"/>
            <a:ext cx="8915400" cy="5248406"/>
          </a:xfrm>
        </p:spPr>
        <p:txBody>
          <a:bodyPr>
            <a:normAutofit fontScale="92500" lnSpcReduction="20000"/>
          </a:bodyPr>
          <a:lstStyle/>
          <a:p>
            <a:r>
              <a:rPr lang="en-US" dirty="0"/>
              <a:t>50% of the root system is in the top one foot of soil and over 90% is in the top three feet.</a:t>
            </a:r>
          </a:p>
          <a:p>
            <a:r>
              <a:rPr lang="en-US" dirty="0"/>
              <a:t>Construction equipment with large tires or tracks tends to go deep within the soil, 12-20 inches, whereas compaction associated with pedestrian traffic is often restricted to the surface 3 to 6 inches.  Both types of compaction are harmful to tree roots.</a:t>
            </a:r>
          </a:p>
          <a:p>
            <a:r>
              <a:rPr lang="en-US" dirty="0"/>
              <a:t>A single pass by a cement or dump truck can sever or crush roots.</a:t>
            </a:r>
          </a:p>
          <a:p>
            <a:r>
              <a:rPr lang="en-US" dirty="0"/>
              <a:t>Wet soils will compact to a greater degree than dry soils.</a:t>
            </a:r>
          </a:p>
          <a:p>
            <a:r>
              <a:rPr lang="en-US" dirty="0"/>
              <a:t>Smothered roots have their oxygen supply cut off.  The most common method of smothering roots is changing the grade.  This also cuts off water supply too. For some tree species, like red oak, only a few inches of fill is enough to do serious damage.  Roots can be smothered by ‘temporary’ piles of soil placed inside the tree’s dripline or by pools of water impounded by construction activities.</a:t>
            </a:r>
          </a:p>
          <a:p>
            <a:r>
              <a:rPr lang="en-US" dirty="0"/>
              <a:t>Soil compaction should be considered permanent.  Recovery for significant compaction is at least two human generations.  Soils do not ‘come back’ from compaction.</a:t>
            </a:r>
          </a:p>
          <a:p>
            <a:endParaRPr lang="en-US" dirty="0"/>
          </a:p>
          <a:p>
            <a:pPr marL="0" indent="0">
              <a:buNone/>
            </a:pPr>
            <a:r>
              <a:rPr lang="en-US" sz="1400" dirty="0"/>
              <a:t>From: </a:t>
            </a:r>
            <a:r>
              <a:rPr lang="en-US" sz="1400" i="1" dirty="0"/>
              <a:t>Construction damage causes and remedies </a:t>
            </a:r>
            <a:r>
              <a:rPr lang="en-US" sz="1400" dirty="0"/>
              <a:t>– Minnesota Dept. of Natural Resources.</a:t>
            </a:r>
          </a:p>
          <a:p>
            <a:pPr marL="0" indent="0">
              <a:buNone/>
            </a:pPr>
            <a:r>
              <a:rPr lang="en-US" sz="1400" dirty="0"/>
              <a:t>	</a:t>
            </a:r>
            <a:r>
              <a:rPr lang="en-US" sz="1400" i="1" dirty="0"/>
              <a:t>Soil Compaction Impacts on Tree Roots </a:t>
            </a:r>
            <a:r>
              <a:rPr lang="en-US" sz="1400" dirty="0"/>
              <a:t>– Dr. Kim Coder, University of Georgia</a:t>
            </a:r>
          </a:p>
        </p:txBody>
      </p:sp>
    </p:spTree>
    <p:extLst>
      <p:ext uri="{BB962C8B-B14F-4D97-AF65-F5344CB8AC3E}">
        <p14:creationId xmlns:p14="http://schemas.microsoft.com/office/powerpoint/2010/main" val="18085628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Protection detail</a:t>
            </a:r>
          </a:p>
        </p:txBody>
      </p:sp>
      <p:sp>
        <p:nvSpPr>
          <p:cNvPr id="3" name="Content Placeholder 2"/>
          <p:cNvSpPr>
            <a:spLocks noGrp="1"/>
          </p:cNvSpPr>
          <p:nvPr>
            <p:ph idx="1"/>
          </p:nvPr>
        </p:nvSpPr>
        <p:spPr/>
        <p:txBody>
          <a:bodyPr/>
          <a:lstStyle/>
          <a:p>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571582743"/>
              </p:ext>
            </p:extLst>
          </p:nvPr>
        </p:nvGraphicFramePr>
        <p:xfrm>
          <a:off x="1931049" y="1558343"/>
          <a:ext cx="5982185" cy="3870895"/>
        </p:xfrm>
        <a:graphic>
          <a:graphicData uri="http://schemas.openxmlformats.org/presentationml/2006/ole">
            <mc:AlternateContent xmlns:mc="http://schemas.openxmlformats.org/markup-compatibility/2006">
              <mc:Choice xmlns:v="urn:schemas-microsoft-com:vml" Requires="v">
                <p:oleObj spid="_x0000_s2066" name="Acrobat Document" r:id="rId4" imgW="11658600" imgH="7543800" progId="Acrobat.Document.2017">
                  <p:embed/>
                </p:oleObj>
              </mc:Choice>
              <mc:Fallback>
                <p:oleObj name="Acrobat Document" r:id="rId4" imgW="11658600" imgH="7543800" progId="Acrobat.Document.2017">
                  <p:embed/>
                  <p:pic>
                    <p:nvPicPr>
                      <p:cNvPr id="0" name=""/>
                      <p:cNvPicPr/>
                      <p:nvPr/>
                    </p:nvPicPr>
                    <p:blipFill>
                      <a:blip r:embed="rId5"/>
                      <a:stretch>
                        <a:fillRect/>
                      </a:stretch>
                    </p:blipFill>
                    <p:spPr>
                      <a:xfrm>
                        <a:off x="1931049" y="1558343"/>
                        <a:ext cx="5982185" cy="3870895"/>
                      </a:xfrm>
                      <a:prstGeom prst="rect">
                        <a:avLst/>
                      </a:prstGeom>
                    </p:spPr>
                  </p:pic>
                </p:oleObj>
              </mc:Fallback>
            </mc:AlternateContent>
          </a:graphicData>
        </a:graphic>
      </p:graphicFrame>
      <p:pic>
        <p:nvPicPr>
          <p:cNvPr id="5" name="Picture 4"/>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349285" y="3547665"/>
            <a:ext cx="5633186" cy="3168667"/>
          </a:xfrm>
          <a:prstGeom prst="rect">
            <a:avLst/>
          </a:prstGeom>
        </p:spPr>
      </p:pic>
    </p:spTree>
    <p:extLst>
      <p:ext uri="{BB962C8B-B14F-4D97-AF65-F5344CB8AC3E}">
        <p14:creationId xmlns:p14="http://schemas.microsoft.com/office/powerpoint/2010/main" val="13739483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7319773" y="0"/>
            <a:ext cx="4519129" cy="6858000"/>
          </a:xfrm>
          <a:prstGeom prst="rect">
            <a:avLst/>
          </a:prstGeom>
          <a:blipFill>
            <a:blip r:embed="rId3" cstate="screen">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3" name="object 3"/>
          <p:cNvSpPr txBox="1"/>
          <p:nvPr/>
        </p:nvSpPr>
        <p:spPr>
          <a:xfrm>
            <a:off x="1857663" y="596074"/>
            <a:ext cx="9671051" cy="5740033"/>
          </a:xfrm>
          <a:prstGeom prst="rect">
            <a:avLst/>
          </a:prstGeom>
        </p:spPr>
        <p:txBody>
          <a:bodyPr vert="horz" wrap="square" lIns="0" tIns="106680" rIns="0" bIns="0" rtlCol="0">
            <a:spAutoFit/>
          </a:bodyPr>
          <a:lstStyle/>
          <a:p>
            <a:pPr marL="15240">
              <a:lnSpc>
                <a:spcPct val="100000"/>
              </a:lnSpc>
              <a:spcBef>
                <a:spcPts val="840"/>
              </a:spcBef>
            </a:pPr>
            <a:r>
              <a:rPr sz="3600" spc="-5" dirty="0">
                <a:solidFill>
                  <a:srgbClr val="47221E"/>
                </a:solidFill>
                <a:latin typeface="Century Gothic" panose="020B0502020202020204" pitchFamily="34" charset="0"/>
                <a:cs typeface="Candara"/>
              </a:rPr>
              <a:t>What Goes </a:t>
            </a:r>
            <a:r>
              <a:rPr sz="3600" dirty="0">
                <a:solidFill>
                  <a:srgbClr val="47221E"/>
                </a:solidFill>
                <a:latin typeface="Century Gothic" panose="020B0502020202020204" pitchFamily="34" charset="0"/>
                <a:cs typeface="Candara"/>
              </a:rPr>
              <a:t>on a </a:t>
            </a:r>
            <a:r>
              <a:rPr sz="3600" spc="-40" dirty="0">
                <a:solidFill>
                  <a:srgbClr val="47221E"/>
                </a:solidFill>
                <a:latin typeface="Century Gothic" panose="020B0502020202020204" pitchFamily="34" charset="0"/>
                <a:cs typeface="Candara"/>
              </a:rPr>
              <a:t>Tree </a:t>
            </a:r>
            <a:r>
              <a:rPr sz="3600" spc="-5" dirty="0">
                <a:solidFill>
                  <a:srgbClr val="47221E"/>
                </a:solidFill>
                <a:latin typeface="Century Gothic" panose="020B0502020202020204" pitchFamily="34" charset="0"/>
                <a:cs typeface="Candara"/>
              </a:rPr>
              <a:t>Preservation Plan</a:t>
            </a:r>
            <a:endParaRPr sz="3600" dirty="0">
              <a:latin typeface="Century Gothic" panose="020B0502020202020204" pitchFamily="34" charset="0"/>
              <a:cs typeface="Candara"/>
            </a:endParaRPr>
          </a:p>
          <a:p>
            <a:pPr marL="186055" indent="-173355">
              <a:lnSpc>
                <a:spcPct val="100000"/>
              </a:lnSpc>
              <a:spcBef>
                <a:spcPts val="600"/>
              </a:spcBef>
              <a:buClr>
                <a:srgbClr val="60615E"/>
              </a:buClr>
              <a:buFont typeface="Arial"/>
              <a:buChar char="•"/>
              <a:tabLst>
                <a:tab pos="186690" algn="l"/>
              </a:tabLst>
            </a:pPr>
            <a:endParaRPr lang="en-US" sz="2800" spc="-5" dirty="0">
              <a:solidFill>
                <a:srgbClr val="47221E"/>
              </a:solidFill>
              <a:latin typeface="Candara"/>
              <a:cs typeface="Candara"/>
            </a:endParaRPr>
          </a:p>
          <a:p>
            <a:pPr marL="186055" indent="-173355">
              <a:lnSpc>
                <a:spcPct val="100000"/>
              </a:lnSpc>
              <a:spcBef>
                <a:spcPts val="600"/>
              </a:spcBef>
              <a:buClr>
                <a:srgbClr val="60615E"/>
              </a:buClr>
              <a:buFont typeface="Arial"/>
              <a:buChar char="•"/>
              <a:tabLst>
                <a:tab pos="186690" algn="l"/>
              </a:tabLst>
            </a:pPr>
            <a:r>
              <a:rPr sz="2800" spc="-5" dirty="0">
                <a:solidFill>
                  <a:srgbClr val="47221E"/>
                </a:solidFill>
                <a:latin typeface="Century Gothic" panose="020B0502020202020204" pitchFamily="34" charset="0"/>
                <a:cs typeface="Candara"/>
              </a:rPr>
              <a:t>Trees </a:t>
            </a:r>
            <a:r>
              <a:rPr sz="2800" spc="25" dirty="0">
                <a:solidFill>
                  <a:srgbClr val="47221E"/>
                </a:solidFill>
                <a:latin typeface="Century Gothic" panose="020B0502020202020204" pitchFamily="34" charset="0"/>
                <a:cs typeface="Candara"/>
              </a:rPr>
              <a:t>labeled </a:t>
            </a:r>
            <a:r>
              <a:rPr sz="2800" spc="10" dirty="0">
                <a:solidFill>
                  <a:srgbClr val="47221E"/>
                </a:solidFill>
                <a:latin typeface="Century Gothic" panose="020B0502020202020204" pitchFamily="34" charset="0"/>
                <a:cs typeface="Candara"/>
              </a:rPr>
              <a:t>and </a:t>
            </a:r>
            <a:r>
              <a:rPr sz="2800" spc="15" dirty="0">
                <a:solidFill>
                  <a:srgbClr val="47221E"/>
                </a:solidFill>
                <a:latin typeface="Century Gothic" panose="020B0502020202020204" pitchFamily="34" charset="0"/>
                <a:cs typeface="Candara"/>
              </a:rPr>
              <a:t>CRZs</a:t>
            </a:r>
            <a:r>
              <a:rPr sz="2800" spc="85" dirty="0">
                <a:solidFill>
                  <a:srgbClr val="47221E"/>
                </a:solidFill>
                <a:latin typeface="Century Gothic" panose="020B0502020202020204" pitchFamily="34" charset="0"/>
                <a:cs typeface="Candara"/>
              </a:rPr>
              <a:t> </a:t>
            </a:r>
            <a:r>
              <a:rPr sz="2800" spc="25" dirty="0">
                <a:solidFill>
                  <a:srgbClr val="47221E"/>
                </a:solidFill>
                <a:latin typeface="Century Gothic" panose="020B0502020202020204" pitchFamily="34" charset="0"/>
                <a:cs typeface="Candara"/>
              </a:rPr>
              <a:t>noted</a:t>
            </a:r>
            <a:endParaRPr sz="2800" dirty="0">
              <a:latin typeface="Century Gothic" panose="020B0502020202020204" pitchFamily="34" charset="0"/>
              <a:cs typeface="Candara"/>
            </a:endParaRPr>
          </a:p>
          <a:p>
            <a:pPr marL="186055" indent="-173355">
              <a:lnSpc>
                <a:spcPct val="100000"/>
              </a:lnSpc>
              <a:spcBef>
                <a:spcPts val="600"/>
              </a:spcBef>
              <a:buClr>
                <a:srgbClr val="60615E"/>
              </a:buClr>
              <a:buFont typeface="Arial"/>
              <a:buChar char="•"/>
              <a:tabLst>
                <a:tab pos="186690" algn="l"/>
              </a:tabLst>
            </a:pPr>
            <a:r>
              <a:rPr sz="2800" spc="-5" dirty="0">
                <a:solidFill>
                  <a:srgbClr val="47221E"/>
                </a:solidFill>
                <a:latin typeface="Century Gothic" panose="020B0502020202020204" pitchFamily="34" charset="0"/>
                <a:cs typeface="Candara"/>
              </a:rPr>
              <a:t>Trees </a:t>
            </a:r>
            <a:r>
              <a:rPr sz="2800" spc="10" dirty="0">
                <a:solidFill>
                  <a:srgbClr val="47221E"/>
                </a:solidFill>
                <a:latin typeface="Century Gothic" panose="020B0502020202020204" pitchFamily="34" charset="0"/>
                <a:cs typeface="Candara"/>
              </a:rPr>
              <a:t>to be </a:t>
            </a:r>
            <a:r>
              <a:rPr sz="2800" spc="15" dirty="0">
                <a:solidFill>
                  <a:srgbClr val="47221E"/>
                </a:solidFill>
                <a:latin typeface="Century Gothic" panose="020B0502020202020204" pitchFamily="34" charset="0"/>
                <a:cs typeface="Candara"/>
              </a:rPr>
              <a:t>removed</a:t>
            </a:r>
            <a:r>
              <a:rPr sz="2800" spc="110" dirty="0">
                <a:solidFill>
                  <a:srgbClr val="47221E"/>
                </a:solidFill>
                <a:latin typeface="Century Gothic" panose="020B0502020202020204" pitchFamily="34" charset="0"/>
                <a:cs typeface="Candara"/>
              </a:rPr>
              <a:t> </a:t>
            </a:r>
            <a:r>
              <a:rPr sz="2800" spc="25" dirty="0">
                <a:solidFill>
                  <a:srgbClr val="47221E"/>
                </a:solidFill>
                <a:latin typeface="Century Gothic" panose="020B0502020202020204" pitchFamily="34" charset="0"/>
                <a:cs typeface="Candara"/>
              </a:rPr>
              <a:t>labeled</a:t>
            </a:r>
            <a:endParaRPr sz="2800" dirty="0">
              <a:latin typeface="Century Gothic" panose="020B0502020202020204" pitchFamily="34" charset="0"/>
              <a:cs typeface="Candara"/>
            </a:endParaRPr>
          </a:p>
          <a:p>
            <a:pPr marL="186055" indent="-173355">
              <a:lnSpc>
                <a:spcPct val="100000"/>
              </a:lnSpc>
              <a:spcBef>
                <a:spcPts val="600"/>
              </a:spcBef>
              <a:buClr>
                <a:srgbClr val="60615E"/>
              </a:buClr>
              <a:buFont typeface="Arial"/>
              <a:buChar char="•"/>
              <a:tabLst>
                <a:tab pos="186690" algn="l"/>
              </a:tabLst>
            </a:pPr>
            <a:r>
              <a:rPr sz="2800" spc="-15" dirty="0">
                <a:solidFill>
                  <a:srgbClr val="47221E"/>
                </a:solidFill>
                <a:latin typeface="Century Gothic" panose="020B0502020202020204" pitchFamily="34" charset="0"/>
                <a:cs typeface="Candara"/>
              </a:rPr>
              <a:t>Tree </a:t>
            </a:r>
            <a:r>
              <a:rPr sz="2800" spc="15" dirty="0">
                <a:solidFill>
                  <a:srgbClr val="47221E"/>
                </a:solidFill>
                <a:latin typeface="Century Gothic" panose="020B0502020202020204" pitchFamily="34" charset="0"/>
                <a:cs typeface="Candara"/>
              </a:rPr>
              <a:t>protection</a:t>
            </a:r>
            <a:r>
              <a:rPr sz="2800" spc="75" dirty="0">
                <a:solidFill>
                  <a:srgbClr val="47221E"/>
                </a:solidFill>
                <a:latin typeface="Century Gothic" panose="020B0502020202020204" pitchFamily="34" charset="0"/>
                <a:cs typeface="Candara"/>
              </a:rPr>
              <a:t> </a:t>
            </a:r>
            <a:r>
              <a:rPr sz="2800" spc="25" dirty="0">
                <a:solidFill>
                  <a:srgbClr val="47221E"/>
                </a:solidFill>
                <a:latin typeface="Century Gothic" panose="020B0502020202020204" pitchFamily="34" charset="0"/>
                <a:cs typeface="Candara"/>
              </a:rPr>
              <a:t>fence</a:t>
            </a:r>
            <a:endParaRPr sz="2800" dirty="0">
              <a:latin typeface="Century Gothic" panose="020B0502020202020204" pitchFamily="34" charset="0"/>
              <a:cs typeface="Candara"/>
            </a:endParaRPr>
          </a:p>
          <a:p>
            <a:pPr marL="186055" indent="-173355">
              <a:spcBef>
                <a:spcPts val="600"/>
              </a:spcBef>
              <a:buClr>
                <a:srgbClr val="60615E"/>
              </a:buClr>
              <a:buFont typeface="Arial"/>
              <a:buChar char="•"/>
              <a:tabLst>
                <a:tab pos="186690" algn="l"/>
              </a:tabLst>
            </a:pPr>
            <a:r>
              <a:rPr lang="en-US" sz="2800" spc="15" dirty="0">
                <a:solidFill>
                  <a:srgbClr val="47221E"/>
                </a:solidFill>
                <a:latin typeface="Century Gothic" panose="020B0502020202020204" pitchFamily="34" charset="0"/>
                <a:cs typeface="Candara"/>
              </a:rPr>
              <a:t>Access routes</a:t>
            </a:r>
            <a:endParaRPr lang="en-US" sz="2800" dirty="0">
              <a:latin typeface="Century Gothic" panose="020B0502020202020204" pitchFamily="34" charset="0"/>
              <a:cs typeface="Candara"/>
            </a:endParaRPr>
          </a:p>
          <a:p>
            <a:pPr marL="186055" indent="-173355">
              <a:lnSpc>
                <a:spcPct val="100000"/>
              </a:lnSpc>
              <a:spcBef>
                <a:spcPts val="600"/>
              </a:spcBef>
              <a:buClr>
                <a:srgbClr val="60615E"/>
              </a:buClr>
              <a:buFont typeface="Arial"/>
              <a:buChar char="•"/>
              <a:tabLst>
                <a:tab pos="186690" algn="l"/>
              </a:tabLst>
            </a:pPr>
            <a:r>
              <a:rPr sz="2800" spc="25" dirty="0">
                <a:solidFill>
                  <a:srgbClr val="47221E"/>
                </a:solidFill>
                <a:latin typeface="Century Gothic" panose="020B0502020202020204" pitchFamily="34" charset="0"/>
                <a:cs typeface="Candara"/>
              </a:rPr>
              <a:t>Mulched </a:t>
            </a:r>
            <a:r>
              <a:rPr sz="2800" spc="15" dirty="0">
                <a:solidFill>
                  <a:srgbClr val="47221E"/>
                </a:solidFill>
                <a:latin typeface="Century Gothic" panose="020B0502020202020204" pitchFamily="34" charset="0"/>
                <a:cs typeface="Candara"/>
              </a:rPr>
              <a:t>areas for </a:t>
            </a:r>
            <a:r>
              <a:rPr sz="2800" spc="25" dirty="0">
                <a:solidFill>
                  <a:srgbClr val="47221E"/>
                </a:solidFill>
                <a:latin typeface="Century Gothic" panose="020B0502020202020204" pitchFamily="34" charset="0"/>
                <a:cs typeface="Candara"/>
              </a:rPr>
              <a:t>access </a:t>
            </a:r>
            <a:r>
              <a:rPr sz="2800" spc="15" dirty="0">
                <a:solidFill>
                  <a:srgbClr val="47221E"/>
                </a:solidFill>
                <a:latin typeface="Century Gothic" panose="020B0502020202020204" pitchFamily="34" charset="0"/>
                <a:cs typeface="Candara"/>
              </a:rPr>
              <a:t>inside the CRZs </a:t>
            </a:r>
            <a:r>
              <a:rPr sz="2800" spc="10" dirty="0">
                <a:solidFill>
                  <a:srgbClr val="47221E"/>
                </a:solidFill>
                <a:latin typeface="Century Gothic" panose="020B0502020202020204" pitchFamily="34" charset="0"/>
                <a:cs typeface="Candara"/>
              </a:rPr>
              <a:t>of</a:t>
            </a:r>
            <a:r>
              <a:rPr sz="2800" spc="235" dirty="0">
                <a:solidFill>
                  <a:srgbClr val="47221E"/>
                </a:solidFill>
                <a:latin typeface="Century Gothic" panose="020B0502020202020204" pitchFamily="34" charset="0"/>
                <a:cs typeface="Candara"/>
              </a:rPr>
              <a:t> </a:t>
            </a:r>
            <a:r>
              <a:rPr sz="2800" spc="15" dirty="0">
                <a:solidFill>
                  <a:srgbClr val="47221E"/>
                </a:solidFill>
                <a:latin typeface="Century Gothic" panose="020B0502020202020204" pitchFamily="34" charset="0"/>
                <a:cs typeface="Candara"/>
              </a:rPr>
              <a:t>trees</a:t>
            </a:r>
            <a:endParaRPr lang="en-US" sz="2800" spc="15" dirty="0">
              <a:solidFill>
                <a:srgbClr val="47221E"/>
              </a:solidFill>
              <a:latin typeface="Century Gothic" panose="020B0502020202020204" pitchFamily="34" charset="0"/>
              <a:cs typeface="Candara"/>
            </a:endParaRPr>
          </a:p>
          <a:p>
            <a:pPr marL="186055" indent="-173355">
              <a:lnSpc>
                <a:spcPct val="100000"/>
              </a:lnSpc>
              <a:spcBef>
                <a:spcPts val="600"/>
              </a:spcBef>
              <a:buClr>
                <a:srgbClr val="60615E"/>
              </a:buClr>
              <a:buFont typeface="Arial"/>
              <a:buChar char="•"/>
              <a:tabLst>
                <a:tab pos="186690" algn="l"/>
              </a:tabLst>
            </a:pPr>
            <a:r>
              <a:rPr lang="en-US" sz="2800" spc="15" dirty="0">
                <a:solidFill>
                  <a:srgbClr val="47221E"/>
                </a:solidFill>
                <a:latin typeface="Century Gothic" panose="020B0502020202020204" pitchFamily="34" charset="0"/>
                <a:cs typeface="Candara"/>
              </a:rPr>
              <a:t>Areas for boring or air spading within CRZs</a:t>
            </a:r>
            <a:endParaRPr sz="2800" dirty="0">
              <a:latin typeface="Century Gothic" panose="020B0502020202020204" pitchFamily="34" charset="0"/>
              <a:cs typeface="Candara"/>
            </a:endParaRPr>
          </a:p>
          <a:p>
            <a:pPr marL="186055" indent="-173355">
              <a:lnSpc>
                <a:spcPct val="100000"/>
              </a:lnSpc>
              <a:spcBef>
                <a:spcPts val="600"/>
              </a:spcBef>
              <a:buClr>
                <a:srgbClr val="60615E"/>
              </a:buClr>
              <a:buFont typeface="Arial"/>
              <a:buChar char="•"/>
              <a:tabLst>
                <a:tab pos="186690" algn="l"/>
              </a:tabLst>
            </a:pPr>
            <a:r>
              <a:rPr sz="2800" spc="15" dirty="0">
                <a:solidFill>
                  <a:srgbClr val="47221E"/>
                </a:solidFill>
                <a:latin typeface="Century Gothic" panose="020B0502020202020204" pitchFamily="34" charset="0"/>
                <a:cs typeface="Candara"/>
              </a:rPr>
              <a:t>Storage areas, parking</a:t>
            </a:r>
            <a:r>
              <a:rPr sz="2800" spc="40" dirty="0">
                <a:solidFill>
                  <a:srgbClr val="47221E"/>
                </a:solidFill>
                <a:latin typeface="Century Gothic" panose="020B0502020202020204" pitchFamily="34" charset="0"/>
                <a:cs typeface="Candara"/>
              </a:rPr>
              <a:t> </a:t>
            </a:r>
            <a:r>
              <a:rPr sz="2800" spc="25" dirty="0">
                <a:solidFill>
                  <a:srgbClr val="47221E"/>
                </a:solidFill>
                <a:latin typeface="Century Gothic" panose="020B0502020202020204" pitchFamily="34" charset="0"/>
                <a:cs typeface="Candara"/>
              </a:rPr>
              <a:t>areas</a:t>
            </a:r>
            <a:endParaRPr sz="2800" dirty="0">
              <a:latin typeface="Century Gothic" panose="020B0502020202020204" pitchFamily="34" charset="0"/>
              <a:cs typeface="Candara"/>
            </a:endParaRPr>
          </a:p>
          <a:p>
            <a:pPr marL="186055" indent="-173355">
              <a:lnSpc>
                <a:spcPct val="100000"/>
              </a:lnSpc>
              <a:spcBef>
                <a:spcPts val="600"/>
              </a:spcBef>
              <a:buClr>
                <a:srgbClr val="60615E"/>
              </a:buClr>
              <a:buFont typeface="Arial"/>
              <a:buChar char="•"/>
              <a:tabLst>
                <a:tab pos="186690" algn="l"/>
              </a:tabLst>
            </a:pPr>
            <a:r>
              <a:rPr sz="2800" spc="-15" dirty="0">
                <a:solidFill>
                  <a:srgbClr val="47221E"/>
                </a:solidFill>
                <a:latin typeface="Century Gothic" panose="020B0502020202020204" pitchFamily="34" charset="0"/>
                <a:cs typeface="Candara"/>
              </a:rPr>
              <a:t>Tree </a:t>
            </a:r>
            <a:r>
              <a:rPr sz="2800" spc="15" dirty="0">
                <a:solidFill>
                  <a:srgbClr val="47221E"/>
                </a:solidFill>
                <a:latin typeface="Century Gothic" panose="020B0502020202020204" pitchFamily="34" charset="0"/>
                <a:cs typeface="Candara"/>
              </a:rPr>
              <a:t>protection</a:t>
            </a:r>
            <a:r>
              <a:rPr sz="2800" spc="75" dirty="0">
                <a:solidFill>
                  <a:srgbClr val="47221E"/>
                </a:solidFill>
                <a:latin typeface="Century Gothic" panose="020B0502020202020204" pitchFamily="34" charset="0"/>
                <a:cs typeface="Candara"/>
              </a:rPr>
              <a:t> </a:t>
            </a:r>
            <a:r>
              <a:rPr lang="en-US" sz="2800" spc="25" dirty="0">
                <a:solidFill>
                  <a:srgbClr val="47221E"/>
                </a:solidFill>
                <a:latin typeface="Century Gothic" panose="020B0502020202020204" pitchFamily="34" charset="0"/>
                <a:cs typeface="Candara"/>
              </a:rPr>
              <a:t>notes</a:t>
            </a:r>
            <a:endParaRPr sz="2800" dirty="0">
              <a:latin typeface="Century Gothic" panose="020B0502020202020204" pitchFamily="34" charset="0"/>
              <a:cs typeface="Candara"/>
            </a:endParaRPr>
          </a:p>
          <a:p>
            <a:pPr marL="186055" indent="-173355">
              <a:lnSpc>
                <a:spcPct val="100000"/>
              </a:lnSpc>
              <a:spcBef>
                <a:spcPts val="600"/>
              </a:spcBef>
              <a:buClr>
                <a:srgbClr val="60615E"/>
              </a:buClr>
              <a:buFont typeface="Arial"/>
              <a:buChar char="•"/>
              <a:tabLst>
                <a:tab pos="186690" algn="l"/>
              </a:tabLst>
            </a:pPr>
            <a:r>
              <a:rPr sz="2800" spc="15" dirty="0">
                <a:solidFill>
                  <a:srgbClr val="47221E"/>
                </a:solidFill>
                <a:latin typeface="Century Gothic" panose="020B0502020202020204" pitchFamily="34" charset="0"/>
                <a:cs typeface="Candara"/>
              </a:rPr>
              <a:t>Details</a:t>
            </a:r>
            <a:endParaRPr sz="2800" dirty="0">
              <a:latin typeface="Century Gothic" panose="020B0502020202020204" pitchFamily="34" charset="0"/>
              <a:cs typeface="Candara"/>
            </a:endParaRPr>
          </a:p>
        </p:txBody>
      </p:sp>
    </p:spTree>
    <p:extLst>
      <p:ext uri="{BB962C8B-B14F-4D97-AF65-F5344CB8AC3E}">
        <p14:creationId xmlns:p14="http://schemas.microsoft.com/office/powerpoint/2010/main" val="2663745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385673" y="1653380"/>
            <a:ext cx="6444127" cy="4832764"/>
          </a:xfrm>
          <a:prstGeom prst="rect">
            <a:avLst/>
          </a:prstGeom>
          <a:blipFill>
            <a:blip r:embed="rId3" cstate="screen">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pic>
        <p:nvPicPr>
          <p:cNvPr id="3" name="Picture 2"/>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138197" y="1646168"/>
            <a:ext cx="10662201" cy="4847188"/>
          </a:xfrm>
          <a:prstGeom prst="rect">
            <a:avLst/>
          </a:prstGeom>
        </p:spPr>
      </p:pic>
      <p:sp>
        <p:nvSpPr>
          <p:cNvPr id="4" name="Title 1"/>
          <p:cNvSpPr txBox="1">
            <a:spLocks/>
          </p:cNvSpPr>
          <p:nvPr/>
        </p:nvSpPr>
        <p:spPr>
          <a:xfrm>
            <a:off x="2592925" y="624110"/>
            <a:ext cx="8911687" cy="1280890"/>
          </a:xfrm>
          <a:prstGeom prst="rect">
            <a:avLst/>
          </a:prstGeom>
        </p:spPr>
        <p:txBody>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t>Anticipate construction methods</a:t>
            </a:r>
          </a:p>
        </p:txBody>
      </p:sp>
    </p:spTree>
    <p:extLst>
      <p:ext uri="{BB962C8B-B14F-4D97-AF65-F5344CB8AC3E}">
        <p14:creationId xmlns:p14="http://schemas.microsoft.com/office/powerpoint/2010/main" val="303332350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1851254" y="113942"/>
            <a:ext cx="8815013" cy="1120820"/>
          </a:xfrm>
          <a:prstGeom prst="rect">
            <a:avLst/>
          </a:prstGeom>
        </p:spPr>
        <p:txBody>
          <a:bodyPr vert="horz" wrap="square" lIns="0" tIns="43180" rIns="0" bIns="0" rtlCol="0">
            <a:spAutoFit/>
          </a:bodyPr>
          <a:lstStyle/>
          <a:p>
            <a:pPr marL="12700" marR="5080">
              <a:lnSpc>
                <a:spcPts val="4200"/>
              </a:lnSpc>
              <a:spcBef>
                <a:spcPts val="340"/>
              </a:spcBef>
              <a:tabLst>
                <a:tab pos="2553335" algn="l"/>
              </a:tabLst>
            </a:pPr>
            <a:r>
              <a:rPr sz="3600" spc="-5" dirty="0">
                <a:solidFill>
                  <a:srgbClr val="47221E"/>
                </a:solidFill>
                <a:cs typeface="Arial Narrow"/>
              </a:rPr>
              <a:t>Protecting </a:t>
            </a:r>
            <a:r>
              <a:rPr sz="3600" spc="-40" dirty="0">
                <a:solidFill>
                  <a:srgbClr val="47221E"/>
                </a:solidFill>
                <a:cs typeface="Arial Narrow"/>
              </a:rPr>
              <a:t>Tree </a:t>
            </a:r>
            <a:r>
              <a:rPr sz="3600" spc="-5" dirty="0">
                <a:solidFill>
                  <a:srgbClr val="47221E"/>
                </a:solidFill>
                <a:cs typeface="Arial Narrow"/>
              </a:rPr>
              <a:t>Roots From  Construction	Damage</a:t>
            </a:r>
            <a:endParaRPr sz="3600" dirty="0">
              <a:cs typeface="Arial Narrow"/>
            </a:endParaRPr>
          </a:p>
        </p:txBody>
      </p:sp>
      <p:sp>
        <p:nvSpPr>
          <p:cNvPr id="8" name="object 8"/>
          <p:cNvSpPr txBox="1"/>
          <p:nvPr/>
        </p:nvSpPr>
        <p:spPr>
          <a:xfrm>
            <a:off x="2035371" y="6369996"/>
            <a:ext cx="3352800" cy="299720"/>
          </a:xfrm>
          <a:prstGeom prst="rect">
            <a:avLst/>
          </a:prstGeom>
        </p:spPr>
        <p:txBody>
          <a:bodyPr vert="horz" wrap="square" lIns="0" tIns="12700" rIns="0" bIns="0" rtlCol="0">
            <a:spAutoFit/>
          </a:bodyPr>
          <a:lstStyle/>
          <a:p>
            <a:pPr marL="91440">
              <a:lnSpc>
                <a:spcPct val="100000"/>
              </a:lnSpc>
              <a:spcBef>
                <a:spcPts val="100"/>
              </a:spcBef>
            </a:pPr>
            <a:r>
              <a:rPr sz="1800" spc="-5" dirty="0">
                <a:solidFill>
                  <a:srgbClr val="2D2123"/>
                </a:solidFill>
                <a:cs typeface="Arial Narrow"/>
              </a:rPr>
              <a:t>Poor or no root</a:t>
            </a:r>
            <a:r>
              <a:rPr sz="1800" dirty="0">
                <a:solidFill>
                  <a:srgbClr val="2D2123"/>
                </a:solidFill>
                <a:cs typeface="Arial Narrow"/>
              </a:rPr>
              <a:t> </a:t>
            </a:r>
            <a:r>
              <a:rPr sz="1800" spc="-5" dirty="0">
                <a:solidFill>
                  <a:srgbClr val="2D2123"/>
                </a:solidFill>
                <a:cs typeface="Arial Narrow"/>
              </a:rPr>
              <a:t>protection</a:t>
            </a:r>
            <a:endParaRPr sz="1800" dirty="0">
              <a:cs typeface="Arial Narrow"/>
            </a:endParaRPr>
          </a:p>
        </p:txBody>
      </p:sp>
      <p:sp>
        <p:nvSpPr>
          <p:cNvPr id="10" name="object 10"/>
          <p:cNvSpPr txBox="1"/>
          <p:nvPr/>
        </p:nvSpPr>
        <p:spPr>
          <a:xfrm>
            <a:off x="7357871" y="6369996"/>
            <a:ext cx="2743200" cy="299720"/>
          </a:xfrm>
          <a:prstGeom prst="rect">
            <a:avLst/>
          </a:prstGeom>
        </p:spPr>
        <p:txBody>
          <a:bodyPr vert="horz" wrap="square" lIns="0" tIns="12700" rIns="0" bIns="0" rtlCol="0">
            <a:spAutoFit/>
          </a:bodyPr>
          <a:lstStyle/>
          <a:p>
            <a:pPr marL="90805">
              <a:lnSpc>
                <a:spcPct val="100000"/>
              </a:lnSpc>
              <a:spcBef>
                <a:spcPts val="100"/>
              </a:spcBef>
            </a:pPr>
            <a:r>
              <a:rPr sz="1800" spc="-5" dirty="0">
                <a:solidFill>
                  <a:srgbClr val="2D2123"/>
                </a:solidFill>
                <a:cs typeface="Arial Narrow"/>
              </a:rPr>
              <a:t>Good root</a:t>
            </a:r>
            <a:r>
              <a:rPr sz="1800" spc="-15" dirty="0">
                <a:solidFill>
                  <a:srgbClr val="2D2123"/>
                </a:solidFill>
                <a:cs typeface="Arial Narrow"/>
              </a:rPr>
              <a:t> </a:t>
            </a:r>
            <a:r>
              <a:rPr sz="1800" spc="-5" dirty="0">
                <a:solidFill>
                  <a:srgbClr val="2D2123"/>
                </a:solidFill>
                <a:cs typeface="Arial Narrow"/>
              </a:rPr>
              <a:t>protection</a:t>
            </a:r>
            <a:endParaRPr sz="1800" dirty="0">
              <a:cs typeface="Arial Narrow"/>
            </a:endParaRPr>
          </a:p>
        </p:txBody>
      </p:sp>
      <p:sp>
        <p:nvSpPr>
          <p:cNvPr id="11" name="object 2"/>
          <p:cNvSpPr/>
          <p:nvPr/>
        </p:nvSpPr>
        <p:spPr>
          <a:xfrm>
            <a:off x="6727688" y="2266121"/>
            <a:ext cx="5126098" cy="3605696"/>
          </a:xfrm>
          <a:prstGeom prst="rect">
            <a:avLst/>
          </a:prstGeom>
          <a:blipFill>
            <a:blip r:embed="rId3" cstate="screen">
              <a:extLst>
                <a:ext uri="{28A0092B-C50C-407E-A947-70E740481C1C}">
                  <a14:useLocalDpi xmlns:a14="http://schemas.microsoft.com/office/drawing/2010/main"/>
                </a:ext>
              </a:extLst>
            </a:blip>
            <a:srcRect/>
            <a:stretch>
              <a:fillRect/>
            </a:stretch>
          </a:blipFill>
        </p:spPr>
        <p:txBody>
          <a:bodyPr wrap="square" lIns="0" tIns="0" rIns="0" bIns="0" rtlCol="0"/>
          <a:lstStyle/>
          <a:p>
            <a:endParaRPr/>
          </a:p>
        </p:txBody>
      </p:sp>
      <p:pic>
        <p:nvPicPr>
          <p:cNvPr id="2" name="Picture 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25670" y="2672521"/>
            <a:ext cx="5624811" cy="3163956"/>
          </a:xfrm>
          <a:prstGeom prst="rect">
            <a:avLst/>
          </a:prstGeom>
        </p:spPr>
      </p:pic>
    </p:spTree>
    <p:extLst>
      <p:ext uri="{BB962C8B-B14F-4D97-AF65-F5344CB8AC3E}">
        <p14:creationId xmlns:p14="http://schemas.microsoft.com/office/powerpoint/2010/main" val="2173143369"/>
      </p:ext>
    </p:extLst>
  </p:cSld>
  <p:clrMapOvr>
    <a:masterClrMapping/>
  </p:clrMapOvr>
  <p:transition spd="med">
    <p:wipe dir="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7319773" y="0"/>
            <a:ext cx="4519129" cy="6858000"/>
          </a:xfrm>
          <a:prstGeom prst="rect">
            <a:avLst/>
          </a:prstGeom>
          <a:blipFill>
            <a:blip r:embed="rId3" cstate="screen">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3" name="object 3"/>
          <p:cNvSpPr txBox="1">
            <a:spLocks noGrp="1"/>
          </p:cNvSpPr>
          <p:nvPr>
            <p:ph type="title"/>
          </p:nvPr>
        </p:nvSpPr>
        <p:spPr>
          <a:xfrm>
            <a:off x="1743838" y="705104"/>
            <a:ext cx="9810853" cy="574040"/>
          </a:xfrm>
          <a:prstGeom prst="rect">
            <a:avLst/>
          </a:prstGeom>
        </p:spPr>
        <p:txBody>
          <a:bodyPr vert="horz" wrap="square" lIns="0" tIns="12700" rIns="0" bIns="0" rtlCol="0">
            <a:spAutoFit/>
          </a:bodyPr>
          <a:lstStyle/>
          <a:p>
            <a:pPr marL="12700">
              <a:lnSpc>
                <a:spcPct val="100000"/>
              </a:lnSpc>
              <a:spcBef>
                <a:spcPts val="100"/>
              </a:spcBef>
            </a:pPr>
            <a:r>
              <a:rPr sz="3600" spc="-5" dirty="0">
                <a:solidFill>
                  <a:srgbClr val="47221E"/>
                </a:solidFill>
              </a:rPr>
              <a:t>Mitigating </a:t>
            </a:r>
            <a:r>
              <a:rPr sz="3600" spc="-30" dirty="0">
                <a:solidFill>
                  <a:srgbClr val="47221E"/>
                </a:solidFill>
              </a:rPr>
              <a:t>Work </a:t>
            </a:r>
            <a:r>
              <a:rPr sz="3600" spc="-5" dirty="0">
                <a:solidFill>
                  <a:srgbClr val="47221E"/>
                </a:solidFill>
              </a:rPr>
              <a:t>Inside </a:t>
            </a:r>
            <a:r>
              <a:rPr sz="3600" dirty="0">
                <a:solidFill>
                  <a:srgbClr val="47221E"/>
                </a:solidFill>
              </a:rPr>
              <a:t>a</a:t>
            </a:r>
            <a:r>
              <a:rPr sz="3600" spc="-40" dirty="0">
                <a:solidFill>
                  <a:srgbClr val="47221E"/>
                </a:solidFill>
              </a:rPr>
              <a:t> </a:t>
            </a:r>
            <a:r>
              <a:rPr sz="3600" dirty="0">
                <a:solidFill>
                  <a:srgbClr val="47221E"/>
                </a:solidFill>
              </a:rPr>
              <a:t>CRZ</a:t>
            </a:r>
            <a:endParaRPr sz="3600" dirty="0"/>
          </a:p>
        </p:txBody>
      </p:sp>
      <p:sp>
        <p:nvSpPr>
          <p:cNvPr id="4" name="object 4"/>
          <p:cNvSpPr txBox="1"/>
          <p:nvPr/>
        </p:nvSpPr>
        <p:spPr>
          <a:xfrm>
            <a:off x="2070479" y="1431636"/>
            <a:ext cx="9598512" cy="381515"/>
          </a:xfrm>
          <a:prstGeom prst="rect">
            <a:avLst/>
          </a:prstGeom>
        </p:spPr>
        <p:txBody>
          <a:bodyPr vert="horz" wrap="square" lIns="0" tIns="12065" rIns="0" bIns="0" rtlCol="0">
            <a:spAutoFit/>
          </a:bodyPr>
          <a:lstStyle/>
          <a:p>
            <a:pPr marL="186055" indent="-173355">
              <a:lnSpc>
                <a:spcPct val="100000"/>
              </a:lnSpc>
              <a:spcBef>
                <a:spcPts val="95"/>
              </a:spcBef>
              <a:buClr>
                <a:srgbClr val="60615E"/>
              </a:buClr>
              <a:buFont typeface="Arial"/>
              <a:buChar char="•"/>
              <a:tabLst>
                <a:tab pos="186690" algn="l"/>
              </a:tabLst>
            </a:pPr>
            <a:r>
              <a:rPr sz="2400" spc="-5" dirty="0">
                <a:solidFill>
                  <a:srgbClr val="47221E"/>
                </a:solidFill>
                <a:latin typeface="Candara"/>
                <a:cs typeface="Candara"/>
              </a:rPr>
              <a:t>Work</a:t>
            </a:r>
            <a:r>
              <a:rPr sz="2400" spc="75" dirty="0">
                <a:solidFill>
                  <a:srgbClr val="47221E"/>
                </a:solidFill>
                <a:latin typeface="Candara"/>
                <a:cs typeface="Candara"/>
              </a:rPr>
              <a:t> </a:t>
            </a:r>
            <a:r>
              <a:rPr sz="2400" spc="5" dirty="0">
                <a:solidFill>
                  <a:srgbClr val="47221E"/>
                </a:solidFill>
                <a:latin typeface="Candara"/>
                <a:cs typeface="Candara"/>
              </a:rPr>
              <a:t>has</a:t>
            </a:r>
            <a:r>
              <a:rPr sz="2400" spc="60" dirty="0">
                <a:solidFill>
                  <a:srgbClr val="47221E"/>
                </a:solidFill>
                <a:latin typeface="Candara"/>
                <a:cs typeface="Candara"/>
              </a:rPr>
              <a:t> </a:t>
            </a:r>
            <a:r>
              <a:rPr sz="2400" spc="5" dirty="0">
                <a:solidFill>
                  <a:srgbClr val="47221E"/>
                </a:solidFill>
                <a:latin typeface="Candara"/>
                <a:cs typeface="Candara"/>
              </a:rPr>
              <a:t>to</a:t>
            </a:r>
            <a:r>
              <a:rPr sz="2400" spc="55" dirty="0">
                <a:solidFill>
                  <a:srgbClr val="47221E"/>
                </a:solidFill>
                <a:latin typeface="Candara"/>
                <a:cs typeface="Candara"/>
              </a:rPr>
              <a:t> </a:t>
            </a:r>
            <a:r>
              <a:rPr sz="2400" spc="5" dirty="0">
                <a:solidFill>
                  <a:srgbClr val="47221E"/>
                </a:solidFill>
                <a:latin typeface="Candara"/>
                <a:cs typeface="Candara"/>
              </a:rPr>
              <a:t>be</a:t>
            </a:r>
            <a:r>
              <a:rPr sz="2400" spc="50" dirty="0">
                <a:solidFill>
                  <a:srgbClr val="47221E"/>
                </a:solidFill>
                <a:latin typeface="Candara"/>
                <a:cs typeface="Candara"/>
              </a:rPr>
              <a:t> </a:t>
            </a:r>
            <a:r>
              <a:rPr sz="2400" spc="5" dirty="0">
                <a:solidFill>
                  <a:srgbClr val="47221E"/>
                </a:solidFill>
                <a:latin typeface="Candara"/>
                <a:cs typeface="Candara"/>
              </a:rPr>
              <a:t>done</a:t>
            </a:r>
            <a:r>
              <a:rPr sz="2400" spc="75" dirty="0">
                <a:solidFill>
                  <a:srgbClr val="47221E"/>
                </a:solidFill>
                <a:latin typeface="Candara"/>
                <a:cs typeface="Candara"/>
              </a:rPr>
              <a:t> </a:t>
            </a:r>
            <a:r>
              <a:rPr sz="2400" spc="10" dirty="0">
                <a:solidFill>
                  <a:srgbClr val="47221E"/>
                </a:solidFill>
                <a:latin typeface="Candara"/>
                <a:cs typeface="Candara"/>
              </a:rPr>
              <a:t>inside</a:t>
            </a:r>
            <a:r>
              <a:rPr sz="2400" spc="75" dirty="0">
                <a:solidFill>
                  <a:srgbClr val="47221E"/>
                </a:solidFill>
                <a:latin typeface="Candara"/>
                <a:cs typeface="Candara"/>
              </a:rPr>
              <a:t> </a:t>
            </a:r>
            <a:r>
              <a:rPr sz="2400" spc="5" dirty="0">
                <a:solidFill>
                  <a:srgbClr val="47221E"/>
                </a:solidFill>
                <a:latin typeface="Candara"/>
                <a:cs typeface="Candara"/>
              </a:rPr>
              <a:t>at</a:t>
            </a:r>
            <a:r>
              <a:rPr sz="2400" spc="60" dirty="0">
                <a:solidFill>
                  <a:srgbClr val="47221E"/>
                </a:solidFill>
                <a:latin typeface="Candara"/>
                <a:cs typeface="Candara"/>
              </a:rPr>
              <a:t> </a:t>
            </a:r>
            <a:r>
              <a:rPr sz="2400" spc="10" dirty="0">
                <a:solidFill>
                  <a:srgbClr val="47221E"/>
                </a:solidFill>
                <a:latin typeface="Candara"/>
                <a:cs typeface="Candara"/>
              </a:rPr>
              <a:t>least</a:t>
            </a:r>
            <a:r>
              <a:rPr sz="2400" spc="60" dirty="0">
                <a:solidFill>
                  <a:srgbClr val="47221E"/>
                </a:solidFill>
                <a:latin typeface="Candara"/>
                <a:cs typeface="Candara"/>
              </a:rPr>
              <a:t> </a:t>
            </a:r>
            <a:r>
              <a:rPr sz="2400" spc="5" dirty="0">
                <a:solidFill>
                  <a:srgbClr val="47221E"/>
                </a:solidFill>
                <a:latin typeface="Candara"/>
                <a:cs typeface="Candara"/>
              </a:rPr>
              <a:t>some</a:t>
            </a:r>
            <a:r>
              <a:rPr sz="2400" spc="75" dirty="0">
                <a:solidFill>
                  <a:srgbClr val="47221E"/>
                </a:solidFill>
                <a:latin typeface="Candara"/>
                <a:cs typeface="Candara"/>
              </a:rPr>
              <a:t> </a:t>
            </a:r>
            <a:r>
              <a:rPr sz="2400" spc="0" dirty="0">
                <a:solidFill>
                  <a:srgbClr val="47221E"/>
                </a:solidFill>
                <a:latin typeface="Candara"/>
                <a:cs typeface="Candara"/>
              </a:rPr>
              <a:t>of</a:t>
            </a:r>
            <a:r>
              <a:rPr sz="2400" spc="65" dirty="0">
                <a:solidFill>
                  <a:srgbClr val="47221E"/>
                </a:solidFill>
                <a:latin typeface="Candara"/>
                <a:cs typeface="Candara"/>
              </a:rPr>
              <a:t> </a:t>
            </a:r>
            <a:r>
              <a:rPr sz="2400" spc="5" dirty="0">
                <a:solidFill>
                  <a:srgbClr val="47221E"/>
                </a:solidFill>
                <a:latin typeface="Candara"/>
                <a:cs typeface="Candara"/>
              </a:rPr>
              <a:t>the</a:t>
            </a:r>
            <a:r>
              <a:rPr sz="2400" spc="55" dirty="0">
                <a:solidFill>
                  <a:srgbClr val="47221E"/>
                </a:solidFill>
                <a:latin typeface="Candara"/>
                <a:cs typeface="Candara"/>
              </a:rPr>
              <a:t> </a:t>
            </a:r>
            <a:r>
              <a:rPr sz="2400" spc="10" dirty="0">
                <a:solidFill>
                  <a:srgbClr val="47221E"/>
                </a:solidFill>
                <a:latin typeface="Candara"/>
                <a:cs typeface="Candara"/>
              </a:rPr>
              <a:t>trees’</a:t>
            </a:r>
            <a:r>
              <a:rPr sz="2400" spc="55" dirty="0">
                <a:solidFill>
                  <a:srgbClr val="47221E"/>
                </a:solidFill>
                <a:latin typeface="Candara"/>
                <a:cs typeface="Candara"/>
              </a:rPr>
              <a:t> </a:t>
            </a:r>
            <a:r>
              <a:rPr sz="2400" spc="10" dirty="0">
                <a:solidFill>
                  <a:srgbClr val="47221E"/>
                </a:solidFill>
                <a:latin typeface="Candara"/>
                <a:cs typeface="Candara"/>
              </a:rPr>
              <a:t>CRZs</a:t>
            </a:r>
            <a:endParaRPr sz="2400" dirty="0">
              <a:latin typeface="Candara"/>
              <a:cs typeface="Candara"/>
            </a:endParaRPr>
          </a:p>
        </p:txBody>
      </p:sp>
      <p:sp>
        <p:nvSpPr>
          <p:cNvPr id="5" name="object 5"/>
          <p:cNvSpPr/>
          <p:nvPr/>
        </p:nvSpPr>
        <p:spPr>
          <a:xfrm>
            <a:off x="365759" y="2054352"/>
            <a:ext cx="5385815" cy="4041647"/>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361188" y="2049779"/>
            <a:ext cx="5394960" cy="4051300"/>
          </a:xfrm>
          <a:custGeom>
            <a:avLst/>
            <a:gdLst/>
            <a:ahLst/>
            <a:cxnLst/>
            <a:rect l="l" t="t" r="r" b="b"/>
            <a:pathLst>
              <a:path w="5394960" h="4051300">
                <a:moveTo>
                  <a:pt x="0" y="0"/>
                </a:moveTo>
                <a:lnTo>
                  <a:pt x="5394960" y="0"/>
                </a:lnTo>
                <a:lnTo>
                  <a:pt x="5394960" y="4050791"/>
                </a:lnTo>
                <a:lnTo>
                  <a:pt x="0" y="4050791"/>
                </a:lnTo>
                <a:lnTo>
                  <a:pt x="0" y="0"/>
                </a:lnTo>
                <a:close/>
              </a:path>
            </a:pathLst>
          </a:custGeom>
          <a:ln w="9144">
            <a:solidFill>
              <a:srgbClr val="2D2123"/>
            </a:solidFill>
          </a:ln>
        </p:spPr>
        <p:txBody>
          <a:bodyPr wrap="square" lIns="0" tIns="0" rIns="0" bIns="0" rtlCol="0"/>
          <a:lstStyle/>
          <a:p>
            <a:endParaRPr/>
          </a:p>
        </p:txBody>
      </p:sp>
      <p:sp>
        <p:nvSpPr>
          <p:cNvPr id="7" name="object 7"/>
          <p:cNvSpPr/>
          <p:nvPr/>
        </p:nvSpPr>
        <p:spPr>
          <a:xfrm>
            <a:off x="3945648" y="1741170"/>
            <a:ext cx="2495550" cy="605155"/>
          </a:xfrm>
          <a:custGeom>
            <a:avLst/>
            <a:gdLst/>
            <a:ahLst/>
            <a:cxnLst/>
            <a:rect l="l" t="t" r="r" b="b"/>
            <a:pathLst>
              <a:path w="2495550" h="605155">
                <a:moveTo>
                  <a:pt x="2495537" y="0"/>
                </a:moveTo>
                <a:lnTo>
                  <a:pt x="0" y="604977"/>
                </a:lnTo>
              </a:path>
            </a:pathLst>
          </a:custGeom>
          <a:ln w="19812">
            <a:solidFill>
              <a:srgbClr val="FF0000"/>
            </a:solidFill>
          </a:ln>
        </p:spPr>
        <p:txBody>
          <a:bodyPr wrap="square" lIns="0" tIns="0" rIns="0" bIns="0" rtlCol="0"/>
          <a:lstStyle/>
          <a:p>
            <a:endParaRPr/>
          </a:p>
        </p:txBody>
      </p:sp>
      <p:sp>
        <p:nvSpPr>
          <p:cNvPr id="8" name="object 8"/>
          <p:cNvSpPr/>
          <p:nvPr/>
        </p:nvSpPr>
        <p:spPr>
          <a:xfrm>
            <a:off x="3945651" y="2284992"/>
            <a:ext cx="85090" cy="86995"/>
          </a:xfrm>
          <a:custGeom>
            <a:avLst/>
            <a:gdLst/>
            <a:ahLst/>
            <a:cxnLst/>
            <a:rect l="l" t="t" r="r" b="b"/>
            <a:pathLst>
              <a:path w="85089" h="86994">
                <a:moveTo>
                  <a:pt x="63576" y="0"/>
                </a:moveTo>
                <a:lnTo>
                  <a:pt x="0" y="61150"/>
                </a:lnTo>
                <a:lnTo>
                  <a:pt x="84518" y="86398"/>
                </a:lnTo>
              </a:path>
            </a:pathLst>
          </a:custGeom>
          <a:ln w="19812">
            <a:solidFill>
              <a:srgbClr val="FF0000"/>
            </a:solidFill>
          </a:ln>
        </p:spPr>
        <p:txBody>
          <a:bodyPr wrap="square" lIns="0" tIns="0" rIns="0" bIns="0" rtlCol="0"/>
          <a:lstStyle/>
          <a:p>
            <a:endParaRPr/>
          </a:p>
        </p:txBody>
      </p:sp>
      <p:sp>
        <p:nvSpPr>
          <p:cNvPr id="10" name="object 10"/>
          <p:cNvSpPr/>
          <p:nvPr/>
        </p:nvSpPr>
        <p:spPr>
          <a:xfrm>
            <a:off x="5954267" y="1984248"/>
            <a:ext cx="6216395" cy="4181855"/>
          </a:xfrm>
          <a:prstGeom prst="rect">
            <a:avLst/>
          </a:prstGeom>
          <a:blipFill>
            <a:blip r:embed="rId5"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13903092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6442721" y="0"/>
            <a:ext cx="5714999" cy="3899916"/>
          </a:xfrm>
          <a:prstGeom prst="rect">
            <a:avLst/>
          </a:prstGeom>
          <a:blipFill>
            <a:blip r:embed="rId3" cstate="print"/>
            <a:stretch>
              <a:fillRect/>
            </a:stretch>
          </a:blipFill>
        </p:spPr>
        <p:txBody>
          <a:bodyPr wrap="square" lIns="0" tIns="0" rIns="0" bIns="0" rtlCol="0"/>
          <a:lstStyle/>
          <a:p>
            <a:endParaRPr/>
          </a:p>
        </p:txBody>
      </p:sp>
      <p:sp>
        <p:nvSpPr>
          <p:cNvPr id="4" name="object 4"/>
          <p:cNvSpPr txBox="1"/>
          <p:nvPr/>
        </p:nvSpPr>
        <p:spPr>
          <a:xfrm>
            <a:off x="2021747" y="519143"/>
            <a:ext cx="3840131" cy="1502976"/>
          </a:xfrm>
          <a:prstGeom prst="rect">
            <a:avLst/>
          </a:prstGeom>
        </p:spPr>
        <p:txBody>
          <a:bodyPr vert="horz" wrap="square" lIns="0" tIns="12700" rIns="0" bIns="0" rtlCol="0">
            <a:spAutoFit/>
          </a:bodyPr>
          <a:lstStyle/>
          <a:p>
            <a:pPr marL="12700" marR="5080">
              <a:lnSpc>
                <a:spcPct val="100000"/>
              </a:lnSpc>
              <a:spcBef>
                <a:spcPts val="100"/>
              </a:spcBef>
            </a:pPr>
            <a:r>
              <a:rPr sz="3200" spc="-5" dirty="0">
                <a:solidFill>
                  <a:srgbClr val="2D2123"/>
                </a:solidFill>
                <a:latin typeface="Century Gothic" panose="020B0502020202020204" pitchFamily="34" charset="0"/>
                <a:cs typeface="Candara"/>
              </a:rPr>
              <a:t>Boring </a:t>
            </a:r>
            <a:endParaRPr lang="en-US" sz="3200" spc="-5" dirty="0">
              <a:solidFill>
                <a:srgbClr val="2D2123"/>
              </a:solidFill>
              <a:latin typeface="Century Gothic" panose="020B0502020202020204" pitchFamily="34" charset="0"/>
              <a:cs typeface="Candara"/>
            </a:endParaRPr>
          </a:p>
          <a:p>
            <a:pPr marL="12700" marR="5080">
              <a:lnSpc>
                <a:spcPct val="100000"/>
              </a:lnSpc>
              <a:spcBef>
                <a:spcPts val="100"/>
              </a:spcBef>
            </a:pPr>
            <a:r>
              <a:rPr sz="3200" spc="-5" dirty="0">
                <a:solidFill>
                  <a:srgbClr val="2D2123"/>
                </a:solidFill>
                <a:latin typeface="Century Gothic" panose="020B0502020202020204" pitchFamily="34" charset="0"/>
                <a:cs typeface="Candara"/>
              </a:rPr>
              <a:t>(HDD Horizontal  Directional</a:t>
            </a:r>
            <a:r>
              <a:rPr sz="3200" spc="5" dirty="0">
                <a:solidFill>
                  <a:srgbClr val="2D2123"/>
                </a:solidFill>
                <a:latin typeface="Century Gothic" panose="020B0502020202020204" pitchFamily="34" charset="0"/>
                <a:cs typeface="Candara"/>
              </a:rPr>
              <a:t> </a:t>
            </a:r>
            <a:r>
              <a:rPr sz="3200" spc="-5" dirty="0">
                <a:solidFill>
                  <a:srgbClr val="2D2123"/>
                </a:solidFill>
                <a:latin typeface="Century Gothic" panose="020B0502020202020204" pitchFamily="34" charset="0"/>
                <a:cs typeface="Candara"/>
              </a:rPr>
              <a:t>Drilling)</a:t>
            </a:r>
            <a:endParaRPr sz="3200" dirty="0">
              <a:latin typeface="Century Gothic" panose="020B0502020202020204" pitchFamily="34" charset="0"/>
              <a:cs typeface="Candara"/>
            </a:endParaRPr>
          </a:p>
        </p:txBody>
      </p:sp>
      <p:sp>
        <p:nvSpPr>
          <p:cNvPr id="2" name="object 2"/>
          <p:cNvSpPr/>
          <p:nvPr/>
        </p:nvSpPr>
        <p:spPr>
          <a:xfrm>
            <a:off x="1104348" y="3899916"/>
            <a:ext cx="11321774" cy="3141857"/>
          </a:xfrm>
          <a:prstGeom prst="rect">
            <a:avLst/>
          </a:prstGeom>
          <a:blipFill>
            <a:blip r:embed="rId4"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6272120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096675" y="1615768"/>
            <a:ext cx="6902414" cy="4893015"/>
          </a:xfrm>
          <a:prstGeom prst="rect">
            <a:avLst/>
          </a:prstGeom>
          <a:blipFill>
            <a:blip r:embed="rId3" cstate="screen">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3" name="Title 1"/>
          <p:cNvSpPr txBox="1">
            <a:spLocks/>
          </p:cNvSpPr>
          <p:nvPr/>
        </p:nvSpPr>
        <p:spPr>
          <a:xfrm>
            <a:off x="2592925" y="624110"/>
            <a:ext cx="8911687" cy="1280890"/>
          </a:xfrm>
          <a:prstGeom prst="rect">
            <a:avLst/>
          </a:prstGeom>
        </p:spPr>
        <p:txBody>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t>Use of Air Spade</a:t>
            </a:r>
          </a:p>
        </p:txBody>
      </p:sp>
      <p:pic>
        <p:nvPicPr>
          <p:cNvPr id="4" name="Picture 3"/>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5400000">
            <a:off x="612473" y="2273078"/>
            <a:ext cx="4840806" cy="3630605"/>
          </a:xfrm>
          <a:prstGeom prst="rect">
            <a:avLst/>
          </a:prstGeom>
        </p:spPr>
      </p:pic>
    </p:spTree>
    <p:extLst>
      <p:ext uri="{BB962C8B-B14F-4D97-AF65-F5344CB8AC3E}">
        <p14:creationId xmlns:p14="http://schemas.microsoft.com/office/powerpoint/2010/main" val="4128915786"/>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31393" y="624110"/>
            <a:ext cx="9473220" cy="810458"/>
          </a:xfrm>
        </p:spPr>
        <p:txBody>
          <a:bodyPr/>
          <a:lstStyle/>
          <a:p>
            <a:r>
              <a:rPr lang="en-US" dirty="0"/>
              <a:t>Why is landscape protection important?</a:t>
            </a:r>
          </a:p>
        </p:txBody>
      </p:sp>
      <p:sp>
        <p:nvSpPr>
          <p:cNvPr id="3" name="Content Placeholder 2"/>
          <p:cNvSpPr>
            <a:spLocks noGrp="1"/>
          </p:cNvSpPr>
          <p:nvPr>
            <p:ph idx="1"/>
          </p:nvPr>
        </p:nvSpPr>
        <p:spPr>
          <a:xfrm>
            <a:off x="1691640" y="1676400"/>
            <a:ext cx="9337040" cy="899160"/>
          </a:xfrm>
        </p:spPr>
        <p:txBody>
          <a:bodyPr>
            <a:normAutofit lnSpcReduction="10000"/>
          </a:bodyPr>
          <a:lstStyle/>
          <a:p>
            <a:r>
              <a:rPr lang="en-US" sz="2800" dirty="0"/>
              <a:t>“Cornell’s landscapes are its most distinguishing physical feature. </a:t>
            </a:r>
            <a:endParaRPr lang="en-US" sz="1800" dirty="0"/>
          </a:p>
        </p:txBody>
      </p:sp>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363135" y="2468865"/>
            <a:ext cx="5828865" cy="4389135"/>
          </a:xfrm>
          <a:prstGeom prst="rect">
            <a:avLst/>
          </a:prstGeom>
        </p:spPr>
      </p:pic>
      <p:sp>
        <p:nvSpPr>
          <p:cNvPr id="6" name="Rectangle 5"/>
          <p:cNvSpPr/>
          <p:nvPr/>
        </p:nvSpPr>
        <p:spPr>
          <a:xfrm>
            <a:off x="2031394" y="2575560"/>
            <a:ext cx="4331742" cy="3231654"/>
          </a:xfrm>
          <a:prstGeom prst="rect">
            <a:avLst/>
          </a:prstGeom>
        </p:spPr>
        <p:txBody>
          <a:bodyPr wrap="square">
            <a:spAutoFit/>
          </a:bodyPr>
          <a:lstStyle/>
          <a:p>
            <a:r>
              <a:rPr lang="en-US" sz="2800" dirty="0"/>
              <a:t>They are essential not only to the image of the Ithaca campus, but also to the university’s academic mission and quality of life.” </a:t>
            </a:r>
          </a:p>
          <a:p>
            <a:pPr marL="1257300" lvl="3" indent="0">
              <a:buNone/>
            </a:pPr>
            <a:endParaRPr lang="en-US" dirty="0"/>
          </a:p>
          <a:p>
            <a:pPr marL="1257300" lvl="3" indent="0">
              <a:buNone/>
            </a:pPr>
            <a:r>
              <a:rPr lang="en-US" dirty="0"/>
              <a:t>2008 Cornell Master Plan</a:t>
            </a:r>
          </a:p>
        </p:txBody>
      </p:sp>
    </p:spTree>
    <p:extLst>
      <p:ext uri="{BB962C8B-B14F-4D97-AF65-F5344CB8AC3E}">
        <p14:creationId xmlns:p14="http://schemas.microsoft.com/office/powerpoint/2010/main" val="40025807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Soils, importance of getting them right!</a:t>
            </a:r>
          </a:p>
        </p:txBody>
      </p:sp>
      <p:pic>
        <p:nvPicPr>
          <p:cNvPr id="4" name="Content Placeholder 3"/>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2011102" y="1264555"/>
            <a:ext cx="5037666" cy="3778250"/>
          </a:xfrm>
        </p:spPr>
      </p:pic>
      <p:pic>
        <p:nvPicPr>
          <p:cNvPr id="5" name="Picture 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529935" y="3181376"/>
            <a:ext cx="4902164" cy="3676624"/>
          </a:xfrm>
          <a:prstGeom prst="rect">
            <a:avLst/>
          </a:prstGeom>
        </p:spPr>
      </p:pic>
      <p:pic>
        <p:nvPicPr>
          <p:cNvPr id="6" name="Picture 5"/>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080841" y="1276167"/>
            <a:ext cx="3839415" cy="2879561"/>
          </a:xfrm>
          <a:prstGeom prst="rect">
            <a:avLst/>
          </a:prstGeom>
        </p:spPr>
      </p:pic>
    </p:spTree>
    <p:extLst>
      <p:ext uri="{BB962C8B-B14F-4D97-AF65-F5344CB8AC3E}">
        <p14:creationId xmlns:p14="http://schemas.microsoft.com/office/powerpoint/2010/main" val="29744880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Proper planting</a:t>
            </a:r>
          </a:p>
        </p:txBody>
      </p:sp>
      <p:graphicFrame>
        <p:nvGraphicFramePr>
          <p:cNvPr id="4" name="Object 3"/>
          <p:cNvGraphicFramePr>
            <a:graphicFrameLocks noChangeAspect="1"/>
          </p:cNvGraphicFramePr>
          <p:nvPr>
            <p:extLst>
              <p:ext uri="{D42A27DB-BD31-4B8C-83A1-F6EECF244321}">
                <p14:modId xmlns:p14="http://schemas.microsoft.com/office/powerpoint/2010/main" val="4040566500"/>
              </p:ext>
            </p:extLst>
          </p:nvPr>
        </p:nvGraphicFramePr>
        <p:xfrm>
          <a:off x="791966" y="1576178"/>
          <a:ext cx="6133496" cy="4739520"/>
        </p:xfrm>
        <a:graphic>
          <a:graphicData uri="http://schemas.openxmlformats.org/presentationml/2006/ole">
            <mc:AlternateContent xmlns:mc="http://schemas.openxmlformats.org/markup-compatibility/2006">
              <mc:Choice xmlns:v="urn:schemas-microsoft-com:vml" Requires="v">
                <p:oleObj spid="_x0000_s3090" name="Acrobat Document" r:id="rId4" imgW="7543800" imgH="5829300" progId="Acrobat.Document.2017">
                  <p:embed/>
                </p:oleObj>
              </mc:Choice>
              <mc:Fallback>
                <p:oleObj name="Acrobat Document" r:id="rId4" imgW="7543800" imgH="5829300" progId="Acrobat.Document.2017">
                  <p:embed/>
                  <p:pic>
                    <p:nvPicPr>
                      <p:cNvPr id="0" name=""/>
                      <p:cNvPicPr/>
                      <p:nvPr/>
                    </p:nvPicPr>
                    <p:blipFill>
                      <a:blip r:embed="rId5"/>
                      <a:stretch>
                        <a:fillRect/>
                      </a:stretch>
                    </p:blipFill>
                    <p:spPr>
                      <a:xfrm>
                        <a:off x="791966" y="1576178"/>
                        <a:ext cx="6133496" cy="4739520"/>
                      </a:xfrm>
                      <a:prstGeom prst="rect">
                        <a:avLst/>
                      </a:prstGeom>
                    </p:spPr>
                  </p:pic>
                </p:oleObj>
              </mc:Fallback>
            </mc:AlternateContent>
          </a:graphicData>
        </a:graphic>
      </p:graphicFrame>
      <p:pic>
        <p:nvPicPr>
          <p:cNvPr id="5" name="Content Placeholder 4"/>
          <p:cNvPicPr>
            <a:picLocks noGrp="1" noChangeAspect="1"/>
          </p:cNvPicPr>
          <p:nvPr>
            <p:ph idx="1"/>
          </p:nvPr>
        </p:nvPicPr>
        <p:blipFill>
          <a:blip r:embed="rId6" cstate="screen">
            <a:extLst>
              <a:ext uri="{28A0092B-C50C-407E-A947-70E740481C1C}">
                <a14:useLocalDpi xmlns:a14="http://schemas.microsoft.com/office/drawing/2010/main"/>
              </a:ext>
            </a:extLst>
          </a:blip>
          <a:stretch>
            <a:fillRect/>
          </a:stretch>
        </p:blipFill>
        <p:spPr>
          <a:xfrm>
            <a:off x="6645999" y="248330"/>
            <a:ext cx="5037666" cy="3778250"/>
          </a:xfrm>
        </p:spPr>
      </p:pic>
      <p:pic>
        <p:nvPicPr>
          <p:cNvPr id="6" name="Picture 5"/>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409478" y="4210168"/>
            <a:ext cx="3274187" cy="2455640"/>
          </a:xfrm>
          <a:prstGeom prst="rect">
            <a:avLst/>
          </a:prstGeom>
        </p:spPr>
      </p:pic>
      <p:pic>
        <p:nvPicPr>
          <p:cNvPr id="3" name="Picture 2"/>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flipH="1">
            <a:off x="5986116" y="3701061"/>
            <a:ext cx="2223561" cy="2964747"/>
          </a:xfrm>
          <a:prstGeom prst="rect">
            <a:avLst/>
          </a:prstGeom>
        </p:spPr>
      </p:pic>
    </p:spTree>
    <p:extLst>
      <p:ext uri="{BB962C8B-B14F-4D97-AF65-F5344CB8AC3E}">
        <p14:creationId xmlns:p14="http://schemas.microsoft.com/office/powerpoint/2010/main" val="17131009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Take </a:t>
            </a:r>
            <a:r>
              <a:rPr lang="en-US" dirty="0" err="1"/>
              <a:t>aways</a:t>
            </a:r>
            <a:endParaRPr lang="en-US" dirty="0"/>
          </a:p>
        </p:txBody>
      </p:sp>
      <p:sp>
        <p:nvSpPr>
          <p:cNvPr id="3" name="Content Placeholder 2"/>
          <p:cNvSpPr>
            <a:spLocks noGrp="1"/>
          </p:cNvSpPr>
          <p:nvPr>
            <p:ph idx="1"/>
          </p:nvPr>
        </p:nvSpPr>
        <p:spPr>
          <a:xfrm>
            <a:off x="2635162" y="1664913"/>
            <a:ext cx="8915400" cy="4616418"/>
          </a:xfrm>
        </p:spPr>
        <p:txBody>
          <a:bodyPr>
            <a:normAutofit fontScale="92500" lnSpcReduction="10000"/>
          </a:bodyPr>
          <a:lstStyle/>
          <a:p>
            <a:r>
              <a:rPr lang="en-US" sz="2800" dirty="0"/>
              <a:t>Restoration plan in place prior to project start, staging areas identified</a:t>
            </a:r>
          </a:p>
          <a:p>
            <a:r>
              <a:rPr lang="en-US" sz="2800" dirty="0"/>
              <a:t>Site protection in place prior to mobilization and maintained throughout project – protect critical root zone from compaction</a:t>
            </a:r>
          </a:p>
          <a:p>
            <a:r>
              <a:rPr lang="en-US" sz="2800" dirty="0"/>
              <a:t>Methods for construction within critical root zone identified</a:t>
            </a:r>
          </a:p>
          <a:p>
            <a:r>
              <a:rPr lang="en-US" sz="2800" dirty="0"/>
              <a:t>Soils specified located, tested, approved, secured and procured</a:t>
            </a:r>
          </a:p>
          <a:p>
            <a:r>
              <a:rPr lang="en-US" sz="2800" dirty="0"/>
              <a:t>Proper planting techniques followed – landscape contractors with proper experience</a:t>
            </a:r>
          </a:p>
          <a:p>
            <a:endParaRPr lang="en-US" dirty="0"/>
          </a:p>
        </p:txBody>
      </p:sp>
    </p:spTree>
    <p:extLst>
      <p:ext uri="{BB962C8B-B14F-4D97-AF65-F5344CB8AC3E}">
        <p14:creationId xmlns:p14="http://schemas.microsoft.com/office/powerpoint/2010/main" val="19843381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31393" y="624110"/>
            <a:ext cx="9473220" cy="810458"/>
          </a:xfrm>
        </p:spPr>
        <p:txBody>
          <a:bodyPr/>
          <a:lstStyle/>
          <a:p>
            <a:r>
              <a:rPr lang="en-US" dirty="0"/>
              <a:t>10-Year Tree Campus USA data</a:t>
            </a:r>
          </a:p>
        </p:txBody>
      </p:sp>
      <p:pic>
        <p:nvPicPr>
          <p:cNvPr id="5" name="Content Placeholder 4"/>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896471" y="0"/>
            <a:ext cx="11295529" cy="6858000"/>
          </a:xfrm>
        </p:spPr>
      </p:pic>
    </p:spTree>
    <p:extLst>
      <p:ext uri="{BB962C8B-B14F-4D97-AF65-F5344CB8AC3E}">
        <p14:creationId xmlns:p14="http://schemas.microsoft.com/office/powerpoint/2010/main" val="20840024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31393" y="624110"/>
            <a:ext cx="9473220" cy="810458"/>
          </a:xfrm>
        </p:spPr>
        <p:txBody>
          <a:bodyPr/>
          <a:lstStyle/>
          <a:p>
            <a:r>
              <a:rPr lang="en-US" dirty="0"/>
              <a:t>Recent Tree Campus USA data</a:t>
            </a:r>
          </a:p>
        </p:txBody>
      </p:sp>
      <p:sp>
        <p:nvSpPr>
          <p:cNvPr id="3" name="Content Placeholder 2"/>
          <p:cNvSpPr>
            <a:spLocks noGrp="1"/>
          </p:cNvSpPr>
          <p:nvPr>
            <p:ph idx="1"/>
          </p:nvPr>
        </p:nvSpPr>
        <p:spPr/>
        <p:txBody>
          <a:bodyPr>
            <a:normAutofit/>
          </a:bodyPr>
          <a:lstStyle/>
          <a:p>
            <a:r>
              <a:rPr lang="en-US" sz="2800" dirty="0"/>
              <a:t>2018: 175 trees planted vs. 325 removed</a:t>
            </a:r>
          </a:p>
          <a:p>
            <a:r>
              <a:rPr lang="en-US" sz="2800" dirty="0"/>
              <a:t>2017: 460 trees planted vs. 440 removed</a:t>
            </a:r>
          </a:p>
          <a:p>
            <a:r>
              <a:rPr lang="en-US" sz="2800" dirty="0"/>
              <a:t>2016: 195 trees planted vs. 340 removed</a:t>
            </a:r>
          </a:p>
          <a:p>
            <a:endParaRPr lang="en-US" sz="2800" dirty="0"/>
          </a:p>
          <a:p>
            <a:r>
              <a:rPr lang="en-US" sz="2800" dirty="0"/>
              <a:t>What’s happening?</a:t>
            </a:r>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041341" y="4022411"/>
            <a:ext cx="3854375" cy="2569583"/>
          </a:xfrm>
          <a:prstGeom prst="rect">
            <a:avLst/>
          </a:prstGeom>
        </p:spPr>
      </p:pic>
    </p:spTree>
    <p:extLst>
      <p:ext uri="{BB962C8B-B14F-4D97-AF65-F5344CB8AC3E}">
        <p14:creationId xmlns:p14="http://schemas.microsoft.com/office/powerpoint/2010/main" val="25562199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329402" y="443167"/>
            <a:ext cx="7624445" cy="1120178"/>
          </a:xfrm>
          <a:prstGeom prst="rect">
            <a:avLst/>
          </a:prstGeom>
        </p:spPr>
        <p:txBody>
          <a:bodyPr vert="horz" wrap="square" lIns="0" tIns="12065" rIns="0" bIns="0" rtlCol="0">
            <a:spAutoFit/>
          </a:bodyPr>
          <a:lstStyle/>
          <a:p>
            <a:pPr marL="1664335" marR="5080" indent="-1652270">
              <a:lnSpc>
                <a:spcPct val="100000"/>
              </a:lnSpc>
              <a:spcBef>
                <a:spcPts val="95"/>
              </a:spcBef>
            </a:pPr>
            <a:r>
              <a:rPr b="1" i="1" u="heavy" spc="-10" dirty="0">
                <a:uFill>
                  <a:solidFill>
                    <a:srgbClr val="2D2123"/>
                  </a:solidFill>
                </a:uFill>
                <a:cs typeface="Arial"/>
              </a:rPr>
              <a:t>Three easy ways </a:t>
            </a:r>
            <a:r>
              <a:rPr b="1" i="1" u="heavy" spc="-5" dirty="0">
                <a:uFill>
                  <a:solidFill>
                    <a:srgbClr val="2D2123"/>
                  </a:solidFill>
                </a:uFill>
                <a:cs typeface="Arial"/>
              </a:rPr>
              <a:t>to kill a tree in </a:t>
            </a:r>
            <a:r>
              <a:rPr b="1" i="1" spc="-5" dirty="0">
                <a:cs typeface="Arial"/>
              </a:rPr>
              <a:t> </a:t>
            </a:r>
            <a:r>
              <a:rPr b="1" i="1" u="heavy" spc="-5" dirty="0">
                <a:uFill>
                  <a:solidFill>
                    <a:srgbClr val="2D2123"/>
                  </a:solidFill>
                </a:uFill>
                <a:cs typeface="Arial"/>
              </a:rPr>
              <a:t>five </a:t>
            </a:r>
            <a:r>
              <a:rPr b="1" i="1" u="heavy" spc="-10" dirty="0">
                <a:uFill>
                  <a:solidFill>
                    <a:srgbClr val="2D2123"/>
                  </a:solidFill>
                </a:uFill>
                <a:cs typeface="Arial"/>
              </a:rPr>
              <a:t>years </a:t>
            </a:r>
            <a:r>
              <a:rPr b="1" i="1" u="heavy" spc="-5" dirty="0">
                <a:uFill>
                  <a:solidFill>
                    <a:srgbClr val="2D2123"/>
                  </a:solidFill>
                </a:uFill>
                <a:cs typeface="Arial"/>
              </a:rPr>
              <a:t>or</a:t>
            </a:r>
            <a:r>
              <a:rPr b="1" i="1" u="heavy" spc="30" dirty="0">
                <a:uFill>
                  <a:solidFill>
                    <a:srgbClr val="2D2123"/>
                  </a:solidFill>
                </a:uFill>
                <a:cs typeface="Arial"/>
              </a:rPr>
              <a:t> </a:t>
            </a:r>
            <a:r>
              <a:rPr b="1" i="1" u="heavy" spc="-10" dirty="0">
                <a:uFill>
                  <a:solidFill>
                    <a:srgbClr val="2D2123"/>
                  </a:solidFill>
                </a:uFill>
                <a:cs typeface="Arial"/>
              </a:rPr>
              <a:t>less:</a:t>
            </a:r>
            <a:endParaRPr dirty="0">
              <a:cs typeface="Arial"/>
            </a:endParaRPr>
          </a:p>
        </p:txBody>
      </p:sp>
      <p:sp>
        <p:nvSpPr>
          <p:cNvPr id="3" name="object 3"/>
          <p:cNvSpPr txBox="1"/>
          <p:nvPr/>
        </p:nvSpPr>
        <p:spPr>
          <a:xfrm>
            <a:off x="2901316" y="2853306"/>
            <a:ext cx="8494222" cy="2223686"/>
          </a:xfrm>
          <a:prstGeom prst="rect">
            <a:avLst/>
          </a:prstGeom>
        </p:spPr>
        <p:txBody>
          <a:bodyPr vert="horz" wrap="square" lIns="0" tIns="256540" rIns="0" bIns="0" rtlCol="0">
            <a:spAutoFit/>
          </a:bodyPr>
          <a:lstStyle/>
          <a:p>
            <a:pPr marL="268605" indent="-255904">
              <a:lnSpc>
                <a:spcPct val="100000"/>
              </a:lnSpc>
              <a:spcBef>
                <a:spcPts val="2020"/>
              </a:spcBef>
              <a:buChar char="•"/>
              <a:tabLst>
                <a:tab pos="269240" algn="l"/>
              </a:tabLst>
            </a:pPr>
            <a:r>
              <a:rPr sz="3200" spc="-5" dirty="0">
                <a:solidFill>
                  <a:srgbClr val="2D2123"/>
                </a:solidFill>
                <a:cs typeface="Arial"/>
              </a:rPr>
              <a:t>Soil Compaction in the Critical Root</a:t>
            </a:r>
            <a:r>
              <a:rPr sz="3200" spc="-50" dirty="0">
                <a:solidFill>
                  <a:srgbClr val="2D2123"/>
                </a:solidFill>
                <a:cs typeface="Arial"/>
              </a:rPr>
              <a:t> </a:t>
            </a:r>
            <a:r>
              <a:rPr sz="3200" spc="-10" dirty="0">
                <a:solidFill>
                  <a:srgbClr val="2D2123"/>
                </a:solidFill>
                <a:cs typeface="Arial"/>
              </a:rPr>
              <a:t>Zone</a:t>
            </a:r>
            <a:endParaRPr sz="3200" dirty="0">
              <a:cs typeface="Arial"/>
            </a:endParaRPr>
          </a:p>
          <a:p>
            <a:pPr marL="268605" indent="-255904">
              <a:lnSpc>
                <a:spcPct val="100000"/>
              </a:lnSpc>
              <a:spcBef>
                <a:spcPts val="1920"/>
              </a:spcBef>
              <a:buChar char="•"/>
              <a:tabLst>
                <a:tab pos="269240" algn="l"/>
              </a:tabLst>
            </a:pPr>
            <a:r>
              <a:rPr sz="3200" spc="-5" dirty="0">
                <a:solidFill>
                  <a:srgbClr val="2D2123"/>
                </a:solidFill>
                <a:cs typeface="Arial"/>
              </a:rPr>
              <a:t>Cutting the</a:t>
            </a:r>
            <a:r>
              <a:rPr sz="3200" spc="-35" dirty="0">
                <a:solidFill>
                  <a:srgbClr val="2D2123"/>
                </a:solidFill>
                <a:cs typeface="Arial"/>
              </a:rPr>
              <a:t> </a:t>
            </a:r>
            <a:r>
              <a:rPr sz="3200" spc="-5" dirty="0">
                <a:solidFill>
                  <a:srgbClr val="2D2123"/>
                </a:solidFill>
                <a:cs typeface="Arial"/>
              </a:rPr>
              <a:t>Roots</a:t>
            </a:r>
            <a:endParaRPr sz="3200" dirty="0">
              <a:cs typeface="Arial"/>
            </a:endParaRPr>
          </a:p>
          <a:p>
            <a:pPr marL="268605" indent="-255904">
              <a:lnSpc>
                <a:spcPct val="100000"/>
              </a:lnSpc>
              <a:spcBef>
                <a:spcPts val="1920"/>
              </a:spcBef>
              <a:buChar char="•"/>
              <a:tabLst>
                <a:tab pos="269240" algn="l"/>
              </a:tabLst>
            </a:pPr>
            <a:r>
              <a:rPr sz="3200" spc="-5" dirty="0">
                <a:solidFill>
                  <a:srgbClr val="2D2123"/>
                </a:solidFill>
                <a:cs typeface="Arial"/>
              </a:rPr>
              <a:t>Backfilling over the</a:t>
            </a:r>
            <a:r>
              <a:rPr sz="3200" spc="-45" dirty="0">
                <a:solidFill>
                  <a:srgbClr val="2D2123"/>
                </a:solidFill>
                <a:cs typeface="Arial"/>
              </a:rPr>
              <a:t> </a:t>
            </a:r>
            <a:r>
              <a:rPr sz="3200" spc="-5" dirty="0">
                <a:solidFill>
                  <a:srgbClr val="2D2123"/>
                </a:solidFill>
                <a:cs typeface="Arial"/>
              </a:rPr>
              <a:t>Roots</a:t>
            </a:r>
            <a:endParaRPr sz="3200" dirty="0">
              <a:cs typeface="Arial"/>
            </a:endParaRPr>
          </a:p>
        </p:txBody>
      </p:sp>
    </p:spTree>
    <p:extLst>
      <p:ext uri="{BB962C8B-B14F-4D97-AF65-F5344CB8AC3E}">
        <p14:creationId xmlns:p14="http://schemas.microsoft.com/office/powerpoint/2010/main" val="1162944900"/>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Results of poor protection</a:t>
            </a:r>
          </a:p>
        </p:txBody>
      </p:sp>
      <p:pic>
        <p:nvPicPr>
          <p:cNvPr id="4" name="Content Placeholder 3"/>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2763675" y="1528293"/>
            <a:ext cx="5037666" cy="3778250"/>
          </a:xfrm>
        </p:spPr>
      </p:pic>
      <p:pic>
        <p:nvPicPr>
          <p:cNvPr id="5" name="Picture 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642809" y="2809183"/>
            <a:ext cx="5106501" cy="3829876"/>
          </a:xfrm>
          <a:prstGeom prst="rect">
            <a:avLst/>
          </a:prstGeom>
        </p:spPr>
      </p:pic>
    </p:spTree>
    <p:extLst>
      <p:ext uri="{BB962C8B-B14F-4D97-AF65-F5344CB8AC3E}">
        <p14:creationId xmlns:p14="http://schemas.microsoft.com/office/powerpoint/2010/main" val="10407330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7319773" y="0"/>
            <a:ext cx="4519129" cy="6858000"/>
          </a:xfrm>
          <a:prstGeom prst="rect">
            <a:avLst/>
          </a:prstGeom>
          <a:blipFill>
            <a:blip r:embed="rId3" cstate="screen">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3" name="object 3"/>
          <p:cNvSpPr txBox="1">
            <a:spLocks noGrp="1"/>
          </p:cNvSpPr>
          <p:nvPr>
            <p:ph type="title"/>
          </p:nvPr>
        </p:nvSpPr>
        <p:spPr>
          <a:xfrm>
            <a:off x="1922549" y="625856"/>
            <a:ext cx="9559406" cy="574040"/>
          </a:xfrm>
          <a:prstGeom prst="rect">
            <a:avLst/>
          </a:prstGeom>
        </p:spPr>
        <p:txBody>
          <a:bodyPr vert="horz" wrap="square" lIns="0" tIns="12700" rIns="0" bIns="0" rtlCol="0">
            <a:spAutoFit/>
          </a:bodyPr>
          <a:lstStyle/>
          <a:p>
            <a:pPr marL="12700">
              <a:lnSpc>
                <a:spcPct val="100000"/>
              </a:lnSpc>
              <a:spcBef>
                <a:spcPts val="100"/>
              </a:spcBef>
            </a:pPr>
            <a:r>
              <a:rPr sz="3600" spc="-40" dirty="0">
                <a:solidFill>
                  <a:srgbClr val="47221E"/>
                </a:solidFill>
              </a:rPr>
              <a:t>Tree</a:t>
            </a:r>
            <a:r>
              <a:rPr lang="en-US" sz="3600" spc="-40" dirty="0">
                <a:solidFill>
                  <a:srgbClr val="47221E"/>
                </a:solidFill>
              </a:rPr>
              <a:t>/Landscape </a:t>
            </a:r>
            <a:r>
              <a:rPr sz="3600" spc="-40" dirty="0">
                <a:solidFill>
                  <a:srgbClr val="47221E"/>
                </a:solidFill>
              </a:rPr>
              <a:t> </a:t>
            </a:r>
            <a:r>
              <a:rPr sz="3600" spc="-5" dirty="0">
                <a:solidFill>
                  <a:srgbClr val="47221E"/>
                </a:solidFill>
              </a:rPr>
              <a:t>Preservation</a:t>
            </a:r>
            <a:r>
              <a:rPr sz="3600" spc="5" dirty="0">
                <a:solidFill>
                  <a:srgbClr val="47221E"/>
                </a:solidFill>
              </a:rPr>
              <a:t> </a:t>
            </a:r>
            <a:r>
              <a:rPr sz="3600" spc="-5" dirty="0">
                <a:solidFill>
                  <a:srgbClr val="47221E"/>
                </a:solidFill>
              </a:rPr>
              <a:t>Concepts</a:t>
            </a:r>
            <a:endParaRPr sz="3600" dirty="0"/>
          </a:p>
        </p:txBody>
      </p:sp>
      <p:sp>
        <p:nvSpPr>
          <p:cNvPr id="4" name="object 4"/>
          <p:cNvSpPr txBox="1"/>
          <p:nvPr/>
        </p:nvSpPr>
        <p:spPr>
          <a:xfrm>
            <a:off x="1842152" y="1493520"/>
            <a:ext cx="10168761" cy="2545569"/>
          </a:xfrm>
          <a:prstGeom prst="rect">
            <a:avLst/>
          </a:prstGeom>
        </p:spPr>
        <p:txBody>
          <a:bodyPr vert="horz" wrap="square" lIns="0" tIns="69850" rIns="0" bIns="0" rtlCol="0">
            <a:spAutoFit/>
          </a:bodyPr>
          <a:lstStyle/>
          <a:p>
            <a:pPr marL="354965" marR="6350" indent="-342265">
              <a:lnSpc>
                <a:spcPts val="3560"/>
              </a:lnSpc>
              <a:spcBef>
                <a:spcPts val="550"/>
              </a:spcBef>
              <a:buClr>
                <a:srgbClr val="60615E"/>
              </a:buClr>
              <a:buFont typeface="Arial"/>
              <a:buChar char="•"/>
              <a:tabLst>
                <a:tab pos="354965" algn="l"/>
                <a:tab pos="355600" algn="l"/>
              </a:tabLst>
            </a:pPr>
            <a:r>
              <a:rPr lang="en-US" sz="2800" spc="25" dirty="0">
                <a:solidFill>
                  <a:srgbClr val="47221E"/>
                </a:solidFill>
                <a:latin typeface="Century Gothic" panose="020B0502020202020204" pitchFamily="34" charset="0"/>
                <a:cs typeface="Candara"/>
              </a:rPr>
              <a:t>Requires planning </a:t>
            </a:r>
            <a:r>
              <a:rPr lang="en-US" sz="2800" spc="15" dirty="0">
                <a:solidFill>
                  <a:srgbClr val="47221E"/>
                </a:solidFill>
                <a:latin typeface="Century Gothic" panose="020B0502020202020204" pitchFamily="34" charset="0"/>
                <a:cs typeface="Candara"/>
              </a:rPr>
              <a:t>for all</a:t>
            </a:r>
            <a:r>
              <a:rPr lang="en-US" sz="2800" spc="50" dirty="0">
                <a:solidFill>
                  <a:srgbClr val="47221E"/>
                </a:solidFill>
                <a:latin typeface="Century Gothic" panose="020B0502020202020204" pitchFamily="34" charset="0"/>
                <a:cs typeface="Candara"/>
              </a:rPr>
              <a:t> </a:t>
            </a:r>
            <a:r>
              <a:rPr lang="en-US" sz="2800" spc="15" dirty="0">
                <a:solidFill>
                  <a:srgbClr val="47221E"/>
                </a:solidFill>
                <a:latin typeface="Century Gothic" panose="020B0502020202020204" pitchFamily="34" charset="0"/>
                <a:cs typeface="Candara"/>
              </a:rPr>
              <a:t>construction components &amp; phases.</a:t>
            </a:r>
            <a:endParaRPr lang="en-US" sz="2800" dirty="0">
              <a:latin typeface="Century Gothic" panose="020B0502020202020204" pitchFamily="34" charset="0"/>
              <a:cs typeface="Candara"/>
            </a:endParaRPr>
          </a:p>
          <a:p>
            <a:pPr marL="354965" marR="6350" indent="-342265">
              <a:lnSpc>
                <a:spcPts val="3560"/>
              </a:lnSpc>
              <a:spcBef>
                <a:spcPts val="550"/>
              </a:spcBef>
              <a:buClr>
                <a:srgbClr val="60615E"/>
              </a:buClr>
              <a:buFont typeface="Arial"/>
              <a:buChar char="•"/>
              <a:tabLst>
                <a:tab pos="354965" algn="l"/>
                <a:tab pos="355600" algn="l"/>
              </a:tabLst>
            </a:pPr>
            <a:r>
              <a:rPr sz="2800" spc="-15" dirty="0">
                <a:solidFill>
                  <a:srgbClr val="47221E"/>
                </a:solidFill>
                <a:latin typeface="Century Gothic" panose="020B0502020202020204" pitchFamily="34" charset="0"/>
                <a:cs typeface="Candara"/>
              </a:rPr>
              <a:t>Tree </a:t>
            </a:r>
            <a:r>
              <a:rPr sz="2800" spc="25" dirty="0">
                <a:solidFill>
                  <a:srgbClr val="47221E"/>
                </a:solidFill>
                <a:latin typeface="Century Gothic" panose="020B0502020202020204" pitchFamily="34" charset="0"/>
                <a:cs typeface="Candara"/>
              </a:rPr>
              <a:t>protection </a:t>
            </a:r>
            <a:r>
              <a:rPr sz="2800" spc="10" dirty="0">
                <a:solidFill>
                  <a:srgbClr val="47221E"/>
                </a:solidFill>
                <a:latin typeface="Century Gothic" panose="020B0502020202020204" pitchFamily="34" charset="0"/>
                <a:cs typeface="Candara"/>
              </a:rPr>
              <a:t>is </a:t>
            </a:r>
            <a:r>
              <a:rPr sz="2800" spc="15" dirty="0">
                <a:solidFill>
                  <a:srgbClr val="47221E"/>
                </a:solidFill>
                <a:latin typeface="Century Gothic" panose="020B0502020202020204" pitchFamily="34" charset="0"/>
                <a:cs typeface="Candara"/>
              </a:rPr>
              <a:t>soil </a:t>
            </a:r>
            <a:r>
              <a:rPr sz="2800" spc="25" dirty="0">
                <a:solidFill>
                  <a:srgbClr val="47221E"/>
                </a:solidFill>
                <a:latin typeface="Century Gothic" panose="020B0502020202020204" pitchFamily="34" charset="0"/>
                <a:cs typeface="Candara"/>
              </a:rPr>
              <a:t>and  </a:t>
            </a:r>
            <a:r>
              <a:rPr sz="2800" spc="15" dirty="0">
                <a:solidFill>
                  <a:srgbClr val="47221E"/>
                </a:solidFill>
                <a:latin typeface="Century Gothic" panose="020B0502020202020204" pitchFamily="34" charset="0"/>
                <a:cs typeface="Candara"/>
              </a:rPr>
              <a:t>root</a:t>
            </a:r>
            <a:r>
              <a:rPr sz="2800" spc="25" dirty="0">
                <a:solidFill>
                  <a:srgbClr val="47221E"/>
                </a:solidFill>
                <a:latin typeface="Century Gothic" panose="020B0502020202020204" pitchFamily="34" charset="0"/>
                <a:cs typeface="Candara"/>
              </a:rPr>
              <a:t> protection</a:t>
            </a:r>
            <a:r>
              <a:rPr lang="en-US" sz="2800" spc="25" dirty="0">
                <a:solidFill>
                  <a:srgbClr val="47221E"/>
                </a:solidFill>
                <a:latin typeface="Century Gothic" panose="020B0502020202020204" pitchFamily="34" charset="0"/>
                <a:cs typeface="Candara"/>
              </a:rPr>
              <a:t>.</a:t>
            </a:r>
            <a:endParaRPr sz="2800" dirty="0">
              <a:latin typeface="Century Gothic" panose="020B0502020202020204" pitchFamily="34" charset="0"/>
              <a:cs typeface="Candara"/>
            </a:endParaRPr>
          </a:p>
          <a:p>
            <a:pPr marL="354965" marR="226060" indent="-342265">
              <a:lnSpc>
                <a:spcPts val="3560"/>
              </a:lnSpc>
              <a:spcBef>
                <a:spcPts val="655"/>
              </a:spcBef>
              <a:buClr>
                <a:srgbClr val="60615E"/>
              </a:buClr>
              <a:buFont typeface="Arial"/>
              <a:buChar char="•"/>
              <a:tabLst>
                <a:tab pos="354965" algn="l"/>
                <a:tab pos="355600" algn="l"/>
              </a:tabLst>
            </a:pPr>
            <a:r>
              <a:rPr lang="en-US" sz="2800" spc="-15" dirty="0">
                <a:solidFill>
                  <a:srgbClr val="47221E"/>
                </a:solidFill>
                <a:latin typeface="Century Gothic" panose="020B0502020202020204" pitchFamily="34" charset="0"/>
                <a:cs typeface="Candara"/>
              </a:rPr>
              <a:t>Properly identify tree </a:t>
            </a:r>
            <a:r>
              <a:rPr lang="en-US" sz="2800" spc="25" dirty="0">
                <a:solidFill>
                  <a:srgbClr val="47221E"/>
                </a:solidFill>
                <a:latin typeface="Century Gothic" panose="020B0502020202020204" pitchFamily="34" charset="0"/>
                <a:cs typeface="Candara"/>
              </a:rPr>
              <a:t>protection </a:t>
            </a:r>
            <a:r>
              <a:rPr lang="en-US" sz="2800" spc="15" dirty="0">
                <a:solidFill>
                  <a:srgbClr val="47221E"/>
                </a:solidFill>
                <a:latin typeface="Century Gothic" panose="020B0502020202020204" pitchFamily="34" charset="0"/>
                <a:cs typeface="Candara"/>
              </a:rPr>
              <a:t>zone </a:t>
            </a:r>
            <a:r>
              <a:rPr lang="en-US" sz="2800" spc="25" dirty="0">
                <a:solidFill>
                  <a:srgbClr val="47221E"/>
                </a:solidFill>
                <a:latin typeface="Century Gothic" panose="020B0502020202020204" pitchFamily="34" charset="0"/>
                <a:cs typeface="Candara"/>
              </a:rPr>
              <a:t>and </a:t>
            </a:r>
            <a:r>
              <a:rPr lang="en-US" sz="2800" spc="-15" dirty="0">
                <a:solidFill>
                  <a:srgbClr val="47221E"/>
                </a:solidFill>
                <a:latin typeface="Century Gothic" panose="020B0502020202020204" pitchFamily="34" charset="0"/>
                <a:cs typeface="Candara"/>
              </a:rPr>
              <a:t>maintain</a:t>
            </a:r>
            <a:r>
              <a:rPr lang="en-US" sz="2800" spc="25" dirty="0">
                <a:solidFill>
                  <a:srgbClr val="47221E"/>
                </a:solidFill>
                <a:latin typeface="Century Gothic" panose="020B0502020202020204" pitchFamily="34" charset="0"/>
                <a:cs typeface="Candara"/>
              </a:rPr>
              <a:t> </a:t>
            </a:r>
            <a:r>
              <a:rPr lang="en-US" sz="2800" spc="15" dirty="0">
                <a:solidFill>
                  <a:srgbClr val="47221E"/>
                </a:solidFill>
                <a:latin typeface="Century Gothic" panose="020B0502020202020204" pitchFamily="34" charset="0"/>
                <a:cs typeface="Candara"/>
              </a:rPr>
              <a:t>tree </a:t>
            </a:r>
            <a:r>
              <a:rPr lang="en-US" sz="2800" spc="25" dirty="0">
                <a:solidFill>
                  <a:srgbClr val="47221E"/>
                </a:solidFill>
                <a:latin typeface="Century Gothic" panose="020B0502020202020204" pitchFamily="34" charset="0"/>
                <a:cs typeface="Candara"/>
              </a:rPr>
              <a:t>protection </a:t>
            </a:r>
            <a:r>
              <a:rPr lang="en-US" sz="2800" spc="15" dirty="0">
                <a:solidFill>
                  <a:srgbClr val="47221E"/>
                </a:solidFill>
                <a:latin typeface="Century Gothic" panose="020B0502020202020204" pitchFamily="34" charset="0"/>
                <a:cs typeface="Candara"/>
              </a:rPr>
              <a:t>fencing.  </a:t>
            </a:r>
            <a:endParaRPr lang="en-US" sz="2800" dirty="0">
              <a:latin typeface="Century Gothic" panose="020B0502020202020204" pitchFamily="34" charset="0"/>
              <a:cs typeface="Candara"/>
            </a:endParaRPr>
          </a:p>
        </p:txBody>
      </p:sp>
      <p:pic>
        <p:nvPicPr>
          <p:cNvPr id="7" name="Picture 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904616" y="3883846"/>
            <a:ext cx="5287384" cy="2974154"/>
          </a:xfrm>
          <a:prstGeom prst="rect">
            <a:avLst/>
          </a:prstGeom>
        </p:spPr>
      </p:pic>
      <p:sp>
        <p:nvSpPr>
          <p:cNvPr id="8" name="Rectangle 7"/>
          <p:cNvSpPr/>
          <p:nvPr/>
        </p:nvSpPr>
        <p:spPr>
          <a:xfrm>
            <a:off x="1736264" y="4191508"/>
            <a:ext cx="5358407" cy="2015936"/>
          </a:xfrm>
          <a:prstGeom prst="rect">
            <a:avLst/>
          </a:prstGeom>
        </p:spPr>
        <p:txBody>
          <a:bodyPr wrap="square">
            <a:spAutoFit/>
          </a:bodyPr>
          <a:lstStyle/>
          <a:p>
            <a:pPr marL="354965" marR="63500" indent="-342265">
              <a:lnSpc>
                <a:spcPts val="3560"/>
              </a:lnSpc>
              <a:spcBef>
                <a:spcPts val="610"/>
              </a:spcBef>
              <a:buClr>
                <a:srgbClr val="60615E"/>
              </a:buClr>
              <a:buFont typeface="Arial"/>
              <a:buChar char="•"/>
              <a:tabLst>
                <a:tab pos="354965" algn="l"/>
                <a:tab pos="355600" algn="l"/>
              </a:tabLst>
            </a:pPr>
            <a:r>
              <a:rPr lang="en-US" sz="2800" spc="25" dirty="0">
                <a:solidFill>
                  <a:srgbClr val="47221E"/>
                </a:solidFill>
                <a:latin typeface="Century Gothic" panose="020B0502020202020204" pitchFamily="34" charset="0"/>
                <a:cs typeface="Candara"/>
              </a:rPr>
              <a:t>Respect the critical </a:t>
            </a:r>
            <a:r>
              <a:rPr lang="en-US" sz="2800" spc="15" dirty="0">
                <a:solidFill>
                  <a:srgbClr val="47221E"/>
                </a:solidFill>
                <a:latin typeface="Century Gothic" panose="020B0502020202020204" pitchFamily="34" charset="0"/>
                <a:cs typeface="Candara"/>
              </a:rPr>
              <a:t>root zone and </a:t>
            </a:r>
            <a:r>
              <a:rPr lang="en-US" sz="2800" spc="25" dirty="0">
                <a:solidFill>
                  <a:srgbClr val="47221E"/>
                </a:solidFill>
                <a:latin typeface="Century Gothic" panose="020B0502020202020204" pitchFamily="34" charset="0"/>
                <a:cs typeface="Candara"/>
              </a:rPr>
              <a:t>no </a:t>
            </a:r>
            <a:r>
              <a:rPr lang="en-US" sz="2800" spc="10" dirty="0">
                <a:solidFill>
                  <a:srgbClr val="47221E"/>
                </a:solidFill>
                <a:latin typeface="Century Gothic" panose="020B0502020202020204" pitchFamily="34" charset="0"/>
                <a:cs typeface="Candara"/>
              </a:rPr>
              <a:t>cut</a:t>
            </a:r>
            <a:r>
              <a:rPr lang="en-US" sz="2800" spc="30" dirty="0">
                <a:solidFill>
                  <a:srgbClr val="47221E"/>
                </a:solidFill>
                <a:latin typeface="Century Gothic" panose="020B0502020202020204" pitchFamily="34" charset="0"/>
                <a:cs typeface="Candara"/>
              </a:rPr>
              <a:t> </a:t>
            </a:r>
            <a:r>
              <a:rPr lang="en-US" sz="2800" spc="15" dirty="0">
                <a:solidFill>
                  <a:srgbClr val="47221E"/>
                </a:solidFill>
                <a:latin typeface="Century Gothic" panose="020B0502020202020204" pitchFamily="34" charset="0"/>
                <a:cs typeface="Candara"/>
              </a:rPr>
              <a:t>zone.</a:t>
            </a:r>
            <a:endParaRPr lang="en-US" sz="2800" dirty="0">
              <a:latin typeface="Century Gothic" panose="020B0502020202020204" pitchFamily="34" charset="0"/>
              <a:cs typeface="Candara"/>
            </a:endParaRPr>
          </a:p>
          <a:p>
            <a:pPr marL="354965" marR="63500" indent="-342265">
              <a:lnSpc>
                <a:spcPts val="3560"/>
              </a:lnSpc>
              <a:spcBef>
                <a:spcPts val="610"/>
              </a:spcBef>
              <a:buClr>
                <a:srgbClr val="60615E"/>
              </a:buClr>
              <a:buFont typeface="Arial"/>
              <a:buChar char="•"/>
              <a:tabLst>
                <a:tab pos="354965" algn="l"/>
                <a:tab pos="355600" algn="l"/>
              </a:tabLst>
            </a:pPr>
            <a:r>
              <a:rPr lang="en-US" sz="2800" spc="25" dirty="0">
                <a:solidFill>
                  <a:srgbClr val="47221E"/>
                </a:solidFill>
                <a:latin typeface="Century Gothic" panose="020B0502020202020204" pitchFamily="34" charset="0"/>
                <a:cs typeface="Candara"/>
              </a:rPr>
              <a:t>Plan for site </a:t>
            </a:r>
            <a:r>
              <a:rPr lang="en-US" sz="2800" spc="15" dirty="0">
                <a:solidFill>
                  <a:srgbClr val="47221E"/>
                </a:solidFill>
                <a:latin typeface="Century Gothic" panose="020B0502020202020204" pitchFamily="34" charset="0"/>
                <a:cs typeface="Candara"/>
              </a:rPr>
              <a:t>restoration, including soil.</a:t>
            </a:r>
            <a:endParaRPr lang="en-US" sz="2800" dirty="0">
              <a:latin typeface="Century Gothic" panose="020B0502020202020204" pitchFamily="34" charset="0"/>
              <a:cs typeface="Candara"/>
            </a:endParaRPr>
          </a:p>
        </p:txBody>
      </p:sp>
    </p:spTree>
    <p:extLst>
      <p:ext uri="{BB962C8B-B14F-4D97-AF65-F5344CB8AC3E}">
        <p14:creationId xmlns:p14="http://schemas.microsoft.com/office/powerpoint/2010/main" val="3638003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7319773" y="0"/>
            <a:ext cx="4519129" cy="6858000"/>
          </a:xfrm>
          <a:prstGeom prst="rect">
            <a:avLst/>
          </a:prstGeom>
          <a:blipFill>
            <a:blip r:embed="rId3" cstate="screen">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3" name="object 3"/>
          <p:cNvSpPr txBox="1">
            <a:spLocks noGrp="1"/>
          </p:cNvSpPr>
          <p:nvPr>
            <p:ph type="title"/>
          </p:nvPr>
        </p:nvSpPr>
        <p:spPr>
          <a:xfrm>
            <a:off x="1922549" y="625856"/>
            <a:ext cx="9559406" cy="574040"/>
          </a:xfrm>
          <a:prstGeom prst="rect">
            <a:avLst/>
          </a:prstGeom>
        </p:spPr>
        <p:txBody>
          <a:bodyPr vert="horz" wrap="square" lIns="0" tIns="12700" rIns="0" bIns="0" rtlCol="0">
            <a:spAutoFit/>
          </a:bodyPr>
          <a:lstStyle/>
          <a:p>
            <a:pPr marL="12700">
              <a:lnSpc>
                <a:spcPct val="100000"/>
              </a:lnSpc>
              <a:spcBef>
                <a:spcPts val="100"/>
              </a:spcBef>
            </a:pPr>
            <a:r>
              <a:rPr sz="3600" spc="-40" dirty="0">
                <a:solidFill>
                  <a:srgbClr val="47221E"/>
                </a:solidFill>
              </a:rPr>
              <a:t>Tree </a:t>
            </a:r>
            <a:r>
              <a:rPr lang="en-US" sz="3600" spc="-5" dirty="0">
                <a:solidFill>
                  <a:srgbClr val="47221E"/>
                </a:solidFill>
              </a:rPr>
              <a:t>Protection Zone</a:t>
            </a:r>
            <a:endParaRPr sz="3600" dirty="0"/>
          </a:p>
        </p:txBody>
      </p:sp>
      <p:pic>
        <p:nvPicPr>
          <p:cNvPr id="7" name="Picture 6"/>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69832" y="2466568"/>
            <a:ext cx="5365675" cy="4024256"/>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6401870" y="2466568"/>
            <a:ext cx="5375965" cy="4031974"/>
          </a:xfrm>
          <a:prstGeom prst="rect">
            <a:avLst/>
          </a:prstGeom>
        </p:spPr>
      </p:pic>
      <p:sp>
        <p:nvSpPr>
          <p:cNvPr id="9" name="Multiply 8"/>
          <p:cNvSpPr/>
          <p:nvPr/>
        </p:nvSpPr>
        <p:spPr>
          <a:xfrm>
            <a:off x="1143000" y="2363821"/>
            <a:ext cx="4494179" cy="4046707"/>
          </a:xfrm>
          <a:prstGeom prst="mathMultiply">
            <a:avLst/>
          </a:prstGeom>
          <a:solidFill>
            <a:schemeClr val="accent1">
              <a:alpha val="88000"/>
            </a:schemeClr>
          </a:solidFill>
          <a:ln w="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Multiply 9"/>
          <p:cNvSpPr/>
          <p:nvPr/>
        </p:nvSpPr>
        <p:spPr>
          <a:xfrm>
            <a:off x="6616430" y="2466568"/>
            <a:ext cx="4494179" cy="4046707"/>
          </a:xfrm>
          <a:prstGeom prst="mathMultiply">
            <a:avLst/>
          </a:prstGeom>
          <a:solidFill>
            <a:schemeClr val="accent1">
              <a:alpha val="88000"/>
            </a:schemeClr>
          </a:solidFill>
          <a:ln w="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16456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15464" y="624110"/>
            <a:ext cx="8911687" cy="1280890"/>
          </a:xfrm>
        </p:spPr>
        <p:txBody>
          <a:bodyPr/>
          <a:lstStyle/>
          <a:p>
            <a:r>
              <a:rPr lang="en-US" dirty="0"/>
              <a:t>What should we be protecting?</a:t>
            </a:r>
          </a:p>
        </p:txBody>
      </p:sp>
      <p:pic>
        <p:nvPicPr>
          <p:cNvPr id="1026" name="Picture 2" descr="From Working with Builders to Save Trees, Dennis Ryan et al.,2002"/>
          <p:cNvPicPr>
            <a:picLocks noGrp="1" noChangeAspect="1" noChangeArrowheads="1"/>
          </p:cNvPicPr>
          <p:nvPr>
            <p:ph idx="1"/>
          </p:nvPr>
        </p:nvPicPr>
        <p:blipFill>
          <a:blip r:embed="rId3">
            <a:extLst>
              <a:ext uri="{28A0092B-C50C-407E-A947-70E740481C1C}">
                <a14:useLocalDpi xmlns:a14="http://schemas.microsoft.com/office/drawing/2010/main"/>
              </a:ext>
            </a:extLst>
          </a:blip>
          <a:srcRect/>
          <a:stretch>
            <a:fillRect/>
          </a:stretch>
        </p:blipFill>
        <p:spPr bwMode="auto">
          <a:xfrm>
            <a:off x="2540883" y="1625152"/>
            <a:ext cx="3730424" cy="49530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Used with permission of Tennessee Tech University, (Photo courtesy of D. Airhart, 2000)."/>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7303797" y="3926551"/>
            <a:ext cx="3636482" cy="265160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7303797" y="1264554"/>
            <a:ext cx="3639416" cy="2547591"/>
          </a:xfrm>
          <a:prstGeom prst="rect">
            <a:avLst/>
          </a:prstGeom>
        </p:spPr>
      </p:pic>
    </p:spTree>
    <p:extLst>
      <p:ext uri="{BB962C8B-B14F-4D97-AF65-F5344CB8AC3E}">
        <p14:creationId xmlns:p14="http://schemas.microsoft.com/office/powerpoint/2010/main" val="239556589"/>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5626</TotalTime>
  <Words>1193</Words>
  <Application>Microsoft Macintosh PowerPoint</Application>
  <PresentationFormat>Widescreen</PresentationFormat>
  <Paragraphs>126</Paragraphs>
  <Slides>22</Slides>
  <Notes>21</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22</vt:i4>
      </vt:variant>
    </vt:vector>
  </HeadingPairs>
  <TitlesOfParts>
    <vt:vector size="30" baseType="lpstr">
      <vt:lpstr>Arial</vt:lpstr>
      <vt:lpstr>Calibri</vt:lpstr>
      <vt:lpstr>Candara</vt:lpstr>
      <vt:lpstr>Century Gothic</vt:lpstr>
      <vt:lpstr>Times New Roman</vt:lpstr>
      <vt:lpstr>Wingdings 3</vt:lpstr>
      <vt:lpstr>Wisp</vt:lpstr>
      <vt:lpstr>Acrobat Document</vt:lpstr>
      <vt:lpstr>PMPD</vt:lpstr>
      <vt:lpstr>Why is landscape protection important?</vt:lpstr>
      <vt:lpstr>10-Year Tree Campus USA data</vt:lpstr>
      <vt:lpstr>Recent Tree Campus USA data</vt:lpstr>
      <vt:lpstr>Three easy ways to kill a tree in  five years or less:</vt:lpstr>
      <vt:lpstr>Results of poor protection</vt:lpstr>
      <vt:lpstr>Tree/Landscape  Preservation Concepts</vt:lpstr>
      <vt:lpstr>Tree Protection Zone</vt:lpstr>
      <vt:lpstr>What should we be protecting?</vt:lpstr>
      <vt:lpstr>PowerPoint Presentation</vt:lpstr>
      <vt:lpstr>No Cut Zone</vt:lpstr>
      <vt:lpstr>Critical Root Zone  (CRZ)</vt:lpstr>
      <vt:lpstr>Protection detail</vt:lpstr>
      <vt:lpstr>PowerPoint Presentation</vt:lpstr>
      <vt:lpstr>PowerPoint Presentation</vt:lpstr>
      <vt:lpstr>Protecting Tree Roots From  Construction Damage</vt:lpstr>
      <vt:lpstr>Mitigating Work Inside a CRZ</vt:lpstr>
      <vt:lpstr>PowerPoint Presentation</vt:lpstr>
      <vt:lpstr>PowerPoint Presentation</vt:lpstr>
      <vt:lpstr>Soils, importance of getting them right!</vt:lpstr>
      <vt:lpstr>Proper planting</vt:lpstr>
      <vt:lpstr>Take aways</vt:lpstr>
    </vt:vector>
  </TitlesOfParts>
  <Company>Cornell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PMPD</dc:title>
  <dc:creator>Dan Schied</dc:creator>
  <cp:lastModifiedBy>Laurrie J. Coffin</cp:lastModifiedBy>
  <cp:revision>40</cp:revision>
  <dcterms:created xsi:type="dcterms:W3CDTF">2019-06-13T19:33:05Z</dcterms:created>
  <dcterms:modified xsi:type="dcterms:W3CDTF">2019-07-10T14:30:24Z</dcterms:modified>
</cp:coreProperties>
</file>