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369" r:id="rId2"/>
    <p:sldId id="504" r:id="rId3"/>
    <p:sldId id="541" r:id="rId4"/>
    <p:sldId id="536" r:id="rId5"/>
    <p:sldId id="540" r:id="rId6"/>
    <p:sldId id="539" r:id="rId7"/>
    <p:sldId id="538" r:id="rId8"/>
    <p:sldId id="393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FF99"/>
    <a:srgbClr val="FF9966"/>
    <a:srgbClr val="FFCCFF"/>
    <a:srgbClr val="CCFFFF"/>
    <a:srgbClr val="FF99FF"/>
    <a:srgbClr val="99FF66"/>
    <a:srgbClr val="66CCFF"/>
    <a:srgbClr val="3399F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80566" autoAdjust="0"/>
  </p:normalViewPr>
  <p:slideViewPr>
    <p:cSldViewPr>
      <p:cViewPr varScale="1">
        <p:scale>
          <a:sx n="93" d="100"/>
          <a:sy n="93" d="100"/>
        </p:scale>
        <p:origin x="174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38371" cy="464184"/>
          </a:xfrm>
          <a:prstGeom prst="rect">
            <a:avLst/>
          </a:prstGeom>
        </p:spPr>
        <p:txBody>
          <a:bodyPr vert="horz" lIns="91627" tIns="45814" rIns="91627" bIns="458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7" y="1"/>
            <a:ext cx="3038371" cy="464184"/>
          </a:xfrm>
          <a:prstGeom prst="rect">
            <a:avLst/>
          </a:prstGeom>
        </p:spPr>
        <p:txBody>
          <a:bodyPr vert="horz" lIns="91627" tIns="45814" rIns="91627" bIns="45814" rtlCol="0"/>
          <a:lstStyle>
            <a:lvl1pPr algn="r">
              <a:defRPr sz="1200"/>
            </a:lvl1pPr>
          </a:lstStyle>
          <a:p>
            <a:fld id="{9E7F04EB-398C-40BE-B34D-5FD2535CE387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30628"/>
            <a:ext cx="3038371" cy="464184"/>
          </a:xfrm>
          <a:prstGeom prst="rect">
            <a:avLst/>
          </a:prstGeom>
        </p:spPr>
        <p:txBody>
          <a:bodyPr vert="horz" lIns="91627" tIns="45814" rIns="91627" bIns="458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7" y="8830628"/>
            <a:ext cx="3038371" cy="464184"/>
          </a:xfrm>
          <a:prstGeom prst="rect">
            <a:avLst/>
          </a:prstGeom>
        </p:spPr>
        <p:txBody>
          <a:bodyPr vert="horz" lIns="91627" tIns="45814" rIns="91627" bIns="45814" rtlCol="0" anchor="b"/>
          <a:lstStyle>
            <a:lvl1pPr algn="r">
              <a:defRPr sz="1200"/>
            </a:lvl1pPr>
          </a:lstStyle>
          <a:p>
            <a:fld id="{14B0A1E0-4363-4509-A8E8-4165E0DF9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04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4821"/>
          </a:xfrm>
          <a:prstGeom prst="rect">
            <a:avLst/>
          </a:prstGeom>
        </p:spPr>
        <p:txBody>
          <a:bodyPr vert="horz" lIns="93146" tIns="46574" rIns="93146" bIns="4657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4821"/>
          </a:xfrm>
          <a:prstGeom prst="rect">
            <a:avLst/>
          </a:prstGeom>
        </p:spPr>
        <p:txBody>
          <a:bodyPr vert="horz" lIns="93146" tIns="46574" rIns="93146" bIns="46574" rtlCol="0"/>
          <a:lstStyle>
            <a:lvl1pPr algn="r">
              <a:defRPr sz="1200"/>
            </a:lvl1pPr>
          </a:lstStyle>
          <a:p>
            <a:fld id="{24EF396B-4256-4052-984E-F0E4E62A1B38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6" tIns="46574" rIns="93146" bIns="4657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3"/>
            <a:ext cx="5608320" cy="4183381"/>
          </a:xfrm>
          <a:prstGeom prst="rect">
            <a:avLst/>
          </a:prstGeom>
        </p:spPr>
        <p:txBody>
          <a:bodyPr vert="horz" lIns="93146" tIns="46574" rIns="93146" bIns="4657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9"/>
            <a:ext cx="3037840" cy="464821"/>
          </a:xfrm>
          <a:prstGeom prst="rect">
            <a:avLst/>
          </a:prstGeom>
        </p:spPr>
        <p:txBody>
          <a:bodyPr vert="horz" lIns="93146" tIns="46574" rIns="93146" bIns="4657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4821"/>
          </a:xfrm>
          <a:prstGeom prst="rect">
            <a:avLst/>
          </a:prstGeom>
        </p:spPr>
        <p:txBody>
          <a:bodyPr vert="horz" lIns="93146" tIns="46574" rIns="93146" bIns="46574" rtlCol="0" anchor="b"/>
          <a:lstStyle>
            <a:lvl1pPr algn="r">
              <a:defRPr sz="1200"/>
            </a:lvl1pPr>
          </a:lstStyle>
          <a:p>
            <a:fld id="{109E8C53-1E97-4AB0-9465-4ED29BDD9D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012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E8C53-1E97-4AB0-9465-4ED29BDD9DF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941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 Review Process (FM Global,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Ebuilder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email CIT, Bluebeam, DR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lookahead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Updated 9/21/18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E8C53-1E97-4AB0-9465-4ED29BDD9DF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847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Last updated</a:t>
            </a:r>
            <a:r>
              <a:rPr lang="en-US" baseline="0" dirty="0" smtClean="0"/>
              <a:t> 9/2018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E8C53-1E97-4AB0-9465-4ED29BDD9DF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24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Schedule so important – other stakeholders</a:t>
            </a:r>
            <a:r>
              <a:rPr lang="en-US" baseline="0" dirty="0" smtClean="0"/>
              <a:t> EH&amp;S, CIT on this distribution.  N Campus DR – </a:t>
            </a:r>
            <a:r>
              <a:rPr lang="en-US" baseline="0" dirty="0" err="1" smtClean="0"/>
              <a:t>Mircrosoft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Porject</a:t>
            </a:r>
            <a:endParaRPr lang="en-US" baseline="0" dirty="0" smtClean="0"/>
          </a:p>
          <a:p>
            <a:r>
              <a:rPr lang="en-US" baseline="0" dirty="0" smtClean="0"/>
              <a:t>Two week turnaround</a:t>
            </a:r>
          </a:p>
          <a:p>
            <a:r>
              <a:rPr lang="en-US" dirty="0" smtClean="0"/>
              <a:t>Reviews are typically multi-discipline in nature.</a:t>
            </a:r>
          </a:p>
          <a:p>
            <a:r>
              <a:rPr lang="en-US" dirty="0" smtClean="0"/>
              <a:t>Time involved varies by the size of the project.</a:t>
            </a:r>
          </a:p>
          <a:p>
            <a:pPr lvl="1"/>
            <a:r>
              <a:rPr lang="en-US" dirty="0" smtClean="0"/>
              <a:t>Small project: &lt; 200 page Project Manual and 10 drawings</a:t>
            </a:r>
          </a:p>
          <a:p>
            <a:pPr lvl="1"/>
            <a:r>
              <a:rPr lang="en-US" dirty="0" smtClean="0"/>
              <a:t>Large project: &gt; 4000 page Project Manual and 600 drawings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E8C53-1E97-4AB0-9465-4ED29BDD9DF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849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Issues with water treatment across campus</a:t>
            </a:r>
          </a:p>
          <a:p>
            <a:r>
              <a:rPr lang="en-US" dirty="0" smtClean="0"/>
              <a:t>Separate from HVAC Water Treatment 232500</a:t>
            </a:r>
          </a:p>
          <a:p>
            <a:r>
              <a:rPr lang="en-US" dirty="0" smtClean="0"/>
              <a:t>Backflow Prevent:</a:t>
            </a:r>
            <a:r>
              <a:rPr lang="en-US" baseline="0" dirty="0" smtClean="0"/>
              <a:t> Three water purveyor's on campus (Bolton _ Town, CU, and City) following last PMT, updated to expand on early coordination requirement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E8C53-1E97-4AB0-9465-4ED29BDD9DF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300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 not be a code requirement, but PM</a:t>
            </a:r>
            <a:r>
              <a:rPr lang="en-US" baseline="0" dirty="0" smtClean="0"/>
              <a:t>’s need to consider. </a:t>
            </a:r>
          </a:p>
          <a:p>
            <a:r>
              <a:rPr lang="en-US" baseline="0" dirty="0" smtClean="0"/>
              <a:t>Baker – backbone installed required by city to extend into renovated city.  ST Olin, set a precedent on one floor, renovation extends.  Phillips agreement with a city.  Backbone capacity is there, as renovate wings, extend sprinklers.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E8C53-1E97-4AB0-9465-4ED29BDD9DF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430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Codes weigh</a:t>
            </a:r>
            <a:r>
              <a:rPr lang="en-US" baseline="0" dirty="0" smtClean="0"/>
              <a:t> in on sound transmission for occupancy/classification,</a:t>
            </a:r>
          </a:p>
          <a:p>
            <a:r>
              <a:rPr lang="en-US" baseline="0" dirty="0" smtClean="0"/>
              <a:t> local ordinances or zoning may limit nuisance noise from specific sites/operations</a:t>
            </a:r>
          </a:p>
          <a:p>
            <a:r>
              <a:rPr lang="en-US" baseline="0" dirty="0" smtClean="0"/>
              <a:t>Owners and Designers may target quitter building for occupant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E8C53-1E97-4AB0-9465-4ED29BDD9DF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359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E8C53-1E97-4AB0-9465-4ED29BDD9DF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246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>
                <a:solidFill>
                  <a:srgbClr val="FFFFFF"/>
                </a:solidFill>
                <a:latin typeface="+mn-lt"/>
                <a:cs typeface="Times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90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 smtClean="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 smtClean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9117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 smtClean="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 smtClean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8596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 smtClean="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 smtClean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8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49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smtClean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9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smtClean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0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5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0889_10_C_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80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9A4E3-3B6F-496F-AF79-30F276092F9A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15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FEdesignreview@cornell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ehsdesignreview@cornell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3"/>
          </p:nvPr>
        </p:nvSpPr>
        <p:spPr>
          <a:xfrm>
            <a:off x="304800" y="1905000"/>
            <a:ext cx="6400800" cy="2057400"/>
          </a:xfrm>
        </p:spPr>
        <p:txBody>
          <a:bodyPr>
            <a:normAutofit fontScale="92500" lnSpcReduction="20000"/>
          </a:bodyPr>
          <a:lstStyle/>
          <a:p>
            <a:r>
              <a:rPr lang="en-US" sz="3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Facilities Engineering Minute</a:t>
            </a:r>
          </a:p>
          <a:p>
            <a:endParaRPr lang="en-US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solidFill>
                  <a:srgbClr val="FFFFFF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Facilities Engineering</a:t>
            </a:r>
          </a:p>
          <a:p>
            <a:r>
              <a:rPr lang="en-US" sz="2200" dirty="0" smtClean="0">
                <a:solidFill>
                  <a:srgbClr val="FFFFFF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Ithaca, NY</a:t>
            </a:r>
            <a:endParaRPr lang="en-US" sz="2200" dirty="0">
              <a:solidFill>
                <a:srgbClr val="FFFFFF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33418" y="324433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272133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25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752" r="16046" b="-752"/>
          <a:stretch/>
        </p:blipFill>
        <p:spPr>
          <a:xfrm>
            <a:off x="381000" y="1066800"/>
            <a:ext cx="8318977" cy="4572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14600" y="3352800"/>
            <a:ext cx="1600200" cy="15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591300" y="2109335"/>
            <a:ext cx="23241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743200" y="5181600"/>
            <a:ext cx="23622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47981" y="431513"/>
            <a:ext cx="5264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A2998B"/>
                </a:solidFill>
                <a:latin typeface="Helvetica"/>
                <a:ea typeface="+mj-ea"/>
                <a:cs typeface="+mj-cs"/>
              </a:rPr>
              <a:t>Design </a:t>
            </a:r>
            <a:r>
              <a:rPr lang="en-US" sz="3200" dirty="0" smtClean="0">
                <a:solidFill>
                  <a:srgbClr val="A2998B"/>
                </a:solidFill>
                <a:latin typeface="Helvetica"/>
                <a:ea typeface="+mj-ea"/>
                <a:cs typeface="+mj-cs"/>
              </a:rPr>
              <a:t>Reviews - Reminder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00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04800" y="1600200"/>
            <a:ext cx="8678863" cy="3998913"/>
          </a:xfrm>
        </p:spPr>
        <p:txBody>
          <a:bodyPr>
            <a:normAutofit/>
          </a:bodyPr>
          <a:lstStyle/>
          <a:p>
            <a:r>
              <a:rPr lang="en-US" dirty="0" smtClean="0"/>
              <a:t>Consistently updated</a:t>
            </a:r>
          </a:p>
          <a:p>
            <a:r>
              <a:rPr lang="en-US" dirty="0" smtClean="0"/>
              <a:t>Various Stakeholders Identified</a:t>
            </a:r>
          </a:p>
          <a:p>
            <a:pPr lvl="1"/>
            <a:r>
              <a:rPr lang="en-US" dirty="0" smtClean="0"/>
              <a:t>Facilities Engineering: </a:t>
            </a:r>
            <a:r>
              <a:rPr lang="en-US" dirty="0" smtClean="0">
                <a:hlinkClick r:id="rId3"/>
              </a:rPr>
              <a:t>FEdesignreview@cornell.edu</a:t>
            </a:r>
            <a:endParaRPr lang="en-US" dirty="0" smtClean="0"/>
          </a:p>
          <a:p>
            <a:pPr lvl="1"/>
            <a:r>
              <a:rPr lang="en-US" dirty="0" smtClean="0"/>
              <a:t>EH&amp;S: </a:t>
            </a:r>
            <a:r>
              <a:rPr lang="en-US" dirty="0" smtClean="0">
                <a:hlinkClick r:id="rId4"/>
              </a:rPr>
              <a:t>ehsdesignreview@cornell.edu</a:t>
            </a:r>
            <a:endParaRPr lang="en-US" dirty="0" smtClean="0"/>
          </a:p>
          <a:p>
            <a:pPr lvl="1"/>
            <a:r>
              <a:rPr lang="en-US" dirty="0" smtClean="0"/>
              <a:t>Energy/Sustainability: Cole Tucker/Frank Perry</a:t>
            </a:r>
          </a:p>
          <a:p>
            <a:pPr lvl="1"/>
            <a:r>
              <a:rPr lang="en-US" dirty="0" smtClean="0"/>
              <a:t>CIT: Jeff Simmons/Tom Theimer</a:t>
            </a:r>
          </a:p>
          <a:p>
            <a:pPr lvl="1"/>
            <a:r>
              <a:rPr lang="en-US" dirty="0" smtClean="0"/>
              <a:t>UA/CUPD/Transportation/FM/FM Globa</a:t>
            </a:r>
            <a:r>
              <a:rPr lang="en-US" dirty="0" smtClean="0"/>
              <a:t>l/AHJ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77656" cy="685800"/>
          </a:xfrm>
        </p:spPr>
        <p:txBody>
          <a:bodyPr>
            <a:noAutofit/>
          </a:bodyPr>
          <a:lstStyle/>
          <a:p>
            <a:r>
              <a:rPr lang="en-US" dirty="0" smtClean="0"/>
              <a:t>Drawing Review Contacts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11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267" r="12803"/>
          <a:stretch/>
        </p:blipFill>
        <p:spPr>
          <a:xfrm>
            <a:off x="304800" y="1447800"/>
            <a:ext cx="8382001" cy="1524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7200" y="457200"/>
            <a:ext cx="59955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A2998B"/>
                </a:solidFill>
                <a:latin typeface="Helvetica"/>
                <a:ea typeface="+mj-ea"/>
                <a:cs typeface="+mj-cs"/>
              </a:rPr>
              <a:t>Design </a:t>
            </a:r>
            <a:r>
              <a:rPr lang="en-US" sz="3200" dirty="0" smtClean="0">
                <a:solidFill>
                  <a:srgbClr val="A2998B"/>
                </a:solidFill>
                <a:latin typeface="Helvetica"/>
                <a:ea typeface="+mj-ea"/>
                <a:cs typeface="+mj-cs"/>
              </a:rPr>
              <a:t>Reviews – Best Practice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33400" y="3377625"/>
            <a:ext cx="609600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4D4F53"/>
                </a:solidFill>
              </a:rPr>
              <a:t>Include consultant responses with next phase submission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4D4F53"/>
                </a:solidFill>
              </a:rPr>
              <a:t>Engage with follow-up discussion or clarification as needed</a:t>
            </a:r>
            <a:endParaRPr lang="en-US" sz="3200" dirty="0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91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013010 Accessibility </a:t>
            </a:r>
            <a:r>
              <a:rPr lang="en-US" dirty="0"/>
              <a:t>for People with </a:t>
            </a:r>
            <a:r>
              <a:rPr lang="en-US" dirty="0" smtClean="0"/>
              <a:t>Disabilities</a:t>
            </a:r>
          </a:p>
          <a:p>
            <a:r>
              <a:rPr lang="en-US" dirty="0" smtClean="0"/>
              <a:t>071000 Subgrade Waterproofing</a:t>
            </a:r>
          </a:p>
          <a:p>
            <a:r>
              <a:rPr lang="en-US" dirty="0" smtClean="0"/>
              <a:t>221100 Backflow Prevention</a:t>
            </a:r>
          </a:p>
          <a:p>
            <a:r>
              <a:rPr lang="en-US" dirty="0" smtClean="0"/>
              <a:t>222500 Plumbing </a:t>
            </a:r>
            <a:r>
              <a:rPr lang="en-US" dirty="0"/>
              <a:t>(Potable) Water Treatment</a:t>
            </a:r>
            <a:r>
              <a:rPr lang="en-US" dirty="0" smtClean="0"/>
              <a:t> </a:t>
            </a:r>
          </a:p>
          <a:p>
            <a:r>
              <a:rPr lang="en-US" dirty="0" smtClean="0"/>
              <a:t>262413 Service </a:t>
            </a:r>
            <a:r>
              <a:rPr lang="en-US" dirty="0"/>
              <a:t>and Main Secondary </a:t>
            </a:r>
            <a:r>
              <a:rPr lang="en-US" dirty="0" smtClean="0"/>
              <a:t>Distribution</a:t>
            </a:r>
          </a:p>
          <a:p>
            <a:r>
              <a:rPr lang="en-US" dirty="0" smtClean="0"/>
              <a:t>272133 Data Communication </a:t>
            </a:r>
            <a:r>
              <a:rPr lang="en-US" dirty="0"/>
              <a:t>Wireless Access </a:t>
            </a:r>
            <a:r>
              <a:rPr lang="en-US" dirty="0" smtClean="0"/>
              <a:t>Pts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3869" y="1066800"/>
            <a:ext cx="8677656" cy="685800"/>
          </a:xfrm>
        </p:spPr>
        <p:txBody>
          <a:bodyPr/>
          <a:lstStyle/>
          <a:p>
            <a:r>
              <a:rPr lang="en-US" dirty="0" smtClean="0"/>
              <a:t>Priority - Design Standard Updates Fall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16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Consider extending sprinklers to renovated areas if existing building is:</a:t>
            </a:r>
          </a:p>
          <a:p>
            <a:pPr lvl="1"/>
            <a:r>
              <a:rPr lang="en-US" dirty="0" smtClean="0"/>
              <a:t>Partially sprinklered</a:t>
            </a:r>
          </a:p>
          <a:p>
            <a:pPr lvl="1"/>
            <a:r>
              <a:rPr lang="en-US" dirty="0" smtClean="0"/>
              <a:t>Not </a:t>
            </a:r>
            <a:r>
              <a:rPr lang="en-US" dirty="0"/>
              <a:t>sprinklered </a:t>
            </a:r>
          </a:p>
          <a:p>
            <a:r>
              <a:rPr lang="en-US" dirty="0" smtClean="0"/>
              <a:t>Required by</a:t>
            </a:r>
          </a:p>
          <a:p>
            <a:pPr lvl="1"/>
            <a:r>
              <a:rPr lang="en-US" dirty="0" smtClean="0"/>
              <a:t>FM Global</a:t>
            </a:r>
          </a:p>
          <a:p>
            <a:pPr lvl="1"/>
            <a:r>
              <a:rPr lang="en-US" dirty="0" smtClean="0"/>
              <a:t>CU </a:t>
            </a:r>
            <a:r>
              <a:rPr lang="en-US" dirty="0"/>
              <a:t>Fire Protection Standard</a:t>
            </a:r>
          </a:p>
          <a:p>
            <a:r>
              <a:rPr lang="en-US" dirty="0" smtClean="0"/>
              <a:t>FE, EH&amp;S can help with preliminary evaluations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77656" cy="685800"/>
          </a:xfrm>
        </p:spPr>
        <p:txBody>
          <a:bodyPr>
            <a:noAutofit/>
          </a:bodyPr>
          <a:lstStyle/>
          <a:p>
            <a:r>
              <a:rPr lang="en-US" dirty="0" smtClean="0"/>
              <a:t>Best Practice: Existing Buildings &amp; Sprinklers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90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04800" y="1262743"/>
            <a:ext cx="6191249" cy="3998913"/>
          </a:xfrm>
        </p:spPr>
        <p:txBody>
          <a:bodyPr>
            <a:normAutofit/>
          </a:bodyPr>
          <a:lstStyle/>
          <a:p>
            <a:r>
              <a:rPr lang="en-US" dirty="0" smtClean="0"/>
              <a:t>Working Group Established</a:t>
            </a:r>
          </a:p>
          <a:p>
            <a:r>
              <a:rPr lang="en-US" dirty="0" smtClean="0"/>
              <a:t>Standard in Development</a:t>
            </a:r>
          </a:p>
          <a:p>
            <a:r>
              <a:rPr lang="en-US" dirty="0" smtClean="0"/>
              <a:t>Scope</a:t>
            </a:r>
          </a:p>
          <a:p>
            <a:r>
              <a:rPr lang="en-US" dirty="0" smtClean="0"/>
              <a:t>Timeline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458" y="566057"/>
            <a:ext cx="8677656" cy="685800"/>
          </a:xfrm>
        </p:spPr>
        <p:txBody>
          <a:bodyPr/>
          <a:lstStyle/>
          <a:p>
            <a:r>
              <a:rPr lang="en-US" dirty="0" smtClean="0"/>
              <a:t>Acoustics Update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70" t="4969" r="563" b="5590"/>
          <a:stretch/>
        </p:blipFill>
        <p:spPr>
          <a:xfrm>
            <a:off x="2362200" y="3200400"/>
            <a:ext cx="65786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7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304800" y="1905000"/>
            <a:ext cx="64008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PM Feedback &amp; Dialogue</a:t>
            </a:r>
          </a:p>
          <a:p>
            <a:endParaRPr lang="en-US" sz="380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8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18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B+P Template-cu-powerpoint-template-010915 - Copy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B+P Template-cu-powerpoint-template-010915 - Copy</Template>
  <TotalTime>8482</TotalTime>
  <Words>372</Words>
  <Application>Microsoft Office PowerPoint</Application>
  <PresentationFormat>On-screen Show (4:3)</PresentationFormat>
  <Paragraphs>65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Georgia</vt:lpstr>
      <vt:lpstr>Helvetica</vt:lpstr>
      <vt:lpstr>Times</vt:lpstr>
      <vt:lpstr>Times New Roman</vt:lpstr>
      <vt:lpstr>New B+P Template-cu-powerpoint-template-010915 - Copy</vt:lpstr>
      <vt:lpstr>PowerPoint Presentation</vt:lpstr>
      <vt:lpstr>PowerPoint Presentation</vt:lpstr>
      <vt:lpstr>Drawing Review Contacts List</vt:lpstr>
      <vt:lpstr>PowerPoint Presentation</vt:lpstr>
      <vt:lpstr>Priority - Design Standard Updates Fall 2018</vt:lpstr>
      <vt:lpstr>Best Practice: Existing Buildings &amp; Sprinklers</vt:lpstr>
      <vt:lpstr>Acoustics Update</vt:lpstr>
      <vt:lpstr>PowerPoint Presentation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Ruben</dc:creator>
  <cp:lastModifiedBy>Matthew T. Reiter</cp:lastModifiedBy>
  <cp:revision>442</cp:revision>
  <cp:lastPrinted>2016-02-26T01:46:26Z</cp:lastPrinted>
  <dcterms:created xsi:type="dcterms:W3CDTF">2012-04-02T19:53:15Z</dcterms:created>
  <dcterms:modified xsi:type="dcterms:W3CDTF">2018-10-24T13:02:29Z</dcterms:modified>
</cp:coreProperties>
</file>