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56" r:id="rId3"/>
    <p:sldId id="275" r:id="rId4"/>
    <p:sldId id="257" r:id="rId5"/>
    <p:sldId id="259" r:id="rId6"/>
    <p:sldId id="261" r:id="rId7"/>
    <p:sldId id="263" r:id="rId8"/>
    <p:sldId id="262" r:id="rId9"/>
    <p:sldId id="279" r:id="rId10"/>
    <p:sldId id="278" r:id="rId11"/>
    <p:sldId id="265" r:id="rId12"/>
    <p:sldId id="268" r:id="rId13"/>
    <p:sldId id="28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4" autoAdjust="0"/>
    <p:restoredTop sz="95520" autoAdjust="0"/>
  </p:normalViewPr>
  <p:slideViewPr>
    <p:cSldViewPr snapToGrid="0">
      <p:cViewPr varScale="1">
        <p:scale>
          <a:sx n="83" d="100"/>
          <a:sy n="83" d="100"/>
        </p:scale>
        <p:origin x="5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69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C34F5-73C2-458F-9A0D-702193B516DC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3AB5D-1213-472F-B902-9F1244E9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AB5D-1213-472F-B902-9F1244E911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pc="55" dirty="0" smtClean="0">
                <a:solidFill>
                  <a:srgbClr val="212323"/>
                </a:solidFill>
                <a:latin typeface="Arial"/>
                <a:cs typeface="Arial"/>
              </a:rPr>
              <a:t>Cornell </a:t>
            </a:r>
            <a:r>
              <a:rPr lang="en-US" spc="50" dirty="0" smtClean="0">
                <a:solidFill>
                  <a:srgbClr val="212323"/>
                </a:solidFill>
                <a:latin typeface="Arial"/>
                <a:cs typeface="Arial"/>
              </a:rPr>
              <a:t>facilities </a:t>
            </a:r>
            <a:r>
              <a:rPr lang="en-US" spc="65" dirty="0" smtClean="0">
                <a:solidFill>
                  <a:srgbClr val="212323"/>
                </a:solidFill>
                <a:latin typeface="Arial"/>
                <a:cs typeface="Arial"/>
              </a:rPr>
              <a:t>outside </a:t>
            </a:r>
            <a:r>
              <a:rPr lang="en-US" spc="25" dirty="0" smtClean="0">
                <a:solidFill>
                  <a:srgbClr val="212323"/>
                </a:solidFill>
                <a:latin typeface="Arial"/>
                <a:cs typeface="Arial"/>
              </a:rPr>
              <a:t>Tompkins </a:t>
            </a:r>
            <a:r>
              <a:rPr lang="en-US" spc="50" dirty="0" smtClean="0">
                <a:solidFill>
                  <a:srgbClr val="212323"/>
                </a:solidFill>
                <a:latin typeface="Arial"/>
                <a:cs typeface="Arial"/>
              </a:rPr>
              <a:t>County </a:t>
            </a:r>
            <a:r>
              <a:rPr lang="en-US" spc="40" dirty="0" smtClean="0">
                <a:solidFill>
                  <a:srgbClr val="212323"/>
                </a:solidFill>
                <a:latin typeface="Arial"/>
                <a:cs typeface="Arial"/>
              </a:rPr>
              <a:t>are not </a:t>
            </a:r>
            <a:r>
              <a:rPr lang="en-US" spc="55" dirty="0" smtClean="0">
                <a:solidFill>
                  <a:srgbClr val="212323"/>
                </a:solidFill>
                <a:latin typeface="Arial"/>
                <a:cs typeface="Arial"/>
              </a:rPr>
              <a:t>covered</a:t>
            </a:r>
            <a:r>
              <a:rPr lang="en-US" spc="-265" dirty="0" smtClean="0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lang="en-US" spc="65" dirty="0" smtClean="0">
                <a:solidFill>
                  <a:srgbClr val="212323"/>
                </a:solidFill>
                <a:latin typeface="Arial"/>
                <a:cs typeface="Arial"/>
              </a:rPr>
              <a:t>by </a:t>
            </a:r>
            <a:r>
              <a:rPr lang="en-US" spc="50" dirty="0" smtClean="0">
                <a:solidFill>
                  <a:srgbClr val="212323"/>
                </a:solidFill>
                <a:latin typeface="Arial"/>
                <a:cs typeface="Arial"/>
              </a:rPr>
              <a:t>thi</a:t>
            </a:r>
            <a:r>
              <a:rPr lang="en-US" spc="-5" dirty="0" smtClean="0">
                <a:solidFill>
                  <a:srgbClr val="212323"/>
                </a:solidFill>
                <a:latin typeface="Arial"/>
                <a:cs typeface="Arial"/>
              </a:rPr>
              <a:t>s </a:t>
            </a:r>
            <a:r>
              <a:rPr lang="en-US" spc="75" dirty="0" smtClean="0">
                <a:solidFill>
                  <a:srgbClr val="212323"/>
                </a:solidFill>
                <a:latin typeface="Arial"/>
                <a:cs typeface="Arial"/>
              </a:rPr>
              <a:t>contract.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AB5D-1213-472F-B902-9F1244E911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6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#241 - International Brotherhood of Electrical Workers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#267 - United Association of Plumbers and Steamfitters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#277 - Northeast Regional Council of Carpenters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#3NY- Bricklayers &amp; Allied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Craftworkers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#178 - IUPAT Painter District Council No. 4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#112 - SMART Twin Tier Sheet Metal Workers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#785 - Laborers International Union of North America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Covered:  All work associated with the demolition, repair, replacement, improvement to or construction of equipment, buildings, structures, utilities, and/or system or components thereof.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included: work associated with the monitoring, tests, lubrication, and other repetitive preventive maintenance work performed by Facilities Management mechanical maintenance staff or qualified technicians of such University offices as Environmental Health &amp; Safety, etc.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Exclusive representative for electricians and line workers, painters, plumbers, steamfitters, controls mechanics, welders, refrigeration mechanics, carpenters, masons, sheet metal workers; and, building trade laborers, including journeypersons, apprentices and temporary employees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AB5D-1213-472F-B902-9F1244E911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834" y="645155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4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00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1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7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6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64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5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71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8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6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EF6148B-0157-46F7-8BC5-D0BEA8B73A2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237DB69-3234-450E-9556-237A2DD0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C01D-F07F-4D87-8493-6E963D578DF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B7FC-5EAC-4CB1-8F07-4BB9390F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cornell.edu/sites/default/files/documents/BTC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385" y="654163"/>
            <a:ext cx="10296394" cy="5760491"/>
          </a:xfrm>
        </p:spPr>
        <p:txBody>
          <a:bodyPr>
            <a:noAutofit/>
          </a:bodyPr>
          <a:lstStyle/>
          <a:p>
            <a:pPr marL="50800" algn="ctr">
              <a:lnSpc>
                <a:spcPct val="100000"/>
              </a:lnSpc>
              <a:spcBef>
                <a:spcPts val="1430"/>
              </a:spcBef>
            </a:pPr>
            <a:r>
              <a:rPr lang="en-US" sz="4000" b="1" spc="35" dirty="0" smtClean="0"/>
              <a:t>BTC/ Cornell Contract </a:t>
            </a:r>
            <a:br>
              <a:rPr lang="en-US" sz="4000" b="1" spc="35" dirty="0" smtClean="0"/>
            </a:br>
            <a:r>
              <a:rPr lang="en-US" sz="4000" b="1" spc="35" dirty="0" smtClean="0"/>
              <a:t>basic Training</a:t>
            </a:r>
            <a:br>
              <a:rPr lang="en-US" sz="4000" b="1" spc="35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2000" spc="15" dirty="0" smtClean="0">
                <a:solidFill>
                  <a:srgbClr val="282828"/>
                </a:solidFill>
              </a:rPr>
              <a:t/>
            </a:r>
            <a:br>
              <a:rPr lang="en-US" sz="2000" spc="15" dirty="0" smtClean="0">
                <a:solidFill>
                  <a:srgbClr val="282828"/>
                </a:solidFill>
              </a:rPr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94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btc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bring 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concerns to our attention?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to the Job Site</a:t>
            </a:r>
          </a:p>
          <a:p>
            <a:pPr marL="0" indent="0">
              <a:buNone/>
            </a:pPr>
            <a:endParaRPr lang="en-US" spc="75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to WPLR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review of </a:t>
            </a:r>
            <a:r>
              <a:rPr lang="en-US" spc="75" dirty="0" err="1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eBuilder</a:t>
            </a:r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notice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seeing or hearing about the work done</a:t>
            </a:r>
          </a:p>
          <a:p>
            <a:endParaRPr lang="en-US" spc="75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a Grievance under the BTC Contract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provides for a procedure to address violations of the Exclusive Jurisdiction clause 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receipt of a grievance, WPLR contacts the project manager, the department or facilities management to collect facts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Step 1 meeting is held with BTC and Cornell representatives to discuss the issue</a:t>
            </a:r>
          </a:p>
          <a:p>
            <a:pPr lvl="1"/>
            <a:r>
              <a:rPr lang="en-US" spc="7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matter is not resolved at Step 1, BTC Contract provides additional steps for resolution including arbitration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ts val="2425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challenge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**there is no bright line**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2425"/>
              </a:lnSpc>
            </a:pP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</a:t>
            </a:r>
            <a:r>
              <a:rPr lang="en-US" sz="1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spc="5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"fron</a:t>
            </a:r>
            <a:r>
              <a:rPr lang="en-US" sz="1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spc="2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800" spc="-204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s”</a:t>
            </a:r>
            <a:r>
              <a:rPr lang="en-US" sz="1800" baseline="64814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spc="120" baseline="64814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how construction, repair and </a:t>
            </a:r>
            <a:r>
              <a:rPr lang="en-US" sz="1800" spc="3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  <a:r>
              <a:rPr lang="en-US" sz="1800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en-US" sz="1800" spc="1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25"/>
              </a:lnSpc>
            </a:pP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1800" spc="-4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800" spc="8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800" spc="6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"master </a:t>
            </a:r>
            <a:r>
              <a:rPr lang="en-US" sz="1800" spc="-1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list” </a:t>
            </a:r>
            <a:r>
              <a:rPr lang="en-US" sz="1800" spc="-97" baseline="64814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2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1800" spc="1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1800" spc="2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1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sz="1800" spc="3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spc="-35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4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appropriately</a:t>
            </a:r>
            <a:r>
              <a:rPr lang="en-US" sz="1800" spc="6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25"/>
              </a:lnSpc>
            </a:pPr>
            <a:r>
              <a:rPr lang="en-US" sz="1800" spc="7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Multi-pronged </a:t>
            </a:r>
            <a:r>
              <a:rPr lang="en-US" sz="1800" spc="-1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1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800" spc="8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en-US" sz="1800" spc="5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necessary: </a:t>
            </a:r>
            <a:endParaRPr lang="en-US" sz="1800" spc="-5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ts val="2425"/>
              </a:lnSpc>
            </a:pPr>
            <a:r>
              <a:rPr lang="en-US" sz="16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 </a:t>
            </a:r>
            <a:r>
              <a:rPr lang="en-US" sz="1600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1600" spc="13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</a:t>
            </a:r>
            <a:r>
              <a:rPr lang="en-US" sz="1600" spc="6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en-US" sz="1600" spc="6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spc="65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ts val="2425"/>
              </a:lnSpc>
            </a:pPr>
            <a:r>
              <a:rPr lang="en-US" sz="16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 </a:t>
            </a:r>
            <a:r>
              <a:rPr lang="en-US" sz="1600" spc="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</a:t>
            </a:r>
            <a:r>
              <a:rPr lang="en-US" sz="1600" spc="5" dirty="0" smtClean="0">
                <a:solidFill>
                  <a:srgbClr val="363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spc="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600" spc="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spc="5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ts val="2425"/>
              </a:lnSpc>
            </a:pPr>
            <a:r>
              <a:rPr lang="en-US" sz="1600" spc="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Grievance </a:t>
            </a:r>
            <a:r>
              <a:rPr lang="en-US" sz="1600" spc="55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resolution </a:t>
            </a:r>
            <a:r>
              <a:rPr lang="en-US" sz="1600" spc="5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history;  </a:t>
            </a:r>
          </a:p>
          <a:p>
            <a:pPr lvl="1">
              <a:lnSpc>
                <a:spcPts val="2425"/>
              </a:lnSpc>
            </a:pPr>
            <a:r>
              <a:rPr lang="en-US" sz="1600" spc="5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spc="2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1600" spc="8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8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can </a:t>
            </a:r>
            <a:r>
              <a:rPr lang="en-US" sz="1600" spc="5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uidance and the guidance </a:t>
            </a:r>
            <a:r>
              <a:rPr lang="en-US" sz="1600" u="sng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</a:t>
            </a:r>
            <a:r>
              <a:rPr lang="en-US" sz="16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definitive.</a:t>
            </a:r>
          </a:p>
          <a:p>
            <a:pPr>
              <a:lnSpc>
                <a:spcPts val="2425"/>
              </a:lnSpc>
            </a:pP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</a:t>
            </a: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exclusion for “specialty” </a:t>
            </a: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 “warranty” work or </a:t>
            </a: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occurring in a laboratory or classroom</a:t>
            </a:r>
          </a:p>
          <a:p>
            <a:pPr>
              <a:lnSpc>
                <a:spcPts val="2425"/>
              </a:lnSpc>
            </a:pPr>
            <a:r>
              <a:rPr lang="en-US" sz="1800" spc="1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to consider whether there is an attachment to the fabric/ structure of the building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Cement Work at Laboratory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 aware of work being done, believed required a building permit; worked with WPLR and laboratory to identify what work is connected to experiments and what is infrastructure.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Banners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Light Poles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an analysis that the banners are clipped to a bracket that is clipped on to the pole, it was concluded that this was not work exclusive to the BTC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Granite Countertops with attached sinks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of whether this is carpenter, mason or plumber work?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non-union granite installer was used to install the counter and the sink;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granite work is not routinely the work of carpenters or masons;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contractor offered lifetime warranty;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Concluded that at this point, this work is not the exclusive jurisdiction of the BTC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81963"/>
            <a:ext cx="10317622" cy="4290237"/>
          </a:xfrm>
        </p:spPr>
        <p:txBody>
          <a:bodyPr>
            <a:normAutofit/>
          </a:bodyPr>
          <a:lstStyle/>
          <a:p>
            <a:pPr>
              <a:lnSpc>
                <a:spcPts val="2425"/>
              </a:lnSpc>
              <a:tabLst>
                <a:tab pos="5307071" algn="l"/>
              </a:tabLst>
            </a:pP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contracts identify the BTC labor requirements and contractors are responsible for the labor requirements (whether or not they read them.)</a:t>
            </a:r>
          </a:p>
          <a:p>
            <a:pPr lvl="1">
              <a:lnSpc>
                <a:spcPts val="2425"/>
              </a:lnSpc>
              <a:tabLst>
                <a:tab pos="5307071" algn="l"/>
              </a:tabLst>
            </a:pP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be helpful to highlight:</a:t>
            </a:r>
          </a:p>
          <a:p>
            <a:pPr lvl="2">
              <a:lnSpc>
                <a:spcPts val="2425"/>
              </a:lnSpc>
              <a:tabLst>
                <a:tab pos="5307071" algn="l"/>
              </a:tabLst>
            </a:pP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Pre-Bid Meeting;</a:t>
            </a:r>
          </a:p>
          <a:p>
            <a:pPr lvl="2">
              <a:lnSpc>
                <a:spcPts val="2425"/>
              </a:lnSpc>
              <a:tabLst>
                <a:tab pos="5307071" algn="l"/>
              </a:tabLst>
            </a:pP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Bidder at “</a:t>
            </a:r>
            <a:r>
              <a:rPr lang="en-US" dirty="0" err="1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descope</a:t>
            </a:r>
            <a:r>
              <a:rPr lang="en-US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meeting.</a:t>
            </a:r>
          </a:p>
          <a:p>
            <a:pPr lvl="2">
              <a:lnSpc>
                <a:spcPts val="2425"/>
              </a:lnSpc>
              <a:tabLst>
                <a:tab pos="5307071" algn="l"/>
              </a:tabLst>
            </a:pPr>
            <a:r>
              <a:rPr lang="en-US" spc="2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 it is a legal requirement and Cornell will hold the contractor responsible for compliance.</a:t>
            </a:r>
          </a:p>
          <a:p>
            <a:pPr>
              <a:lnSpc>
                <a:spcPts val="2425"/>
              </a:lnSpc>
              <a:tabLst>
                <a:tab pos="5307071" algn="l"/>
              </a:tabLst>
            </a:pPr>
            <a:r>
              <a:rPr lang="en-US" spc="2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 with internal resources on whether the work at issue is subject to the exclusive jurisdiction of the BTC</a:t>
            </a:r>
          </a:p>
          <a:p>
            <a:pPr>
              <a:lnSpc>
                <a:spcPts val="2425"/>
              </a:lnSpc>
              <a:tabLst>
                <a:tab pos="5307071" algn="l"/>
              </a:tabLst>
            </a:pPr>
            <a:r>
              <a:rPr lang="en-US" spc="25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 with external resources (e.g., BTC officers, business agents) for possible union contractors who might want to bid on the job</a:t>
            </a:r>
          </a:p>
          <a:p>
            <a:pPr marL="0" marR="1645204" indent="0">
              <a:lnSpc>
                <a:spcPct val="136100"/>
              </a:lnSpc>
              <a:spcBef>
                <a:spcPts val="105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lvl="2">
              <a:spcBef>
                <a:spcPts val="1065"/>
              </a:spcBef>
            </a:pPr>
            <a:r>
              <a:rPr lang="en-US" sz="1850" spc="9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 </a:t>
            </a:r>
            <a:r>
              <a:rPr lang="en-US" sz="1850" spc="3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en-US" sz="1850" spc="10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50" spc="40" dirty="0">
                <a:solidFill>
                  <a:srgbClr val="2D3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en-US" sz="1850" spc="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39470" lvl="3">
              <a:spcBef>
                <a:spcPts val="1065"/>
              </a:spcBef>
            </a:pP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Laurie Johnston, lmj6; 5-6866</a:t>
            </a:r>
          </a:p>
          <a:p>
            <a:pPr marL="839470" lvl="3">
              <a:spcBef>
                <a:spcPts val="1065"/>
              </a:spcBef>
            </a:pP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Lauran Jacoby, lj14; 5-6894</a:t>
            </a:r>
            <a:endParaRPr lang="en-US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1339" lvl="2">
              <a:lnSpc>
                <a:spcPts val="2315"/>
              </a:lnSpc>
            </a:pPr>
            <a:r>
              <a:rPr lang="en-US" sz="1850" spc="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Experienced </a:t>
            </a:r>
            <a:r>
              <a:rPr lang="en-US" sz="1850" spc="10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Project/Construction</a:t>
            </a:r>
            <a:r>
              <a:rPr lang="en-US" sz="1850" spc="1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65" dirty="0" smtClean="0">
                <a:solidFill>
                  <a:srgbClr val="2D3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</a:p>
          <a:p>
            <a:pPr marL="570229" lvl="2">
              <a:spcBef>
                <a:spcPts val="1030"/>
              </a:spcBef>
            </a:pPr>
            <a:r>
              <a:rPr lang="en-US" sz="1850" spc="35" dirty="0" smtClean="0">
                <a:solidFill>
                  <a:srgbClr val="2D3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 </a:t>
            </a:r>
            <a:r>
              <a:rPr lang="en-US" sz="1850" spc="5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</a:p>
          <a:p>
            <a:pPr marL="844549" lvl="3">
              <a:spcBef>
                <a:spcPts val="1030"/>
              </a:spcBef>
            </a:pP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Kelley </a:t>
            </a: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Yeomans, kmy24; 4-8248</a:t>
            </a:r>
            <a:endParaRPr lang="en-US" sz="1850" spc="75" dirty="0" smtClean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4549" lvl="3">
              <a:spcBef>
                <a:spcPts val="1030"/>
              </a:spcBef>
            </a:pP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Brenda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bf343; </a:t>
            </a: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5-7449</a:t>
            </a:r>
            <a:endParaRPr lang="en-US" sz="1850" spc="75" dirty="0" smtClean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229" lvl="2">
              <a:spcBef>
                <a:spcPts val="1030"/>
              </a:spcBef>
            </a:pP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</a:p>
          <a:p>
            <a:pPr marL="844549" lvl="3">
              <a:spcBef>
                <a:spcPts val="1030"/>
              </a:spcBef>
            </a:pP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Melinda </a:t>
            </a:r>
            <a:r>
              <a:rPr lang="en-US" sz="1850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Sweazey</a:t>
            </a:r>
            <a:r>
              <a:rPr lang="en-US" sz="1850" spc="75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mss7; 5-0898</a:t>
            </a:r>
            <a:endParaRPr lang="en-US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50" u="heavy" spc="50" dirty="0" smtClean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590" y="1997748"/>
            <a:ext cx="3726079" cy="3726079"/>
          </a:xfrm>
        </p:spPr>
      </p:pic>
    </p:spTree>
    <p:extLst>
      <p:ext uri="{BB962C8B-B14F-4D97-AF65-F5344CB8AC3E}">
        <p14:creationId xmlns:p14="http://schemas.microsoft.com/office/powerpoint/2010/main" val="485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spc="1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Laurie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Johnston,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Director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Workforce Policy &amp; Labor Relations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Kelley Yeomans, Senior Director, Finance and Administration, Facilities and Campus Services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4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3434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uilding </a:t>
            </a:r>
            <a:r>
              <a:rPr lang="en-US" sz="22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Trades Council </a:t>
            </a:r>
            <a:r>
              <a:rPr lang="en-US" sz="22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(BTC)</a:t>
            </a:r>
          </a:p>
          <a:p>
            <a:pPr lvl="1"/>
            <a:r>
              <a:rPr lang="en-US" sz="20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BTC agreement?</a:t>
            </a:r>
          </a:p>
          <a:p>
            <a:pPr lvl="1"/>
            <a:r>
              <a:rPr lang="en-US" sz="22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work </a:t>
            </a:r>
            <a:r>
              <a:rPr lang="en-US" sz="22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the BTC agreement?</a:t>
            </a:r>
          </a:p>
          <a:p>
            <a:pPr lvl="1"/>
            <a:r>
              <a:rPr lang="en-US" sz="22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“exclusive jurisdiction” mean? </a:t>
            </a:r>
          </a:p>
          <a:p>
            <a:pPr lvl="1"/>
            <a:r>
              <a:rPr lang="en-US" sz="22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trades </a:t>
            </a:r>
            <a:r>
              <a:rPr lang="en-US" sz="2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en-US" sz="2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200" spc="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BTC enforce its rights under the agreement?</a:t>
            </a:r>
          </a:p>
          <a:p>
            <a:endParaRPr lang="en-US" sz="2200" spc="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pc="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266" y="350875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7"/>
          <p:cNvSpPr txBox="1">
            <a:spLocks noGrp="1"/>
          </p:cNvSpPr>
          <p:nvPr>
            <p:ph idx="1"/>
          </p:nvPr>
        </p:nvSpPr>
        <p:spPr>
          <a:xfrm>
            <a:off x="715108" y="816905"/>
            <a:ext cx="10890738" cy="6924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ts val="2039"/>
              </a:lnSpc>
              <a:buNone/>
            </a:pPr>
            <a:endParaRPr lang="en-US" sz="2400" u="heavy" spc="25" dirty="0" smtClean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Arial"/>
              <a:cs typeface="Arial"/>
            </a:endParaRPr>
          </a:p>
          <a:p>
            <a:pPr marL="0" indent="0">
              <a:lnSpc>
                <a:spcPts val="2039"/>
              </a:lnSpc>
              <a:buNone/>
            </a:pPr>
            <a:endParaRPr lang="en-US" sz="2400" u="heavy" spc="25" dirty="0" smtClean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039"/>
              </a:lnSpc>
              <a:buNone/>
            </a:pPr>
            <a:r>
              <a:rPr lang="en-US" sz="2400" spc="25" dirty="0">
                <a:solidFill>
                  <a:srgbClr val="FF0000"/>
                </a:solidFill>
                <a:uFill>
                  <a:solidFill>
                    <a:srgbClr val="1F1F1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400" spc="25" dirty="0" smtClean="0">
                <a:solidFill>
                  <a:srgbClr val="FF0000"/>
                </a:solidFill>
                <a:uFill>
                  <a:solidFill>
                    <a:srgbClr val="1F1F1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 are all responsible for compliance with the BTC/ Cornell Contract</a:t>
            </a:r>
            <a:endParaRPr lang="en-US" sz="2400" spc="25" dirty="0">
              <a:solidFill>
                <a:srgbClr val="FF0000"/>
              </a:solidFill>
              <a:uFill>
                <a:solidFill>
                  <a:srgbClr val="1F1F1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039"/>
              </a:lnSpc>
            </a:pPr>
            <a:endParaRPr lang="en-US" spc="25" dirty="0" smtClean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39"/>
              </a:lnSpc>
            </a:pP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 </a:t>
            </a:r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Policy and Labor Relations (WPLR)</a:t>
            </a:r>
          </a:p>
          <a:p>
            <a:pPr marL="800100" lvl="1" indent="-342900">
              <a:lnSpc>
                <a:spcPts val="2150"/>
              </a:lnSpc>
            </a:pP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Collective bargaining agreement negotiation </a:t>
            </a: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endParaRPr lang="en-US" sz="1850" spc="125" dirty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50"/>
              </a:lnSpc>
            </a:pP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r>
              <a:rPr lang="en-US" spc="6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40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4703" marR="5080" lvl="1" indent="-342900">
              <a:lnSpc>
                <a:spcPts val="2020"/>
              </a:lnSpc>
              <a:spcBef>
                <a:spcPts val="160"/>
              </a:spcBef>
            </a:pP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University's contracts that include the appropriate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  <a:endParaRPr lang="en-US" sz="1850" spc="125" dirty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799" marR="5080" lvl="1" indent="-342900">
              <a:lnSpc>
                <a:spcPts val="2060"/>
              </a:lnSpc>
              <a:spcBef>
                <a:spcPts val="730"/>
              </a:spcBef>
            </a:pP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 to inquiries from WPLR, local union representatives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 of Labor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" marR="5080" lvl="1">
              <a:lnSpc>
                <a:spcPts val="2150"/>
              </a:lnSpc>
              <a:spcBef>
                <a:spcPts val="1200"/>
              </a:spcBef>
            </a:pPr>
            <a:r>
              <a:rPr lang="en-US" sz="2000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Procurement</a:t>
            </a:r>
          </a:p>
          <a:p>
            <a:pPr marL="629919" marR="5080" lvl="1" indent="-342900">
              <a:lnSpc>
                <a:spcPts val="2060"/>
              </a:lnSpc>
              <a:spcBef>
                <a:spcPts val="730"/>
              </a:spcBef>
            </a:pP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University's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orders – ensures the appropriate language.</a:t>
            </a:r>
            <a:endParaRPr lang="en-US" sz="1850" spc="125" dirty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lnSpc>
                <a:spcPts val="2150"/>
              </a:lnSpc>
            </a:pPr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Colleges Facilities</a:t>
            </a:r>
          </a:p>
          <a:p>
            <a:pPr marL="891540" marR="5080" lvl="1" indent="-342900">
              <a:lnSpc>
                <a:spcPts val="2150"/>
              </a:lnSpc>
            </a:pP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of prevailing wage rates for state </a:t>
            </a: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unded projects </a:t>
            </a:r>
          </a:p>
          <a:p>
            <a:pPr marL="891540" marR="5080" lvl="1" indent="-342900">
              <a:lnSpc>
                <a:spcPts val="2150"/>
              </a:lnSpc>
            </a:pP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 </a:t>
            </a: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implementation of 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1850" spc="1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in State o</a:t>
            </a:r>
            <a:r>
              <a:rPr lang="en-US" sz="1850" spc="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wned buildings</a:t>
            </a:r>
            <a:endParaRPr lang="en-US" sz="1850" spc="12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99" marR="5080" lvl="1" indent="0">
              <a:lnSpc>
                <a:spcPts val="2060"/>
              </a:lnSpc>
              <a:spcBef>
                <a:spcPts val="730"/>
              </a:spcBef>
              <a:buNone/>
            </a:pPr>
            <a:endParaRPr lang="en-US" sz="2400" b="1" i="1" u="heavy" spc="50" dirty="0" smtClean="0">
              <a:solidFill>
                <a:srgbClr val="0070C0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99" marR="5080" lvl="1" indent="0">
              <a:lnSpc>
                <a:spcPts val="2060"/>
              </a:lnSpc>
              <a:spcBef>
                <a:spcPts val="730"/>
              </a:spcBef>
              <a:buNone/>
            </a:pPr>
            <a:endParaRPr lang="en-US" sz="2600" b="1" i="1" u="sng" spc="50" dirty="0">
              <a:solidFill>
                <a:srgbClr val="0070C0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215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ts val="2039"/>
              </a:lnSpc>
              <a:buNone/>
            </a:pPr>
            <a:endParaRPr sz="1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3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BTC/Cornell contract </a:t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elements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91039"/>
            <a:ext cx="10336706" cy="4050792"/>
          </a:xfrm>
        </p:spPr>
        <p:txBody>
          <a:bodyPr>
            <a:normAutofit/>
          </a:bodyPr>
          <a:lstStyle/>
          <a:p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BTC first recognized in 1968; first labor union contract at Cornell</a:t>
            </a:r>
          </a:p>
          <a:p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Current BTC </a:t>
            </a:r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Dates – July 1, 2015 - June 30, </a:t>
            </a: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2020; </a:t>
            </a:r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hr.cornell.edu/sites/default/files/documents/BTC.pdf</a:t>
            </a: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pc="25" dirty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Employees, regular and temporary, </a:t>
            </a:r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 employed by Facilities &amp; Campus Services, Cornell University</a:t>
            </a: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exclusive jurisdiction for trades recognized by the contract</a:t>
            </a:r>
          </a:p>
          <a:p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Excludes preventative maintenance</a:t>
            </a:r>
            <a:endParaRPr lang="en-US" spc="25" dirty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 area covered per Article 1, Recognition</a:t>
            </a:r>
            <a:r>
              <a:rPr lang="en-US" spc="25" dirty="0" smtClean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spc="25" dirty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i="1" spc="25" dirty="0">
                <a:solidFill>
                  <a:srgbClr val="1F1F1F"/>
                </a:solidFill>
                <a:uFill>
                  <a:solidFill>
                    <a:srgbClr val="1F1F1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“This Agreement  ...shall include the University facilities in Tompkins County, New York......”</a:t>
            </a:r>
          </a:p>
          <a:p>
            <a:pPr lvl="1"/>
            <a:endParaRPr lang="en-US" sz="2400" spc="25" dirty="0">
              <a:solidFill>
                <a:srgbClr val="1F1F1F"/>
              </a:solidFill>
              <a:uFill>
                <a:solidFill>
                  <a:srgbClr val="1F1F1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pc="40" dirty="0" smtClean="0">
              <a:solidFill>
                <a:srgbClr val="212323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22" y="353828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exclusive jurisdiction mean?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699">
              <a:lnSpc>
                <a:spcPts val="2180"/>
              </a:lnSpc>
            </a:pPr>
            <a:r>
              <a:rPr lang="en-US" b="1" i="1" spc="-10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i="1" spc="-10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b="1" i="1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b="1" i="1" spc="6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b="1" i="1" spc="8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i="1" spc="8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i="1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demolition,</a:t>
            </a:r>
            <a:r>
              <a:rPr lang="en-US" b="1" i="1" spc="-34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spc="2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repair, </a:t>
            </a:r>
            <a:r>
              <a:rPr lang="en-US" b="1" i="1" spc="5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replacement, </a:t>
            </a:r>
            <a:r>
              <a:rPr lang="en-US" b="1" i="1" spc="6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3" marR="650843" indent="0">
              <a:lnSpc>
                <a:spcPct val="101299"/>
              </a:lnSpc>
              <a:spcBef>
                <a:spcPts val="70"/>
              </a:spcBef>
              <a:buNone/>
            </a:pPr>
            <a:r>
              <a:rPr lang="en-US" b="1" i="1" spc="5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i="1" spc="8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i="1" spc="1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</a:t>
            </a:r>
            <a:r>
              <a:rPr lang="en-US" b="1" i="1" spc="-1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i="1" spc="6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equipment, </a:t>
            </a:r>
            <a:r>
              <a:rPr lang="en-US" b="1" i="1" spc="1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buildings, </a:t>
            </a:r>
            <a:r>
              <a:rPr lang="en-US" b="1" i="1" spc="2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structures, </a:t>
            </a:r>
            <a:r>
              <a:rPr lang="en-US" b="1" i="1" spc="3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utilities, </a:t>
            </a:r>
            <a:r>
              <a:rPr lang="en-US" b="1" i="1" spc="9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 </a:t>
            </a:r>
            <a:r>
              <a:rPr lang="en-US" b="1" i="1" spc="7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b="1" i="1" spc="6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i="1" spc="5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en-US" b="1" i="1" spc="-12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spc="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thereof."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84">
              <a:lnSpc>
                <a:spcPts val="2370"/>
              </a:lnSpc>
            </a:pPr>
            <a:r>
              <a:rPr lang="en-US" spc="6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pc="13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pc="1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pc="12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pc="13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1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exclusive </a:t>
            </a:r>
            <a:r>
              <a:rPr lang="en-US" spc="7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jurisdiction of </a:t>
            </a:r>
            <a:r>
              <a:rPr lang="en-US" spc="2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pc="1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26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65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25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covered trades in the BTC/ Cornell contract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3" marR="5080" indent="0">
              <a:lnSpc>
                <a:spcPct val="114500"/>
              </a:lnSpc>
              <a:spcBef>
                <a:spcPts val="105"/>
              </a:spcBef>
              <a:buNone/>
            </a:pPr>
            <a:r>
              <a:rPr lang="en-US" b="1" i="1" u="sng" spc="9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pc="9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8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pc="10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 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pc="-7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en-US" spc="9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</a:t>
            </a:r>
            <a:r>
              <a:rPr lang="en-US" spc="6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12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pc="7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8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79">
              <a:lnSpc>
                <a:spcPts val="2370"/>
              </a:lnSpc>
            </a:pPr>
            <a:r>
              <a:rPr lang="en-US" spc="114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</a:t>
            </a:r>
            <a:r>
              <a:rPr lang="en-US" spc="7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8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trade 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pc="6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pc="-7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Cornell </a:t>
            </a:r>
            <a:r>
              <a:rPr lang="en-US" spc="7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employee,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7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10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</a:t>
            </a:r>
            <a:r>
              <a:rPr lang="en-US" spc="5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Cornell </a:t>
            </a:r>
            <a:r>
              <a:rPr lang="en-US" spc="6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employee, </a:t>
            </a:r>
            <a:r>
              <a:rPr lang="en-US" spc="55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pc="-7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7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union </a:t>
            </a:r>
            <a:r>
              <a:rPr lang="en-US" spc="5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tradesperson </a:t>
            </a:r>
            <a:r>
              <a:rPr lang="en-US" spc="80" dirty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hired </a:t>
            </a:r>
            <a:r>
              <a:rPr lang="en-US" spc="8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c</a:t>
            </a:r>
            <a:r>
              <a:rPr lang="en-US" spc="6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ontractor doing the work</a:t>
            </a:r>
          </a:p>
          <a:p>
            <a:pPr marL="17779">
              <a:lnSpc>
                <a:spcPts val="2370"/>
              </a:lnSpc>
            </a:pPr>
            <a:r>
              <a:rPr lang="en-US" spc="6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included is work associated with monitoring, tests, lubrication and other repetitive maintenance work by FCS or EH&amp;S</a:t>
            </a:r>
          </a:p>
          <a:p>
            <a:pPr marL="17779">
              <a:lnSpc>
                <a:spcPts val="2370"/>
              </a:lnSpc>
            </a:pPr>
            <a:r>
              <a:rPr lang="en-US" spc="60" dirty="0" smtClean="0">
                <a:solidFill>
                  <a:srgbClr val="21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Applicable to ALL work in Endowed Campus at Cornell (special requirements for Contract Campus, i.e., prevailing wage.)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Trades Positions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 by the BTC Contract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3508"/>
              </p:ext>
            </p:extLst>
          </p:nvPr>
        </p:nvGraphicFramePr>
        <p:xfrm>
          <a:off x="1154909" y="2286385"/>
          <a:ext cx="10058400" cy="328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133">
                  <a:extLst>
                    <a:ext uri="{9D8B030D-6E8A-4147-A177-3AD203B41FA5}">
                      <a16:colId xmlns:a16="http://schemas.microsoft.com/office/drawing/2014/main" val="3819645678"/>
                    </a:ext>
                  </a:extLst>
                </a:gridCol>
                <a:gridCol w="4317267">
                  <a:extLst>
                    <a:ext uri="{9D8B030D-6E8A-4147-A177-3AD203B41FA5}">
                      <a16:colId xmlns:a16="http://schemas.microsoft.com/office/drawing/2014/main" val="2824708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2699" marR="0" lvl="0" indent="0" algn="l" defTabSz="914400" rtl="0" eaLnBrk="1" fontAlgn="auto" latinLnBrk="0" hangingPunct="1">
                        <a:lnSpc>
                          <a:spcPts val="20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3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Trades covered</a:t>
                      </a:r>
                      <a:r>
                        <a:rPr lang="en-US" sz="2000" spc="-30" baseline="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the BTC Contract: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699">
                        <a:lnSpc>
                          <a:spcPts val="2039"/>
                        </a:lnSpc>
                      </a:pPr>
                      <a:r>
                        <a:rPr lang="en-US" sz="2000" spc="3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Trades </a:t>
                      </a:r>
                      <a:r>
                        <a:rPr lang="en-US" sz="2000" b="1" dirty="0" smtClean="0">
                          <a:solidFill>
                            <a:srgbClr val="2F34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dirty="0" smtClean="0">
                          <a:solidFill>
                            <a:srgbClr val="2F34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spc="-265" dirty="0" smtClean="0">
                          <a:solidFill>
                            <a:srgbClr val="2F34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3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covered, for example</a:t>
                      </a:r>
                      <a:r>
                        <a:rPr lang="en-US" sz="2000" spc="4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5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49">
                        <a:lnSpc>
                          <a:spcPts val="2039"/>
                        </a:lnSpc>
                      </a:pPr>
                      <a:r>
                        <a:rPr lang="en-US" sz="2000" spc="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Electricians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4" marR="176521" indent="635">
                        <a:lnSpc>
                          <a:spcPct val="103200"/>
                        </a:lnSpc>
                        <a:spcBef>
                          <a:spcPts val="540"/>
                        </a:spcBef>
                      </a:pPr>
                      <a:r>
                        <a:rPr lang="en-US" sz="2000" spc="5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Plumbers/Steamfitters  </a:t>
                      </a:r>
                      <a:r>
                        <a:rPr lang="en-US" sz="2000" spc="1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(includes</a:t>
                      </a:r>
                      <a:r>
                        <a:rPr lang="en-US" sz="2000" spc="5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en-US" sz="2000" spc="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VAC/Controls)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684" marR="1671238" indent="-3810">
                        <a:lnSpc>
                          <a:spcPct val="125499"/>
                        </a:lnSpc>
                      </a:pPr>
                      <a:r>
                        <a:rPr lang="en-US" sz="2000" spc="-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Carpenters  </a:t>
                      </a:r>
                    </a:p>
                    <a:p>
                      <a:pPr marL="19684" marR="1671238" indent="-3810">
                        <a:lnSpc>
                          <a:spcPct val="125499"/>
                        </a:lnSpc>
                      </a:pPr>
                      <a:r>
                        <a:rPr lang="en-US" sz="2000" spc="1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Masons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049">
                        <a:spcBef>
                          <a:spcPts val="570"/>
                        </a:spcBef>
                      </a:pPr>
                      <a:r>
                        <a:rPr lang="en-US" sz="2000" spc="-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Painters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699">
                        <a:spcBef>
                          <a:spcPts val="535"/>
                        </a:spcBef>
                      </a:pPr>
                      <a:r>
                        <a:rPr lang="en-US" sz="200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Sheet </a:t>
                      </a:r>
                      <a:r>
                        <a:rPr lang="en-US" sz="2000" spc="8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</a:t>
                      </a:r>
                      <a:r>
                        <a:rPr lang="en-US" sz="2000" spc="-5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1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Workers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603" marR="5080" indent="635">
                        <a:lnSpc>
                          <a:spcPct val="101400"/>
                        </a:lnSpc>
                        <a:spcBef>
                          <a:spcPts val="545"/>
                        </a:spcBef>
                      </a:pPr>
                      <a:r>
                        <a:rPr lang="en-US" sz="2000" spc="-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Laborers </a:t>
                      </a:r>
                      <a:r>
                        <a:rPr lang="en-US" sz="200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(assisting </a:t>
                      </a:r>
                      <a:r>
                        <a:rPr lang="en-US" sz="2000" spc="2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covered trades)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4">
                        <a:lnSpc>
                          <a:spcPts val="2039"/>
                        </a:lnSpc>
                      </a:pPr>
                      <a:r>
                        <a:rPr lang="en-US" sz="2000" spc="3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</a:t>
                      </a:r>
                      <a:r>
                        <a:rPr lang="en-US" sz="2000" spc="10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Engineers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699" marR="252083" indent="2540">
                        <a:lnSpc>
                          <a:spcPct val="136700"/>
                        </a:lnSpc>
                        <a:spcBef>
                          <a:spcPts val="50"/>
                        </a:spcBef>
                      </a:pPr>
                      <a:r>
                        <a:rPr lang="en-US" sz="2000" spc="5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</a:t>
                      </a:r>
                      <a:r>
                        <a:rPr lang="en-US" sz="2000" spc="1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Workers </a:t>
                      </a:r>
                      <a:br>
                        <a:rPr lang="en-US" sz="2000" spc="1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spc="2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Glaziers</a:t>
                      </a:r>
                    </a:p>
                    <a:p>
                      <a:pPr marL="12699" marR="252083" indent="2540">
                        <a:lnSpc>
                          <a:spcPct val="136700"/>
                        </a:lnSpc>
                        <a:spcBef>
                          <a:spcPts val="50"/>
                        </a:spcBef>
                      </a:pPr>
                      <a:r>
                        <a:rPr lang="en-US" sz="2000" spc="2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Machinists</a:t>
                      </a:r>
                    </a:p>
                    <a:p>
                      <a:pPr marL="12699" marR="252083" indent="2540">
                        <a:lnSpc>
                          <a:spcPct val="136700"/>
                        </a:lnSpc>
                        <a:spcBef>
                          <a:spcPts val="50"/>
                        </a:spcBef>
                      </a:pPr>
                      <a:r>
                        <a:rPr lang="en-US" sz="2000" spc="25" dirty="0" smtClean="0">
                          <a:solidFill>
                            <a:srgbClr val="1C1C1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Millwrights</a:t>
                      </a:r>
                    </a:p>
                    <a:p>
                      <a:pPr marL="12699" marR="252083" indent="2540">
                        <a:lnSpc>
                          <a:spcPct val="136700"/>
                        </a:lnSpc>
                        <a:spcBef>
                          <a:spcPts val="50"/>
                        </a:spcBef>
                      </a:pP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0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 Repairs Article of the BTC Contract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2010, Cornell and the BTC negotiated the Minor Repairs article in order clarify trade work and work done by non-union employees (usually UAW-represented maintenance mechanics).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article can assist in determining whether or not the work at issue is considered to be covered by the exclusive jurisdiction clause of the BTC contract.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 the Minor Repairs: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 areas less than 1 square foot;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door hardware;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Operate valves to secure leaks;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Reset branch circuits, one time only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Repair or replace dry laid stones in pathway if 2 square feet or less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9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campus requirements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prevailing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5" y="2121408"/>
            <a:ext cx="10672549" cy="40507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covered by the BTC Contract on the Contract Campus must be performed by union labor or to non-labor who are paid the prevailing wage.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Prevailing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workers employed </a:t>
            </a:r>
            <a:r>
              <a:rPr lang="en-US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public works projects (New York State projects) must </a:t>
            </a:r>
            <a:r>
              <a:rPr lang="en-US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paid the prevailing wage determined by the Director of the Department of Industrial Relations, according to the type of work and location of the project. </a:t>
            </a:r>
          </a:p>
          <a:p>
            <a:r>
              <a:rPr lang="en-US" spc="7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r>
              <a:rPr lang="en-US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Colleges</a:t>
            </a:r>
            <a:r>
              <a:rPr lang="en-US" spc="-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1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pc="11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pc="-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York </a:t>
            </a:r>
            <a:r>
              <a:rPr lang="en-US" spc="3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Land </a:t>
            </a:r>
            <a:r>
              <a:rPr lang="en-US" spc="9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-3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4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r>
              <a:rPr lang="en-US" spc="4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1850" spc="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Prevailing 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 must be paid to all workers employed on a public works </a:t>
            </a:r>
            <a:r>
              <a:rPr lang="en-US" sz="1850" spc="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“state project” when 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public works project is over $1,000</a:t>
            </a:r>
          </a:p>
          <a:p>
            <a:pPr lvl="1">
              <a:lnSpc>
                <a:spcPts val="2370"/>
              </a:lnSpc>
            </a:pPr>
            <a:r>
              <a:rPr lang="en-US" sz="1850" spc="-16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NYS 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en-US" sz="18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Law,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1850" spc="-1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en-US" sz="1850" spc="-1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r>
              <a:rPr lang="en-US" sz="1850" spc="1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5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50" spc="3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Prevailing </a:t>
            </a:r>
            <a:r>
              <a:rPr lang="en-US" sz="1850" spc="1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 </a:t>
            </a:r>
            <a:r>
              <a:rPr lang="en-US" sz="1850" spc="8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1850" spc="1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6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 </a:t>
            </a:r>
            <a:r>
              <a:rPr lang="en-US" sz="1850" spc="6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850" spc="-19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5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50" spc="5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1850" spc="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construction/</a:t>
            </a:r>
            <a:r>
              <a:rPr lang="en-US" sz="1850" spc="1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repair; </a:t>
            </a:r>
            <a:r>
              <a:rPr lang="en-US" sz="1850" spc="6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renovation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50" spc="33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6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  <a:r>
              <a:rPr lang="en-US" sz="1850" spc="1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1850" spc="3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9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1850" spc="-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3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"work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1850" spc="3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850" spc="14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50" spc="-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1850" spc="3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5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850" spc="-3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13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...fabric</a:t>
            </a:r>
            <a:r>
              <a:rPr lang="en-US" sz="1850" spc="1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5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25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en-US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8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 </a:t>
            </a:r>
            <a:r>
              <a:rPr lang="en-US" sz="1850" spc="7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50" spc="5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buildings</a:t>
            </a:r>
            <a:r>
              <a:rPr lang="en-US" sz="1850" spc="-1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50" spc="25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...."</a:t>
            </a:r>
            <a:endParaRPr lang="en-US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2119</TotalTime>
  <Words>1378</Words>
  <Application>Microsoft Office PowerPoint</Application>
  <PresentationFormat>Widescreen</PresentationFormat>
  <Paragraphs>149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Rockwell Condensed</vt:lpstr>
      <vt:lpstr>Times New Roman</vt:lpstr>
      <vt:lpstr>Wingdings</vt:lpstr>
      <vt:lpstr>Wood Type</vt:lpstr>
      <vt:lpstr>Custom Design</vt:lpstr>
      <vt:lpstr>BTC/ Cornell Contract  basic Training   </vt:lpstr>
      <vt:lpstr>Welcome</vt:lpstr>
      <vt:lpstr>Agenda</vt:lpstr>
      <vt:lpstr>Roles and Responsibilities </vt:lpstr>
      <vt:lpstr>BTC/Cornell contract  key elements</vt:lpstr>
      <vt:lpstr>What does exclusive jurisdiction mean?</vt:lpstr>
      <vt:lpstr>Trades Positions Covered by the BTC Contract</vt:lpstr>
      <vt:lpstr>Minor Repairs Article of the BTC Contract</vt:lpstr>
      <vt:lpstr>Contract campus requirements prevailing wage</vt:lpstr>
      <vt:lpstr>How does the btc bring  its concerns to our attention?</vt:lpstr>
      <vt:lpstr>Our challenge **there is no bright line**</vt:lpstr>
      <vt:lpstr>Examples</vt:lpstr>
      <vt:lpstr>Best Practices </vt:lpstr>
      <vt:lpstr>Resources</vt:lpstr>
      <vt:lpstr>questions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Home of Best Practices Trade Labor &amp; Construction Projects Requirements, Grievances &amp; Best Practices Trade Labor is a term used for on-site labor that is needed to complete a construction related work scope. Have  you ever wondered what the Building Trades Council Agreement is? What it applies to? What trades are  covered? What is a grievance and why does it matter? If so, this is the toolbox for you.</dc:title>
  <dc:creator>Suzanne Kern Wilkins</dc:creator>
  <cp:lastModifiedBy>Laurie Margaret Johnston</cp:lastModifiedBy>
  <cp:revision>69</cp:revision>
  <dcterms:created xsi:type="dcterms:W3CDTF">2018-10-08T14:06:04Z</dcterms:created>
  <dcterms:modified xsi:type="dcterms:W3CDTF">2018-10-21T20:22:18Z</dcterms:modified>
</cp:coreProperties>
</file>