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8B83EE-2063-41D1-B44B-80EDA8971BEE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5050D5-CEB5-423D-9EC1-7B551CD96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07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050D5-CEB5-423D-9EC1-7B551CD9635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96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4D17B-44BF-DB1F-B9CA-423A78A2EF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698CD7-0655-366B-F153-FF12E43EC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60A4-0CD2-27E0-D89F-079E2A61B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2D6-9E6C-4197-84E8-697D210FF75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E0F6A-34E9-DAB7-4F9E-DC5085CD0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8DAC2-89F6-1D39-169A-6FF0768F1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DD9E-D9F6-4518-98D1-5B269C5C2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606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77CD8-B6C3-E486-9178-291B2F40C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C58AB-B763-1351-36F9-0B5979394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C7076-1FC2-E994-C7D0-D99DC611A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2D6-9E6C-4197-84E8-697D210FF75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EC52D-4F7D-8268-DC08-7856C41DC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ED8C9-364D-4A00-CEEA-BBE1D76FC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DD9E-D9F6-4518-98D1-5B269C5C2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608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FA69A-FDA7-2229-42CD-2F9989DF5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EFD30D-2ECA-0334-32F1-6CB8C633A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F9DD3-FDEE-ECEB-4E16-DD1030FD8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2D6-9E6C-4197-84E8-697D210FF75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568F9-5781-489D-996F-A34B7FBBA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560174-5731-7D38-F1CD-DC81FFA9C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DD9E-D9F6-4518-98D1-5B269C5C2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676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6352B-1FF2-57E0-EC4A-5953A93CA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31D5A-7713-FB2B-82EE-1E917411C8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DC50B5-99DB-4D2D-2767-13AC6404E2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1B46FF-E0A2-0676-012C-0CF0508EA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2D6-9E6C-4197-84E8-697D210FF75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AB1C27-3985-CFDD-F5F0-24EE29159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A82866-3EB1-E5C8-EB2A-152B9E454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DD9E-D9F6-4518-98D1-5B269C5C2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88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BE79C-C65C-95C2-79FE-6392A6F62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DE6883-1A7F-E24C-BB57-886B408C1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F6256-7377-BFC6-F077-9D19457AB3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0B9668-8FB8-922F-E989-D7DA3FDF41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A3E2D5-21FC-2CA9-62DC-9DFAA71894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ED99B9-C702-0031-C02F-30173F89B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2D6-9E6C-4197-84E8-697D210FF75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334E03-C16E-224D-842C-C10D3935F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98915C-866D-27F9-7334-1735C96A5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DD9E-D9F6-4518-98D1-5B269C5C2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329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F4CC6-B8A3-70E3-162E-C7A696507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C9352B-0309-F88C-193A-2AA05FEAD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2D6-9E6C-4197-84E8-697D210FF75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AA712E-D124-1D94-696C-EFC35977E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377457-41B3-C438-5B8D-0CFD42B45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DD9E-D9F6-4518-98D1-5B269C5C2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528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D65187-9616-0E54-FD9F-A8BB0CAB6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2D6-9E6C-4197-84E8-697D210FF75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EB94F4-8312-9ECE-97D4-4ADFA20BC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8B40E8-5C05-4EDC-FD3E-F79449AB6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DD9E-D9F6-4518-98D1-5B269C5C2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93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718DD-5E5C-60CF-593E-887FB90B9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FC035-4F3E-787A-0671-A78F47A9D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CBE94-2BBF-A11D-6834-BE6E7ABF35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3CBA3A-B324-83A5-D8BA-4ADD8C89A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2D6-9E6C-4197-84E8-697D210FF75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D6B44-CC02-A51B-0482-99F00683C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62784-40A4-A0A1-C8E4-B5F4CA935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DD9E-D9F6-4518-98D1-5B269C5C2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801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41A13-4699-2F28-726A-46238E6B0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25D4D5-DB13-0465-1F07-3B6F9E5B17A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504F3-F7B3-67B9-F1A2-C763A135A3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3DB496-5BD7-D193-CA31-4191F4F2D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2D6-9E6C-4197-84E8-697D210FF75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8705BD-9F08-F860-BBED-6B1BFEDAA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7A15ED-387B-E2B7-FAE2-7F79CA603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DD9E-D9F6-4518-98D1-5B269C5C2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06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29A6B-DED6-E656-A8B4-E8B1B8522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6D4753-E73C-4E5B-B972-B23C4E0EF7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EA551-D750-AB94-55E6-62672E103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2D6-9E6C-4197-84E8-697D210FF75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8077AE-C7A5-2729-7C83-0F78B99D3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5C02A-6F87-7799-D1A2-7924A2CAE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DD9E-D9F6-4518-98D1-5B269C5C2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024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171372-07C2-D39D-1E25-7BD82446B2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10BCCB-8E45-CB66-E64C-A85B6E9E15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4C7F32-C57C-27C2-F294-99A7EE11D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62D6-9E6C-4197-84E8-697D210FF75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CF9250-65F4-CD5D-1839-E0EFFB8DC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E38923-32FB-0002-C9E7-70C58293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9DD9E-D9F6-4518-98D1-5B269C5C2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802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1193FE-1E6D-D8D1-3F02-53004215F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F955F-9ECC-ED84-8B13-D7C931B25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809AA-FB46-C5F4-20D0-85E280A7D1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0E62D6-9E6C-4197-84E8-697D210FF75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CAF32-C4C9-444E-C351-2CC06F181D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81C44B-058A-512E-2DFE-927F4F78F4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49DD9E-D9F6-4518-98D1-5B269C5C2A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720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ehscwmdp@cornell.edu" TargetMode="External"/><Relationship Id="rId2" Type="http://schemas.openxmlformats.org/officeDocument/2006/relationships/hyperlink" Target="mailto:jrw66@cornell.ed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hs.cornell.edu/sites/default/files/FRM-CWMDP-Contractor-Waste-Material-Disposal-Plan-IPDF.pdf" TargetMode="External"/><Relationship Id="rId4" Type="http://schemas.openxmlformats.org/officeDocument/2006/relationships/hyperlink" Target="https://tdx.cornell.edu/TDClient/42/Portal/Requests/TicketRequests/NewForm?ID=q5sab44D6GI_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BEA07-B0D3-2EA9-CCF1-A1FE625A5C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Contractor Waste Material Disposal Plan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755DB9-5F8B-8A80-6D9E-AA286F2017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Cornell University</a:t>
            </a:r>
            <a:br>
              <a:rPr lang="en-US" dirty="0"/>
            </a:br>
            <a:r>
              <a:rPr lang="en-US" dirty="0"/>
              <a:t>Environment, Health &amp; Safety</a:t>
            </a:r>
          </a:p>
          <a:p>
            <a:r>
              <a:rPr lang="en-US" i="1" dirty="0"/>
              <a:t>Planning for safe, compliant, and properly documented waste disposal</a:t>
            </a:r>
            <a:endParaRPr lang="en-US" dirty="0"/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1842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967C3-3209-FCC9-3B5F-2602CD13F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Is the Plan Required?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F13D5A-5726-38E0-8D3B-F5E8210D6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The plan establishes how project waste will be managed.</a:t>
            </a:r>
            <a:endParaRPr lang="en-US" dirty="0"/>
          </a:p>
          <a:p>
            <a:pPr lvl="0"/>
            <a:r>
              <a:rPr lang="en-US" dirty="0"/>
              <a:t>Identifies waste expected from the project</a:t>
            </a:r>
          </a:p>
          <a:p>
            <a:pPr lvl="0"/>
            <a:r>
              <a:rPr lang="en-US" dirty="0"/>
              <a:t>Determines who will manage each waste stream</a:t>
            </a:r>
          </a:p>
          <a:p>
            <a:pPr lvl="0"/>
            <a:r>
              <a:rPr lang="en-US" dirty="0"/>
              <a:t>Documents transportation and disposal locations</a:t>
            </a:r>
          </a:p>
          <a:p>
            <a:pPr lvl="0"/>
            <a:r>
              <a:rPr lang="en-US" dirty="0"/>
              <a:t>Covers both </a:t>
            </a:r>
            <a:r>
              <a:rPr lang="en-US" b="1" dirty="0"/>
              <a:t>regulated</a:t>
            </a:r>
            <a:r>
              <a:rPr lang="en-US" dirty="0"/>
              <a:t> and </a:t>
            </a:r>
            <a:r>
              <a:rPr lang="en-US" b="1" dirty="0"/>
              <a:t>non-hazardous</a:t>
            </a:r>
            <a:r>
              <a:rPr lang="en-US" dirty="0"/>
              <a:t> waste</a:t>
            </a:r>
          </a:p>
          <a:p>
            <a:pPr lvl="0"/>
            <a:r>
              <a:rPr lang="en-US" dirty="0"/>
              <a:t>Creates a documented waste-management plan before work begins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318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A08B-B3DE-6F4B-9598-B0261397A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 Hazardous Waste: EHS Responsibility 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FC573-6EDF-5E91-E312-6C7D3868D1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lvl="0"/>
            <a:r>
              <a:rPr lang="en-US" dirty="0"/>
              <a:t>Solvents</a:t>
            </a:r>
          </a:p>
          <a:p>
            <a:pPr lvl="0"/>
            <a:r>
              <a:rPr lang="en-US" dirty="0"/>
              <a:t>PCBs</a:t>
            </a:r>
          </a:p>
          <a:p>
            <a:pPr lvl="0"/>
            <a:r>
              <a:rPr lang="en-US" dirty="0"/>
              <a:t>Lead Paint Chips</a:t>
            </a:r>
          </a:p>
          <a:p>
            <a:pPr lvl="0"/>
            <a:r>
              <a:rPr lang="en-US" dirty="0"/>
              <a:t>Mercury</a:t>
            </a:r>
          </a:p>
          <a:p>
            <a:pPr lvl="0"/>
            <a:r>
              <a:rPr lang="en-US" dirty="0"/>
              <a:t>Any Other Hazardous Waste</a:t>
            </a:r>
          </a:p>
          <a:p>
            <a:pPr lvl="0"/>
            <a:r>
              <a:rPr lang="en-US" dirty="0"/>
              <a:t>Ionizing Smoke Detectors: Am-241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078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0B09A-D0D9-2773-6C63-DD7317D67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Universal Waste: R5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F1D8F-9268-CA42-D86B-D3D2828D2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Intact Fluorescent Light bulbs</a:t>
            </a:r>
          </a:p>
          <a:p>
            <a:pPr lvl="0"/>
            <a:r>
              <a:rPr lang="en-US" dirty="0"/>
              <a:t>Mercury Thermostats</a:t>
            </a:r>
          </a:p>
          <a:p>
            <a:pPr lvl="0"/>
            <a:r>
              <a:rPr lang="en-US" dirty="0"/>
              <a:t>Batteries</a:t>
            </a:r>
          </a:p>
          <a:p>
            <a:pPr lvl="0"/>
            <a:r>
              <a:rPr lang="en-US" dirty="0"/>
              <a:t>Non-PCB Used oil</a:t>
            </a:r>
          </a:p>
          <a:p>
            <a:r>
              <a:rPr lang="en-US" dirty="0"/>
              <a:t>Lead Sheeting/Bricks</a:t>
            </a:r>
          </a:p>
          <a:p>
            <a:r>
              <a:rPr lang="en-US" dirty="0"/>
              <a:t>Glycol: Over 2 55-gallon drums, Vendor Direct Pack On Site</a:t>
            </a:r>
          </a:p>
        </p:txBody>
      </p:sp>
    </p:spTree>
    <p:extLst>
      <p:ext uri="{BB962C8B-B14F-4D97-AF65-F5344CB8AC3E}">
        <p14:creationId xmlns:p14="http://schemas.microsoft.com/office/powerpoint/2010/main" val="1160508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4A2A0-75C7-367D-215B-E6798FED5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🏗️ Construction &amp; Demolition (</a:t>
            </a:r>
            <a:r>
              <a:rPr lang="en-US" b="1" dirty="0"/>
              <a:t>C&amp;D</a:t>
            </a:r>
            <a:r>
              <a:rPr lang="en-US" dirty="0"/>
              <a:t>) waste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49E5B-3E4F-5657-EE25-9B737910D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disposal facility, address, phone number, transporter, and estimated quantities are documented.</a:t>
            </a:r>
          </a:p>
          <a:p>
            <a:r>
              <a:rPr lang="en-US" dirty="0"/>
              <a:t>Keep track of where debris is being discarded and check to see if it is a permitted site.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771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1A40D-7468-7D6A-DE35-0AF42A6E5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CWMDP Workflow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CBDFB-B2FB-4B40-4FC7-D7B1DD828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Contractor Completes, Certifies and Signs Plans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Contractor Submits to CU Project Manager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CU Project Manager Submits to EHS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EHS Approves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Work Begins</a:t>
            </a:r>
          </a:p>
        </p:txBody>
      </p:sp>
    </p:spTree>
    <p:extLst>
      <p:ext uri="{BB962C8B-B14F-4D97-AF65-F5344CB8AC3E}">
        <p14:creationId xmlns:p14="http://schemas.microsoft.com/office/powerpoint/2010/main" val="2639686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1E283-9776-23CB-2CDB-5EF6FCA08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Information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7667B-BAFA-B4C6-B631-2F37B3481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Josh Wakeman 607-727-6634 </a:t>
            </a:r>
            <a:r>
              <a:rPr lang="en-US" dirty="0">
                <a:hlinkClick r:id="rId2"/>
              </a:rPr>
              <a:t>jrw66@cornell.edu</a:t>
            </a:r>
            <a:endParaRPr lang="en-US" dirty="0"/>
          </a:p>
          <a:p>
            <a:r>
              <a:rPr lang="en-US" dirty="0"/>
              <a:t>Form Submittal: </a:t>
            </a:r>
            <a:r>
              <a:rPr lang="en-US" dirty="0">
                <a:hlinkClick r:id="rId3"/>
              </a:rPr>
              <a:t>ehscwmdp@cornell.edu</a:t>
            </a:r>
            <a:endParaRPr lang="en-US" dirty="0"/>
          </a:p>
          <a:p>
            <a:r>
              <a:rPr lang="en-US" dirty="0"/>
              <a:t>For Projects in Trimble, Instructions for CWMDP Submittal are Provided</a:t>
            </a:r>
          </a:p>
          <a:p>
            <a:r>
              <a:rPr lang="en-US" dirty="0"/>
              <a:t>For questions contact EHS at 607-255-8200 or </a:t>
            </a:r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AskEHS:  </a:t>
            </a:r>
            <a:r>
              <a:rPr lang="en-US" dirty="0">
                <a:solidFill>
                  <a:srgbClr val="467886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https://tdx.cornell.edu/TDClient/42/Portal/Requests/TicketRequests/NewForm?ID=q5sab44D6GI_</a:t>
            </a:r>
            <a:endParaRPr lang="en-US" dirty="0">
              <a:solidFill>
                <a:srgbClr val="467886"/>
              </a:solidFill>
            </a:endParaRPr>
          </a:p>
          <a:p>
            <a:r>
              <a:rPr lang="en-US" dirty="0">
                <a:hlinkClick r:id="rId5"/>
              </a:rPr>
              <a:t>https://ehs.cornell.edu/sites/default/files/FRM-CWMDP-Contractor-Waste-Material-Disposal-Plan-IPDF.pdf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362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279</Words>
  <Application>Microsoft Office PowerPoint</Application>
  <PresentationFormat>Widescreen</PresentationFormat>
  <Paragraphs>44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Wingdings</vt:lpstr>
      <vt:lpstr>Office Theme</vt:lpstr>
      <vt:lpstr>Contractor Waste Material Disposal Plan</vt:lpstr>
      <vt:lpstr>Why Is the Plan Required? </vt:lpstr>
      <vt:lpstr> Hazardous Waste: EHS Responsibility  </vt:lpstr>
      <vt:lpstr>Universal Waste: R5</vt:lpstr>
      <vt:lpstr>🏗️ Construction &amp; Demolition (C&amp;D) waste </vt:lpstr>
      <vt:lpstr>Required CWMDP Workflow </vt:lpstr>
      <vt:lpstr>Contact Information </vt:lpstr>
    </vt:vector>
  </TitlesOfParts>
  <Company>Cornell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Joshua R. Wakeman</dc:creator>
  <cp:lastModifiedBy>Joshua R. Wakeman</cp:lastModifiedBy>
  <cp:revision>9</cp:revision>
  <dcterms:created xsi:type="dcterms:W3CDTF">2026-09-28T18:08:51Z</dcterms:created>
  <dcterms:modified xsi:type="dcterms:W3CDTF">2026-09-29T18:27:32Z</dcterms:modified>
</cp:coreProperties>
</file>