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78" r:id="rId4"/>
    <p:sldId id="303" r:id="rId5"/>
    <p:sldId id="259" r:id="rId6"/>
    <p:sldId id="286" r:id="rId7"/>
    <p:sldId id="276" r:id="rId8"/>
    <p:sldId id="270" r:id="rId9"/>
    <p:sldId id="288" r:id="rId10"/>
    <p:sldId id="305" r:id="rId11"/>
    <p:sldId id="289" r:id="rId12"/>
    <p:sldId id="293" r:id="rId13"/>
    <p:sldId id="306" r:id="rId14"/>
    <p:sldId id="294" r:id="rId15"/>
    <p:sldId id="263" r:id="rId16"/>
    <p:sldId id="261" r:id="rId17"/>
    <p:sldId id="313" r:id="rId18"/>
    <p:sldId id="312" r:id="rId19"/>
    <p:sldId id="314" r:id="rId20"/>
    <p:sldId id="283" r:id="rId21"/>
    <p:sldId id="277" r:id="rId22"/>
    <p:sldId id="264" r:id="rId23"/>
    <p:sldId id="315" r:id="rId24"/>
    <p:sldId id="282" r:id="rId25"/>
    <p:sldId id="280" r:id="rId26"/>
    <p:sldId id="266" r:id="rId27"/>
    <p:sldId id="267" r:id="rId28"/>
    <p:sldId id="307" r:id="rId29"/>
    <p:sldId id="309" r:id="rId30"/>
    <p:sldId id="310" r:id="rId31"/>
    <p:sldId id="308" r:id="rId32"/>
    <p:sldId id="311"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1F89A7-0070-4C62-A240-FDFA6D2FE26C}" v="60" dt="2026-09-30T16:48:21.7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20"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imeeganleong Wilson" userId="28159895058_tp_box_2" providerId="OAuth2" clId="{87EC137F-5DE7-4606-BE55-133F9C897C28}"/>
    <pc:docChg chg="undo custSel addSld delSld modSld sldOrd">
      <pc:chgData name="Jaimeeganleong Wilson" userId="28159895058_tp_box_2" providerId="OAuth2" clId="{87EC137F-5DE7-4606-BE55-133F9C897C28}" dt="2026-09-30T16:49:45.549" v="5348" actId="1076"/>
      <pc:docMkLst>
        <pc:docMk/>
      </pc:docMkLst>
      <pc:sldChg chg="modSp mod">
        <pc:chgData name="Jaimeeganleong Wilson" userId="28159895058_tp_box_2" providerId="OAuth2" clId="{87EC137F-5DE7-4606-BE55-133F9C897C28}" dt="2026-09-30T12:59:17.263" v="4730" actId="27636"/>
        <pc:sldMkLst>
          <pc:docMk/>
          <pc:sldMk cId="2665635999" sldId="256"/>
        </pc:sldMkLst>
        <pc:spChg chg="mod">
          <ac:chgData name="Jaimeeganleong Wilson" userId="28159895058_tp_box_2" providerId="OAuth2" clId="{87EC137F-5DE7-4606-BE55-133F9C897C28}" dt="2026-09-30T12:59:17.263" v="4730" actId="27636"/>
          <ac:spMkLst>
            <pc:docMk/>
            <pc:sldMk cId="2665635999" sldId="256"/>
            <ac:spMk id="3" creationId="{A20B3109-3C9E-247A-F735-2570210DEB4E}"/>
          </ac:spMkLst>
        </pc:spChg>
      </pc:sldChg>
      <pc:sldChg chg="modSp mod">
        <pc:chgData name="Jaimeeganleong Wilson" userId="28159895058_tp_box_2" providerId="OAuth2" clId="{87EC137F-5DE7-4606-BE55-133F9C897C28}" dt="2026-09-30T14:39:44.351" v="5216" actId="207"/>
        <pc:sldMkLst>
          <pc:docMk/>
          <pc:sldMk cId="1269358354" sldId="261"/>
        </pc:sldMkLst>
        <pc:spChg chg="mod">
          <ac:chgData name="Jaimeeganleong Wilson" userId="28159895058_tp_box_2" providerId="OAuth2" clId="{87EC137F-5DE7-4606-BE55-133F9C897C28}" dt="2026-09-30T14:39:44.351" v="5216" actId="207"/>
          <ac:spMkLst>
            <pc:docMk/>
            <pc:sldMk cId="1269358354" sldId="261"/>
            <ac:spMk id="2" creationId="{4008A5DF-84AA-49A7-16D4-7A7271701DD8}"/>
          </ac:spMkLst>
        </pc:spChg>
        <pc:spChg chg="mod">
          <ac:chgData name="Jaimeeganleong Wilson" userId="28159895058_tp_box_2" providerId="OAuth2" clId="{87EC137F-5DE7-4606-BE55-133F9C897C28}" dt="2026-09-30T14:39:14.490" v="5204" actId="20577"/>
          <ac:spMkLst>
            <pc:docMk/>
            <pc:sldMk cId="1269358354" sldId="261"/>
            <ac:spMk id="4" creationId="{9FD7E28B-EEB2-C39D-E749-61200A4389C5}"/>
          </ac:spMkLst>
        </pc:spChg>
      </pc:sldChg>
      <pc:sldChg chg="addSp delSp modSp mod">
        <pc:chgData name="Jaimeeganleong Wilson" userId="28159895058_tp_box_2" providerId="OAuth2" clId="{87EC137F-5DE7-4606-BE55-133F9C897C28}" dt="2026-09-30T16:49:19.003" v="5346" actId="478"/>
        <pc:sldMkLst>
          <pc:docMk/>
          <pc:sldMk cId="291987014" sldId="278"/>
        </pc:sldMkLst>
        <pc:spChg chg="mod">
          <ac:chgData name="Jaimeeganleong Wilson" userId="28159895058_tp_box_2" providerId="OAuth2" clId="{87EC137F-5DE7-4606-BE55-133F9C897C28}" dt="2026-09-30T16:48:18.940" v="5228" actId="20577"/>
          <ac:spMkLst>
            <pc:docMk/>
            <pc:sldMk cId="291987014" sldId="278"/>
            <ac:spMk id="3" creationId="{F65F2F8F-A198-E7AB-AC27-5D6E9D068002}"/>
          </ac:spMkLst>
        </pc:spChg>
        <pc:spChg chg="add del mod">
          <ac:chgData name="Jaimeeganleong Wilson" userId="28159895058_tp_box_2" providerId="OAuth2" clId="{87EC137F-5DE7-4606-BE55-133F9C897C28}" dt="2026-09-30T16:49:19.003" v="5346" actId="478"/>
          <ac:spMkLst>
            <pc:docMk/>
            <pc:sldMk cId="291987014" sldId="278"/>
            <ac:spMk id="5" creationId="{AA9FD124-3326-5D7B-A866-3218EAAB92DE}"/>
          </ac:spMkLst>
        </pc:spChg>
      </pc:sldChg>
      <pc:sldChg chg="ord">
        <pc:chgData name="Jaimeeganleong Wilson" userId="28159895058_tp_box_2" providerId="OAuth2" clId="{87EC137F-5DE7-4606-BE55-133F9C897C28}" dt="2026-09-30T14:56:04.682" v="5226"/>
        <pc:sldMkLst>
          <pc:docMk/>
          <pc:sldMk cId="2206340580" sldId="283"/>
        </pc:sldMkLst>
      </pc:sldChg>
      <pc:sldChg chg="ord">
        <pc:chgData name="Jaimeeganleong Wilson" userId="28159895058_tp_box_2" providerId="OAuth2" clId="{87EC137F-5DE7-4606-BE55-133F9C897C28}" dt="2026-09-30T14:11:30.855" v="4783"/>
        <pc:sldMkLst>
          <pc:docMk/>
          <pc:sldMk cId="1824709215" sldId="285"/>
        </pc:sldMkLst>
      </pc:sldChg>
      <pc:sldChg chg="modSp mod">
        <pc:chgData name="Jaimeeganleong Wilson" userId="28159895058_tp_box_2" providerId="OAuth2" clId="{87EC137F-5DE7-4606-BE55-133F9C897C28}" dt="2026-09-30T16:49:45.549" v="5348" actId="1076"/>
        <pc:sldMkLst>
          <pc:docMk/>
          <pc:sldMk cId="3439896059" sldId="286"/>
        </pc:sldMkLst>
        <pc:spChg chg="mod">
          <ac:chgData name="Jaimeeganleong Wilson" userId="28159895058_tp_box_2" providerId="OAuth2" clId="{87EC137F-5DE7-4606-BE55-133F9C897C28}" dt="2026-09-30T16:49:38.579" v="5347" actId="1076"/>
          <ac:spMkLst>
            <pc:docMk/>
            <pc:sldMk cId="3439896059" sldId="286"/>
            <ac:spMk id="3" creationId="{7E0DCE05-8B22-8EDF-C5EA-61B8D6EFFCA6}"/>
          </ac:spMkLst>
        </pc:spChg>
        <pc:spChg chg="mod">
          <ac:chgData name="Jaimeeganleong Wilson" userId="28159895058_tp_box_2" providerId="OAuth2" clId="{87EC137F-5DE7-4606-BE55-133F9C897C28}" dt="2026-09-30T16:49:45.549" v="5348" actId="1076"/>
          <ac:spMkLst>
            <pc:docMk/>
            <pc:sldMk cId="3439896059" sldId="286"/>
            <ac:spMk id="5" creationId="{8A0E5ED7-55BC-8635-FFC4-94ED2CDC3539}"/>
          </ac:spMkLst>
        </pc:spChg>
      </pc:sldChg>
      <pc:sldChg chg="modSp mod">
        <pc:chgData name="Jaimeeganleong Wilson" userId="28159895058_tp_box_2" providerId="OAuth2" clId="{87EC137F-5DE7-4606-BE55-133F9C897C28}" dt="2026-09-30T15:36:57.353" v="5227" actId="6549"/>
        <pc:sldMkLst>
          <pc:docMk/>
          <pc:sldMk cId="2969996465" sldId="288"/>
        </pc:sldMkLst>
        <pc:spChg chg="mod">
          <ac:chgData name="Jaimeeganleong Wilson" userId="28159895058_tp_box_2" providerId="OAuth2" clId="{87EC137F-5DE7-4606-BE55-133F9C897C28}" dt="2026-09-30T15:36:57.353" v="5227" actId="6549"/>
          <ac:spMkLst>
            <pc:docMk/>
            <pc:sldMk cId="2969996465" sldId="288"/>
            <ac:spMk id="2" creationId="{0A2F6600-B120-7B44-148E-22F6AF4C92CB}"/>
          </ac:spMkLst>
        </pc:spChg>
      </pc:sldChg>
      <pc:sldChg chg="modSp mod">
        <pc:chgData name="Jaimeeganleong Wilson" userId="28159895058_tp_box_2" providerId="OAuth2" clId="{87EC137F-5DE7-4606-BE55-133F9C897C28}" dt="2026-09-30T14:17:59.181" v="4889" actId="20577"/>
        <pc:sldMkLst>
          <pc:docMk/>
          <pc:sldMk cId="2732048268" sldId="293"/>
        </pc:sldMkLst>
        <pc:spChg chg="mod">
          <ac:chgData name="Jaimeeganleong Wilson" userId="28159895058_tp_box_2" providerId="OAuth2" clId="{87EC137F-5DE7-4606-BE55-133F9C897C28}" dt="2026-09-30T14:17:59.181" v="4889" actId="20577"/>
          <ac:spMkLst>
            <pc:docMk/>
            <pc:sldMk cId="2732048268" sldId="293"/>
            <ac:spMk id="2" creationId="{2F16DB5D-2A65-EAA7-2FBC-7D53CA13E58D}"/>
          </ac:spMkLst>
        </pc:spChg>
      </pc:sldChg>
      <pc:sldChg chg="modSp mod">
        <pc:chgData name="Jaimeeganleong Wilson" userId="28159895058_tp_box_2" providerId="OAuth2" clId="{87EC137F-5DE7-4606-BE55-133F9C897C28}" dt="2026-09-30T14:18:10.045" v="4904" actId="20577"/>
        <pc:sldMkLst>
          <pc:docMk/>
          <pc:sldMk cId="1650621257" sldId="294"/>
        </pc:sldMkLst>
        <pc:spChg chg="mod">
          <ac:chgData name="Jaimeeganleong Wilson" userId="28159895058_tp_box_2" providerId="OAuth2" clId="{87EC137F-5DE7-4606-BE55-133F9C897C28}" dt="2026-09-30T14:18:10.045" v="4904" actId="20577"/>
          <ac:spMkLst>
            <pc:docMk/>
            <pc:sldMk cId="1650621257" sldId="294"/>
            <ac:spMk id="2" creationId="{475DF1C3-67E4-8B81-1D37-4E8BEE51B5DA}"/>
          </ac:spMkLst>
        </pc:spChg>
      </pc:sldChg>
      <pc:sldChg chg="addSp modSp mod modAnim">
        <pc:chgData name="Jaimeeganleong Wilson" userId="28159895058_tp_box_2" providerId="OAuth2" clId="{87EC137F-5DE7-4606-BE55-133F9C897C28}" dt="2026-09-30T14:38:04.316" v="5192" actId="20577"/>
        <pc:sldMkLst>
          <pc:docMk/>
          <pc:sldMk cId="2678449911" sldId="305"/>
        </pc:sldMkLst>
        <pc:spChg chg="add mod">
          <ac:chgData name="Jaimeeganleong Wilson" userId="28159895058_tp_box_2" providerId="OAuth2" clId="{87EC137F-5DE7-4606-BE55-133F9C897C28}" dt="2026-09-30T14:38:04.316" v="5192" actId="20577"/>
          <ac:spMkLst>
            <pc:docMk/>
            <pc:sldMk cId="2678449911" sldId="305"/>
            <ac:spMk id="3" creationId="{39B2958A-06B4-29AA-C18B-3E3E0C11F8DA}"/>
          </ac:spMkLst>
        </pc:spChg>
        <pc:graphicFrameChg chg="mod modGraphic">
          <ac:chgData name="Jaimeeganleong Wilson" userId="28159895058_tp_box_2" providerId="OAuth2" clId="{87EC137F-5DE7-4606-BE55-133F9C897C28}" dt="2026-09-30T14:35:20.877" v="5012" actId="20577"/>
          <ac:graphicFrameMkLst>
            <pc:docMk/>
            <pc:sldMk cId="2678449911" sldId="305"/>
            <ac:graphicFrameMk id="4" creationId="{4BF5FE01-40B5-ED51-D3AB-F76CF771FB41}"/>
          </ac:graphicFrameMkLst>
        </pc:graphicFrameChg>
      </pc:sldChg>
      <pc:sldChg chg="modSp mod">
        <pc:chgData name="Jaimeeganleong Wilson" userId="28159895058_tp_box_2" providerId="OAuth2" clId="{87EC137F-5DE7-4606-BE55-133F9C897C28}" dt="2026-09-30T14:18:05.781" v="4896" actId="20577"/>
        <pc:sldMkLst>
          <pc:docMk/>
          <pc:sldMk cId="1421891869" sldId="306"/>
        </pc:sldMkLst>
        <pc:spChg chg="mod">
          <ac:chgData name="Jaimeeganleong Wilson" userId="28159895058_tp_box_2" providerId="OAuth2" clId="{87EC137F-5DE7-4606-BE55-133F9C897C28}" dt="2026-09-30T14:18:05.781" v="4896" actId="20577"/>
          <ac:spMkLst>
            <pc:docMk/>
            <pc:sldMk cId="1421891869" sldId="306"/>
            <ac:spMk id="2" creationId="{448C967C-B33A-4530-93A4-9A093B3DB154}"/>
          </ac:spMkLst>
        </pc:spChg>
      </pc:sldChg>
      <pc:sldChg chg="modSp new mod ord">
        <pc:chgData name="Jaimeeganleong Wilson" userId="28159895058_tp_box_2" providerId="OAuth2" clId="{87EC137F-5DE7-4606-BE55-133F9C897C28}" dt="2026-09-09T20:23:13.719" v="4678" actId="20577"/>
        <pc:sldMkLst>
          <pc:docMk/>
          <pc:sldMk cId="3783540323" sldId="313"/>
        </pc:sldMkLst>
        <pc:spChg chg="mod">
          <ac:chgData name="Jaimeeganleong Wilson" userId="28159895058_tp_box_2" providerId="OAuth2" clId="{87EC137F-5DE7-4606-BE55-133F9C897C28}" dt="2026-09-09T20:23:13.719" v="4678" actId="20577"/>
          <ac:spMkLst>
            <pc:docMk/>
            <pc:sldMk cId="3783540323" sldId="313"/>
            <ac:spMk id="3" creationId="{2DA9EE5F-51D6-4BF5-635D-3B2E617B9F55}"/>
          </ac:spMkLst>
        </pc:spChg>
      </pc:sldChg>
      <pc:sldChg chg="modSp mod">
        <pc:chgData name="Jaimeeganleong Wilson" userId="28159895058_tp_box_2" providerId="OAuth2" clId="{87EC137F-5DE7-4606-BE55-133F9C897C28}" dt="2026-09-30T14:41:43.810" v="5218" actId="113"/>
        <pc:sldMkLst>
          <pc:docMk/>
          <pc:sldMk cId="2628673508" sldId="314"/>
        </pc:sldMkLst>
        <pc:spChg chg="mod">
          <ac:chgData name="Jaimeeganleong Wilson" userId="28159895058_tp_box_2" providerId="OAuth2" clId="{87EC137F-5DE7-4606-BE55-133F9C897C28}" dt="2026-09-30T14:41:43.810" v="5218" actId="113"/>
          <ac:spMkLst>
            <pc:docMk/>
            <pc:sldMk cId="2628673508" sldId="314"/>
            <ac:spMk id="3" creationId="{242A5B52-02A9-C806-4876-48262745E247}"/>
          </ac:spMkLst>
        </pc:spChg>
      </pc:sldChg>
      <pc:sldChg chg="addSp delSp modSp new mod">
        <pc:chgData name="Jaimeeganleong Wilson" userId="28159895058_tp_box_2" providerId="OAuth2" clId="{87EC137F-5DE7-4606-BE55-133F9C897C28}" dt="2026-09-30T14:21:09.724" v="4984" actId="6549"/>
        <pc:sldMkLst>
          <pc:docMk/>
          <pc:sldMk cId="266750743" sldId="315"/>
        </pc:sldMkLst>
        <pc:spChg chg="del">
          <ac:chgData name="Jaimeeganleong Wilson" userId="28159895058_tp_box_2" providerId="OAuth2" clId="{87EC137F-5DE7-4606-BE55-133F9C897C28}" dt="2026-09-30T14:11:56.314" v="4785" actId="478"/>
          <ac:spMkLst>
            <pc:docMk/>
            <pc:sldMk cId="266750743" sldId="315"/>
            <ac:spMk id="2" creationId="{7A4965F6-AF5E-1654-CC27-A2AB9F2C8DCF}"/>
          </ac:spMkLst>
        </pc:spChg>
        <pc:spChg chg="del">
          <ac:chgData name="Jaimeeganleong Wilson" userId="28159895058_tp_box_2" providerId="OAuth2" clId="{87EC137F-5DE7-4606-BE55-133F9C897C28}" dt="2026-09-30T14:11:58.482" v="4786" actId="478"/>
          <ac:spMkLst>
            <pc:docMk/>
            <pc:sldMk cId="266750743" sldId="315"/>
            <ac:spMk id="3" creationId="{509AD45F-2101-3D8D-FE0F-02867A4EA28A}"/>
          </ac:spMkLst>
        </pc:spChg>
        <pc:graphicFrameChg chg="add mod">
          <ac:chgData name="Jaimeeganleong Wilson" userId="28159895058_tp_box_2" providerId="OAuth2" clId="{87EC137F-5DE7-4606-BE55-133F9C897C28}" dt="2026-09-30T14:13:47.900" v="4787"/>
          <ac:graphicFrameMkLst>
            <pc:docMk/>
            <pc:sldMk cId="266750743" sldId="315"/>
            <ac:graphicFrameMk id="5" creationId="{2EE3DB72-532B-3FAB-276C-9D4F4079D447}"/>
          </ac:graphicFrameMkLst>
        </pc:graphicFrameChg>
        <pc:graphicFrameChg chg="add mod modGraphic">
          <ac:chgData name="Jaimeeganleong Wilson" userId="28159895058_tp_box_2" providerId="OAuth2" clId="{87EC137F-5DE7-4606-BE55-133F9C897C28}" dt="2026-09-30T14:21:09.724" v="4984" actId="6549"/>
          <ac:graphicFrameMkLst>
            <pc:docMk/>
            <pc:sldMk cId="266750743" sldId="315"/>
            <ac:graphicFrameMk id="6" creationId="{E70A4A81-EEEE-8A53-D011-8E19D7686110}"/>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DC6C8F-91D6-445B-9186-85A56D20C6BF}" type="doc">
      <dgm:prSet loTypeId="urn:microsoft.com/office/officeart/2005/8/layout/hierarchy1" loCatId="hierarchy" qsTypeId="urn:microsoft.com/office/officeart/2005/8/quickstyle/simple1#1" qsCatId="simple" csTypeId="urn:microsoft.com/office/officeart/2005/8/colors/accent1_2#1" csCatId="accent1" phldr="1"/>
      <dgm:spPr/>
      <dgm:t>
        <a:bodyPr/>
        <a:lstStyle/>
        <a:p>
          <a:endParaRPr lang="en-US"/>
        </a:p>
      </dgm:t>
    </dgm:pt>
    <dgm:pt modelId="{85864741-D7EE-4C0F-8077-A4719675BAF7}">
      <dgm:prSet phldrT="[Text]" phldr="0"/>
      <dgm:spPr/>
      <dgm:t>
        <a:bodyPr/>
        <a:lstStyle/>
        <a:p>
          <a:pPr algn="ctr" rtl="0">
            <a:lnSpc>
              <a:spcPct val="90000"/>
            </a:lnSpc>
          </a:pPr>
          <a:r>
            <a:rPr lang="en-US" sz="1700">
              <a:latin typeface="Aptos" panose="020B0004020202020204"/>
              <a:ea typeface="+mn-ea"/>
              <a:cs typeface="+mn-cs"/>
            </a:rPr>
            <a:t>NYS ASHRAE 90.1 Substantial Alteration, </a:t>
          </a:r>
        </a:p>
        <a:p>
          <a:pPr algn="ctr" rtl="0">
            <a:lnSpc>
              <a:spcPct val="90000"/>
            </a:lnSpc>
          </a:pPr>
          <a:r>
            <a:rPr lang="en-US" sz="1700">
              <a:latin typeface="Aptos" panose="020B0004020202020204"/>
              <a:ea typeface="+mn-ea"/>
              <a:cs typeface="+mn-cs"/>
            </a:rPr>
            <a:t>NYS ECCC Substantial Improvement, </a:t>
          </a:r>
        </a:p>
        <a:p>
          <a:pPr algn="ctr" rtl="0">
            <a:lnSpc>
              <a:spcPct val="90000"/>
            </a:lnSpc>
          </a:pPr>
          <a:r>
            <a:rPr lang="en-US" sz="1700">
              <a:latin typeface="Aptos" panose="020B0004020202020204"/>
              <a:ea typeface="+mn-ea"/>
              <a:cs typeface="+mn-cs"/>
            </a:rPr>
            <a:t>IECS Phase II Renovation</a:t>
          </a:r>
        </a:p>
      </dgm:t>
    </dgm:pt>
    <dgm:pt modelId="{93E58C45-11EF-45A8-809C-79FF831CF2FE}" type="sibTrans" cxnId="{E13D9407-E44B-472A-A0A8-491D50C00F5C}">
      <dgm:prSet/>
      <dgm:spPr/>
      <dgm:t>
        <a:bodyPr/>
        <a:lstStyle/>
        <a:p>
          <a:endParaRPr lang="en-US"/>
        </a:p>
      </dgm:t>
    </dgm:pt>
    <dgm:pt modelId="{FBCA7DF3-3816-464E-945B-C571CA8058EA}" type="parTrans" cxnId="{E13D9407-E44B-472A-A0A8-491D50C00F5C}">
      <dgm:prSet/>
      <dgm:spPr/>
      <dgm:t>
        <a:bodyPr/>
        <a:lstStyle/>
        <a:p>
          <a:endParaRPr lang="en-US"/>
        </a:p>
      </dgm:t>
    </dgm:pt>
    <dgm:pt modelId="{0ED6E44D-A6BF-4B31-A6A9-9D30B52E3A9D}">
      <dgm:prSet phldrT="[Text]" phldr="0"/>
      <dgm:spPr/>
      <dgm:t>
        <a:bodyPr/>
        <a:lstStyle/>
        <a:p>
          <a:pPr algn="ctr" rtl="0">
            <a:lnSpc>
              <a:spcPct val="90000"/>
            </a:lnSpc>
          </a:pPr>
          <a:r>
            <a:rPr lang="en-US" sz="1700">
              <a:latin typeface="Aptos" panose="020B0004020202020204"/>
              <a:ea typeface="+mn-ea"/>
              <a:cs typeface="+mn-cs"/>
            </a:rPr>
            <a:t>NYS ASHRAE </a:t>
          </a:r>
        </a:p>
        <a:p>
          <a:pPr algn="ctr" rtl="0">
            <a:lnSpc>
              <a:spcPct val="90000"/>
            </a:lnSpc>
          </a:pPr>
          <a:r>
            <a:rPr lang="en-US" sz="1700">
              <a:latin typeface="Aptos" panose="020B0004020202020204"/>
              <a:ea typeface="+mn-ea"/>
              <a:cs typeface="+mn-cs"/>
            </a:rPr>
            <a:t>90.1-2025</a:t>
          </a:r>
        </a:p>
      </dgm:t>
    </dgm:pt>
    <dgm:pt modelId="{1A56568D-4A48-4B5A-A141-7A908F3519DC}" type="sibTrans" cxnId="{60542213-93DA-4BE4-83D6-0DC650D9D155}">
      <dgm:prSet/>
      <dgm:spPr/>
      <dgm:t>
        <a:bodyPr/>
        <a:lstStyle/>
        <a:p>
          <a:endParaRPr lang="en-US"/>
        </a:p>
      </dgm:t>
    </dgm:pt>
    <dgm:pt modelId="{AFDCD5FC-511A-422A-9A8E-33BFCFF128A3}" type="parTrans" cxnId="{60542213-93DA-4BE4-83D6-0DC650D9D155}">
      <dgm:prSet/>
      <dgm:spPr/>
      <dgm:t>
        <a:bodyPr/>
        <a:lstStyle/>
        <a:p>
          <a:endParaRPr lang="en-US"/>
        </a:p>
      </dgm:t>
    </dgm:pt>
    <dgm:pt modelId="{E90D4EA9-9E80-4A77-859A-520A6DFB34D5}">
      <dgm:prSet phldrT="[Text]" phldr="0"/>
      <dgm:spPr/>
      <dgm:t>
        <a:bodyPr/>
        <a:lstStyle/>
        <a:p>
          <a:pPr algn="ctr" rtl="0">
            <a:lnSpc>
              <a:spcPct val="90000"/>
            </a:lnSpc>
          </a:pPr>
          <a:r>
            <a:rPr lang="en-US" sz="1700">
              <a:latin typeface="Aptos" panose="020B0004020202020204"/>
              <a:ea typeface="+mn-ea"/>
              <a:cs typeface="+mn-cs"/>
            </a:rPr>
            <a:t>Alterations &gt;5,000 SF AND at least 2 of:</a:t>
          </a:r>
        </a:p>
        <a:p>
          <a:pPr algn="ctr" rtl="0">
            <a:lnSpc>
              <a:spcPct val="90000"/>
            </a:lnSpc>
          </a:pPr>
          <a:r>
            <a:rPr lang="en-US" sz="1700">
              <a:latin typeface="Aptos" panose="020B0004020202020204"/>
              <a:ea typeface="+mn-ea"/>
              <a:cs typeface="+mn-cs"/>
            </a:rPr>
            <a:t>&gt;50% HVAC, </a:t>
          </a:r>
          <a:br>
            <a:rPr lang="en-US" sz="1700">
              <a:latin typeface="Aptos" panose="020B0004020202020204"/>
              <a:ea typeface="+mn-ea"/>
              <a:cs typeface="+mn-cs"/>
            </a:rPr>
          </a:br>
          <a:r>
            <a:rPr lang="en-US" sz="1700">
              <a:latin typeface="Aptos" panose="020B0004020202020204"/>
              <a:ea typeface="+mn-ea"/>
              <a:cs typeface="+mn-cs"/>
            </a:rPr>
            <a:t>&gt;50% Lighting, </a:t>
          </a:r>
          <a:br>
            <a:rPr lang="en-US" sz="1700">
              <a:latin typeface="Aptos" panose="020B0004020202020204"/>
              <a:ea typeface="+mn-ea"/>
              <a:cs typeface="+mn-cs"/>
            </a:rPr>
          </a:br>
          <a:r>
            <a:rPr lang="en-US" sz="1700">
              <a:latin typeface="Aptos" panose="020B0004020202020204"/>
              <a:ea typeface="+mn-ea"/>
              <a:cs typeface="+mn-cs"/>
            </a:rPr>
            <a:t>&gt;25% Envelope</a:t>
          </a:r>
        </a:p>
      </dgm:t>
    </dgm:pt>
    <dgm:pt modelId="{F39809D0-A424-4730-996B-0C8DA754290A}" type="sibTrans" cxnId="{454961CF-8A20-440F-A926-6E55A6552089}">
      <dgm:prSet/>
      <dgm:spPr/>
      <dgm:t>
        <a:bodyPr/>
        <a:lstStyle/>
        <a:p>
          <a:endParaRPr lang="en-US"/>
        </a:p>
      </dgm:t>
    </dgm:pt>
    <dgm:pt modelId="{ED5C18BA-03DF-40D8-9ACA-4FD2E3C2FDF2}" type="parTrans" cxnId="{454961CF-8A20-440F-A926-6E55A6552089}">
      <dgm:prSet/>
      <dgm:spPr/>
      <dgm:t>
        <a:bodyPr/>
        <a:lstStyle/>
        <a:p>
          <a:endParaRPr lang="en-US"/>
        </a:p>
      </dgm:t>
    </dgm:pt>
    <dgm:pt modelId="{58069A10-AA22-4EE7-B9B6-EC2516799B42}">
      <dgm:prSet phldrT="[Text]" phldr="0"/>
      <dgm:spPr/>
      <dgm:t>
        <a:bodyPr/>
        <a:lstStyle/>
        <a:p>
          <a:pPr algn="ctr" rtl="0">
            <a:lnSpc>
              <a:spcPct val="90000"/>
            </a:lnSpc>
          </a:pPr>
          <a:r>
            <a:rPr lang="en-US" sz="1700">
              <a:latin typeface="Aptos" panose="020B0004020202020204"/>
              <a:ea typeface="+mn-ea"/>
              <a:cs typeface="+mn-cs"/>
            </a:rPr>
            <a:t>2025 NYS Energy Conservation Construction Code (NYS ECCC)</a:t>
          </a:r>
        </a:p>
      </dgm:t>
    </dgm:pt>
    <dgm:pt modelId="{35CCEC75-7ADC-44B7-B7D2-612121B8C242}" type="sibTrans" cxnId="{689649D3-8914-4BA2-A5D9-579293BCE6CF}">
      <dgm:prSet/>
      <dgm:spPr/>
      <dgm:t>
        <a:bodyPr/>
        <a:lstStyle/>
        <a:p>
          <a:endParaRPr lang="en-US"/>
        </a:p>
      </dgm:t>
    </dgm:pt>
    <dgm:pt modelId="{9B94DCA8-6A1A-49AA-8F0C-DD600F2D4DA5}" type="parTrans" cxnId="{689649D3-8914-4BA2-A5D9-579293BCE6CF}">
      <dgm:prSet/>
      <dgm:spPr/>
      <dgm:t>
        <a:bodyPr/>
        <a:lstStyle/>
        <a:p>
          <a:endParaRPr lang="en-US"/>
        </a:p>
      </dgm:t>
    </dgm:pt>
    <dgm:pt modelId="{6B46321C-15CB-42A5-AD98-952F95D63D0A}">
      <dgm:prSet phldrT="[Text]" phldr="0"/>
      <dgm:spPr/>
      <dgm:t>
        <a:bodyPr/>
        <a:lstStyle/>
        <a:p>
          <a:pPr algn="ctr" rtl="0">
            <a:lnSpc>
              <a:spcPct val="90000"/>
            </a:lnSpc>
          </a:pPr>
          <a:r>
            <a:rPr lang="en-US" sz="1700">
              <a:latin typeface="Aptos" panose="020B0004020202020204"/>
              <a:ea typeface="+mn-ea"/>
              <a:cs typeface="+mn-cs"/>
            </a:rPr>
            <a:t>Project costs are greater than 50% market assessed value</a:t>
          </a:r>
        </a:p>
      </dgm:t>
    </dgm:pt>
    <dgm:pt modelId="{4CC0B67C-D4C3-4AAD-80DD-8F18EF9AB34E}" type="sibTrans" cxnId="{6ABBFAD2-BEC5-42CF-898B-A67E75318EB5}">
      <dgm:prSet/>
      <dgm:spPr/>
      <dgm:t>
        <a:bodyPr/>
        <a:lstStyle/>
        <a:p>
          <a:endParaRPr lang="en-US"/>
        </a:p>
      </dgm:t>
    </dgm:pt>
    <dgm:pt modelId="{8FD3C948-5E5C-4BB9-8D3E-1E0504E21050}" type="parTrans" cxnId="{6ABBFAD2-BEC5-42CF-898B-A67E75318EB5}">
      <dgm:prSet/>
      <dgm:spPr/>
      <dgm:t>
        <a:bodyPr/>
        <a:lstStyle/>
        <a:p>
          <a:endParaRPr lang="en-US"/>
        </a:p>
      </dgm:t>
    </dgm:pt>
    <dgm:pt modelId="{3C8C0434-EB82-400D-BFD7-94987F79A120}">
      <dgm:prSet/>
      <dgm:spPr/>
      <dgm:t>
        <a:bodyPr/>
        <a:lstStyle/>
        <a:p>
          <a:r>
            <a:rPr lang="en-US" dirty="0"/>
            <a:t>City of Ithaca</a:t>
          </a:r>
        </a:p>
        <a:p>
          <a:r>
            <a:rPr lang="en-US" dirty="0"/>
            <a:t>(IECS Phase II) </a:t>
          </a:r>
        </a:p>
      </dgm:t>
    </dgm:pt>
    <dgm:pt modelId="{175A5F93-331C-4622-BE91-F58E0E7ED60B}" type="sibTrans" cxnId="{7048C06C-6956-4F07-B322-2757D5D35C60}">
      <dgm:prSet/>
      <dgm:spPr/>
      <dgm:t>
        <a:bodyPr/>
        <a:lstStyle/>
        <a:p>
          <a:endParaRPr lang="en-US"/>
        </a:p>
      </dgm:t>
    </dgm:pt>
    <dgm:pt modelId="{02FD926C-E879-4C2C-9308-9EB451E5FFA1}" type="parTrans" cxnId="{7048C06C-6956-4F07-B322-2757D5D35C60}">
      <dgm:prSet/>
      <dgm:spPr/>
      <dgm:t>
        <a:bodyPr/>
        <a:lstStyle/>
        <a:p>
          <a:endParaRPr lang="en-US"/>
        </a:p>
      </dgm:t>
    </dgm:pt>
    <dgm:pt modelId="{5928DFA3-2663-4019-B34A-4C817BE30A1F}">
      <dgm:prSet/>
      <dgm:spPr/>
      <dgm:t>
        <a:bodyPr/>
        <a:lstStyle/>
        <a:p>
          <a:r>
            <a:rPr lang="en-US"/>
            <a:t>Work area exceeds 75% AND at least 2 of </a:t>
          </a:r>
          <a:br>
            <a:rPr lang="en-US"/>
          </a:br>
          <a:r>
            <a:rPr lang="en-US"/>
            <a:t>&gt;50% HVAC, </a:t>
          </a:r>
          <a:br>
            <a:rPr lang="en-US"/>
          </a:br>
          <a:r>
            <a:rPr lang="en-US"/>
            <a:t>&gt;50% Envelope, </a:t>
          </a:r>
          <a:br>
            <a:rPr lang="en-US"/>
          </a:br>
          <a:r>
            <a:rPr lang="en-US"/>
            <a:t>&gt;50% lighting</a:t>
          </a:r>
        </a:p>
      </dgm:t>
    </dgm:pt>
    <dgm:pt modelId="{0CF37B15-92AE-4C9A-B038-4E020F332CDD}" type="sibTrans" cxnId="{6572BE7D-22CD-4C30-9C81-D55739D2CC71}">
      <dgm:prSet/>
      <dgm:spPr/>
      <dgm:t>
        <a:bodyPr/>
        <a:lstStyle/>
        <a:p>
          <a:endParaRPr lang="en-US"/>
        </a:p>
      </dgm:t>
    </dgm:pt>
    <dgm:pt modelId="{4265FCC0-5962-4300-B540-2530C3775294}" type="parTrans" cxnId="{6572BE7D-22CD-4C30-9C81-D55739D2CC71}">
      <dgm:prSet/>
      <dgm:spPr/>
      <dgm:t>
        <a:bodyPr/>
        <a:lstStyle/>
        <a:p>
          <a:endParaRPr lang="en-US"/>
        </a:p>
      </dgm:t>
    </dgm:pt>
    <dgm:pt modelId="{3FF01A1C-9C9B-45D1-923E-9B1F920F13BB}" type="pres">
      <dgm:prSet presAssocID="{3CDC6C8F-91D6-445B-9186-85A56D20C6BF}" presName="hierChild1" presStyleCnt="0">
        <dgm:presLayoutVars>
          <dgm:chPref val="1"/>
          <dgm:dir/>
          <dgm:animOne val="branch"/>
          <dgm:animLvl val="lvl"/>
          <dgm:resizeHandles/>
        </dgm:presLayoutVars>
      </dgm:prSet>
      <dgm:spPr/>
    </dgm:pt>
    <dgm:pt modelId="{3FC931BD-902F-4D7F-A24C-89D2339817D0}" type="pres">
      <dgm:prSet presAssocID="{85864741-D7EE-4C0F-8077-A4719675BAF7}" presName="hierRoot1" presStyleCnt="0"/>
      <dgm:spPr/>
    </dgm:pt>
    <dgm:pt modelId="{D9579F21-5A93-422B-B425-565444438A6B}" type="pres">
      <dgm:prSet presAssocID="{85864741-D7EE-4C0F-8077-A4719675BAF7}" presName="composite" presStyleCnt="0"/>
      <dgm:spPr/>
    </dgm:pt>
    <dgm:pt modelId="{0BB1125F-2F49-4D27-B8D6-C69B4040D10A}" type="pres">
      <dgm:prSet presAssocID="{85864741-D7EE-4C0F-8077-A4719675BAF7}" presName="background" presStyleLbl="node0" presStyleIdx="0" presStyleCnt="1"/>
      <dgm:spPr/>
    </dgm:pt>
    <dgm:pt modelId="{3056C52D-5439-42C4-90E1-787E026B0291}" type="pres">
      <dgm:prSet presAssocID="{85864741-D7EE-4C0F-8077-A4719675BAF7}" presName="text" presStyleLbl="fgAcc0" presStyleIdx="0" presStyleCnt="1" custScaleX="291615">
        <dgm:presLayoutVars>
          <dgm:chPref val="3"/>
        </dgm:presLayoutVars>
      </dgm:prSet>
      <dgm:spPr/>
    </dgm:pt>
    <dgm:pt modelId="{CADF71B7-6B05-43EB-A627-43DE5A7D64E5}" type="pres">
      <dgm:prSet presAssocID="{85864741-D7EE-4C0F-8077-A4719675BAF7}" presName="hierChild2" presStyleCnt="0"/>
      <dgm:spPr/>
    </dgm:pt>
    <dgm:pt modelId="{71F9DE76-B1D7-4471-A58F-8C497187881B}" type="pres">
      <dgm:prSet presAssocID="{AFDCD5FC-511A-422A-9A8E-33BFCFF128A3}" presName="Name10" presStyleLbl="parChTrans1D2" presStyleIdx="0" presStyleCnt="3"/>
      <dgm:spPr/>
    </dgm:pt>
    <dgm:pt modelId="{07BDEA01-37F0-407B-9709-0AF62A1849A9}" type="pres">
      <dgm:prSet presAssocID="{0ED6E44D-A6BF-4B31-A6A9-9D30B52E3A9D}" presName="hierRoot2" presStyleCnt="0"/>
      <dgm:spPr/>
    </dgm:pt>
    <dgm:pt modelId="{04814287-4A7B-4A1C-8654-C22D4193B75C}" type="pres">
      <dgm:prSet presAssocID="{0ED6E44D-A6BF-4B31-A6A9-9D30B52E3A9D}" presName="composite2" presStyleCnt="0"/>
      <dgm:spPr/>
    </dgm:pt>
    <dgm:pt modelId="{0BE8BC23-E731-496D-9FEA-59F7DD8E902C}" type="pres">
      <dgm:prSet presAssocID="{0ED6E44D-A6BF-4B31-A6A9-9D30B52E3A9D}" presName="background2" presStyleLbl="node2" presStyleIdx="0" presStyleCnt="3"/>
      <dgm:spPr/>
    </dgm:pt>
    <dgm:pt modelId="{91F2D486-08E5-4C3C-8F55-A80B1AC81FC3}" type="pres">
      <dgm:prSet presAssocID="{0ED6E44D-A6BF-4B31-A6A9-9D30B52E3A9D}" presName="text2" presStyleLbl="fgAcc2" presStyleIdx="0" presStyleCnt="3">
        <dgm:presLayoutVars>
          <dgm:chPref val="3"/>
        </dgm:presLayoutVars>
      </dgm:prSet>
      <dgm:spPr/>
    </dgm:pt>
    <dgm:pt modelId="{B4A8A19C-5B21-4AFD-BF1E-82AB2BD10FA8}" type="pres">
      <dgm:prSet presAssocID="{0ED6E44D-A6BF-4B31-A6A9-9D30B52E3A9D}" presName="hierChild3" presStyleCnt="0"/>
      <dgm:spPr/>
    </dgm:pt>
    <dgm:pt modelId="{2B7C44D5-2471-4363-B47E-A6584829726F}" type="pres">
      <dgm:prSet presAssocID="{ED5C18BA-03DF-40D8-9ACA-4FD2E3C2FDF2}" presName="Name17" presStyleLbl="parChTrans1D3" presStyleIdx="0" presStyleCnt="3"/>
      <dgm:spPr/>
    </dgm:pt>
    <dgm:pt modelId="{B91240EF-76BE-4BFD-8385-671DB7E1B4A4}" type="pres">
      <dgm:prSet presAssocID="{E90D4EA9-9E80-4A77-859A-520A6DFB34D5}" presName="hierRoot3" presStyleCnt="0"/>
      <dgm:spPr/>
    </dgm:pt>
    <dgm:pt modelId="{A6A75380-8A27-4EA3-9091-116B09206653}" type="pres">
      <dgm:prSet presAssocID="{E90D4EA9-9E80-4A77-859A-520A6DFB34D5}" presName="composite3" presStyleCnt="0"/>
      <dgm:spPr/>
    </dgm:pt>
    <dgm:pt modelId="{7B9A47DD-7FC8-4F13-942E-2D3C0B6A72FD}" type="pres">
      <dgm:prSet presAssocID="{E90D4EA9-9E80-4A77-859A-520A6DFB34D5}" presName="background3" presStyleLbl="node3" presStyleIdx="0" presStyleCnt="3"/>
      <dgm:spPr/>
    </dgm:pt>
    <dgm:pt modelId="{887D7897-ABF1-459B-8895-03DC3DC413C5}" type="pres">
      <dgm:prSet presAssocID="{E90D4EA9-9E80-4A77-859A-520A6DFB34D5}" presName="text3" presStyleLbl="fgAcc3" presStyleIdx="0" presStyleCnt="3">
        <dgm:presLayoutVars>
          <dgm:chPref val="3"/>
        </dgm:presLayoutVars>
      </dgm:prSet>
      <dgm:spPr/>
    </dgm:pt>
    <dgm:pt modelId="{289818E9-1A63-4BBE-BB93-1CB74261A571}" type="pres">
      <dgm:prSet presAssocID="{E90D4EA9-9E80-4A77-859A-520A6DFB34D5}" presName="hierChild4" presStyleCnt="0"/>
      <dgm:spPr/>
    </dgm:pt>
    <dgm:pt modelId="{E59AE720-48E1-4CFD-9E78-C827814F77AC}" type="pres">
      <dgm:prSet presAssocID="{9B94DCA8-6A1A-49AA-8F0C-DD600F2D4DA5}" presName="Name10" presStyleLbl="parChTrans1D2" presStyleIdx="1" presStyleCnt="3"/>
      <dgm:spPr/>
    </dgm:pt>
    <dgm:pt modelId="{910944E3-36C4-42FB-99D3-F7BE4BFD8D82}" type="pres">
      <dgm:prSet presAssocID="{58069A10-AA22-4EE7-B9B6-EC2516799B42}" presName="hierRoot2" presStyleCnt="0"/>
      <dgm:spPr/>
    </dgm:pt>
    <dgm:pt modelId="{F24A21BD-F353-44EA-90BC-CC4246BC0873}" type="pres">
      <dgm:prSet presAssocID="{58069A10-AA22-4EE7-B9B6-EC2516799B42}" presName="composite2" presStyleCnt="0"/>
      <dgm:spPr/>
    </dgm:pt>
    <dgm:pt modelId="{A84A601B-A3C7-40FD-A5FB-DAF889EDF30B}" type="pres">
      <dgm:prSet presAssocID="{58069A10-AA22-4EE7-B9B6-EC2516799B42}" presName="background2" presStyleLbl="node2" presStyleIdx="1" presStyleCnt="3"/>
      <dgm:spPr/>
    </dgm:pt>
    <dgm:pt modelId="{0134014A-F4D7-4AF0-9BF8-933893AB432B}" type="pres">
      <dgm:prSet presAssocID="{58069A10-AA22-4EE7-B9B6-EC2516799B42}" presName="text2" presStyleLbl="fgAcc2" presStyleIdx="1" presStyleCnt="3">
        <dgm:presLayoutVars>
          <dgm:chPref val="3"/>
        </dgm:presLayoutVars>
      </dgm:prSet>
      <dgm:spPr/>
    </dgm:pt>
    <dgm:pt modelId="{9ED36D90-4E8B-460E-B827-1822B7672352}" type="pres">
      <dgm:prSet presAssocID="{58069A10-AA22-4EE7-B9B6-EC2516799B42}" presName="hierChild3" presStyleCnt="0"/>
      <dgm:spPr/>
    </dgm:pt>
    <dgm:pt modelId="{B919B57C-D83E-47F4-B075-120ED75B4741}" type="pres">
      <dgm:prSet presAssocID="{8FD3C948-5E5C-4BB9-8D3E-1E0504E21050}" presName="Name17" presStyleLbl="parChTrans1D3" presStyleIdx="1" presStyleCnt="3"/>
      <dgm:spPr/>
    </dgm:pt>
    <dgm:pt modelId="{9CF837B0-F098-40D6-9191-20EBD73451E9}" type="pres">
      <dgm:prSet presAssocID="{6B46321C-15CB-42A5-AD98-952F95D63D0A}" presName="hierRoot3" presStyleCnt="0"/>
      <dgm:spPr/>
    </dgm:pt>
    <dgm:pt modelId="{FCAEB7AE-8EB1-4345-9CCE-7FBD64AE5AB0}" type="pres">
      <dgm:prSet presAssocID="{6B46321C-15CB-42A5-AD98-952F95D63D0A}" presName="composite3" presStyleCnt="0"/>
      <dgm:spPr/>
    </dgm:pt>
    <dgm:pt modelId="{CD841BA0-F9D0-48E5-B4DC-DD4C5F4A8A8E}" type="pres">
      <dgm:prSet presAssocID="{6B46321C-15CB-42A5-AD98-952F95D63D0A}" presName="background3" presStyleLbl="node3" presStyleIdx="1" presStyleCnt="3"/>
      <dgm:spPr/>
    </dgm:pt>
    <dgm:pt modelId="{96FF5F71-9CCD-4698-AB73-85151F8C6DD4}" type="pres">
      <dgm:prSet presAssocID="{6B46321C-15CB-42A5-AD98-952F95D63D0A}" presName="text3" presStyleLbl="fgAcc3" presStyleIdx="1" presStyleCnt="3">
        <dgm:presLayoutVars>
          <dgm:chPref val="3"/>
        </dgm:presLayoutVars>
      </dgm:prSet>
      <dgm:spPr/>
    </dgm:pt>
    <dgm:pt modelId="{CDB681BB-8DED-4F3D-B220-8F96939779A4}" type="pres">
      <dgm:prSet presAssocID="{6B46321C-15CB-42A5-AD98-952F95D63D0A}" presName="hierChild4" presStyleCnt="0"/>
      <dgm:spPr/>
    </dgm:pt>
    <dgm:pt modelId="{6607F166-BFE0-416C-81A5-2C776D33061E}" type="pres">
      <dgm:prSet presAssocID="{02FD926C-E879-4C2C-9308-9EB451E5FFA1}" presName="Name10" presStyleLbl="parChTrans1D2" presStyleIdx="2" presStyleCnt="3"/>
      <dgm:spPr/>
    </dgm:pt>
    <dgm:pt modelId="{9977D036-F9AF-4315-A660-751F0B4BA288}" type="pres">
      <dgm:prSet presAssocID="{3C8C0434-EB82-400D-BFD7-94987F79A120}" presName="hierRoot2" presStyleCnt="0"/>
      <dgm:spPr/>
    </dgm:pt>
    <dgm:pt modelId="{56B5EAF9-18B8-48EB-B095-9515D302EF7A}" type="pres">
      <dgm:prSet presAssocID="{3C8C0434-EB82-400D-BFD7-94987F79A120}" presName="composite2" presStyleCnt="0"/>
      <dgm:spPr/>
    </dgm:pt>
    <dgm:pt modelId="{2E97BE09-5EBE-4CB7-84E6-65EB68266E58}" type="pres">
      <dgm:prSet presAssocID="{3C8C0434-EB82-400D-BFD7-94987F79A120}" presName="background2" presStyleLbl="node2" presStyleIdx="2" presStyleCnt="3"/>
      <dgm:spPr/>
    </dgm:pt>
    <dgm:pt modelId="{B0BD7C6E-C310-4601-AA62-2B2BAE5A8B78}" type="pres">
      <dgm:prSet presAssocID="{3C8C0434-EB82-400D-BFD7-94987F79A120}" presName="text2" presStyleLbl="fgAcc2" presStyleIdx="2" presStyleCnt="3">
        <dgm:presLayoutVars>
          <dgm:chPref val="3"/>
        </dgm:presLayoutVars>
      </dgm:prSet>
      <dgm:spPr/>
    </dgm:pt>
    <dgm:pt modelId="{08D8C5BC-7F6C-46A2-A6A5-F7DC689CC51A}" type="pres">
      <dgm:prSet presAssocID="{3C8C0434-EB82-400D-BFD7-94987F79A120}" presName="hierChild3" presStyleCnt="0"/>
      <dgm:spPr/>
    </dgm:pt>
    <dgm:pt modelId="{74AC84FB-F40A-421E-AB75-3DC6D1AAD7F9}" type="pres">
      <dgm:prSet presAssocID="{4265FCC0-5962-4300-B540-2530C3775294}" presName="Name17" presStyleLbl="parChTrans1D3" presStyleIdx="2" presStyleCnt="3"/>
      <dgm:spPr/>
    </dgm:pt>
    <dgm:pt modelId="{FBF52B79-C31E-435B-B559-24FCA621BB1F}" type="pres">
      <dgm:prSet presAssocID="{5928DFA3-2663-4019-B34A-4C817BE30A1F}" presName="hierRoot3" presStyleCnt="0"/>
      <dgm:spPr/>
    </dgm:pt>
    <dgm:pt modelId="{1C315855-FE03-4476-9FD0-66E39032C142}" type="pres">
      <dgm:prSet presAssocID="{5928DFA3-2663-4019-B34A-4C817BE30A1F}" presName="composite3" presStyleCnt="0"/>
      <dgm:spPr/>
    </dgm:pt>
    <dgm:pt modelId="{ACDFA904-B773-46D0-B0C3-3AE026227482}" type="pres">
      <dgm:prSet presAssocID="{5928DFA3-2663-4019-B34A-4C817BE30A1F}" presName="background3" presStyleLbl="node3" presStyleIdx="2" presStyleCnt="3"/>
      <dgm:spPr/>
    </dgm:pt>
    <dgm:pt modelId="{1FD123AC-615E-4F8F-91D2-F94F99FEAC79}" type="pres">
      <dgm:prSet presAssocID="{5928DFA3-2663-4019-B34A-4C817BE30A1F}" presName="text3" presStyleLbl="fgAcc3" presStyleIdx="2" presStyleCnt="3">
        <dgm:presLayoutVars>
          <dgm:chPref val="3"/>
        </dgm:presLayoutVars>
      </dgm:prSet>
      <dgm:spPr/>
    </dgm:pt>
    <dgm:pt modelId="{42483C34-29F2-42D2-B87A-1B6A7664257C}" type="pres">
      <dgm:prSet presAssocID="{5928DFA3-2663-4019-B34A-4C817BE30A1F}" presName="hierChild4" presStyleCnt="0"/>
      <dgm:spPr/>
    </dgm:pt>
  </dgm:ptLst>
  <dgm:cxnLst>
    <dgm:cxn modelId="{731D0905-EF7C-4832-ADA0-266D7D8C8E55}" type="presOf" srcId="{ED5C18BA-03DF-40D8-9ACA-4FD2E3C2FDF2}" destId="{2B7C44D5-2471-4363-B47E-A6584829726F}" srcOrd="0" destOrd="0" presId="urn:microsoft.com/office/officeart/2005/8/layout/hierarchy1"/>
    <dgm:cxn modelId="{E13D9407-E44B-472A-A0A8-491D50C00F5C}" srcId="{3CDC6C8F-91D6-445B-9186-85A56D20C6BF}" destId="{85864741-D7EE-4C0F-8077-A4719675BAF7}" srcOrd="0" destOrd="0" parTransId="{FBCA7DF3-3816-464E-945B-C571CA8058EA}" sibTransId="{93E58C45-11EF-45A8-809C-79FF831CF2FE}"/>
    <dgm:cxn modelId="{60542213-93DA-4BE4-83D6-0DC650D9D155}" srcId="{85864741-D7EE-4C0F-8077-A4719675BAF7}" destId="{0ED6E44D-A6BF-4B31-A6A9-9D30B52E3A9D}" srcOrd="0" destOrd="0" parTransId="{AFDCD5FC-511A-422A-9A8E-33BFCFF128A3}" sibTransId="{1A56568D-4A48-4B5A-A141-7A908F3519DC}"/>
    <dgm:cxn modelId="{36D68F2E-0C36-4C8F-AEB8-879CA98A3A0A}" type="presOf" srcId="{4265FCC0-5962-4300-B540-2530C3775294}" destId="{74AC84FB-F40A-421E-AB75-3DC6D1AAD7F9}" srcOrd="0" destOrd="0" presId="urn:microsoft.com/office/officeart/2005/8/layout/hierarchy1"/>
    <dgm:cxn modelId="{13085C35-E1A1-4E0E-B697-4F1018F3985D}" type="presOf" srcId="{02FD926C-E879-4C2C-9308-9EB451E5FFA1}" destId="{6607F166-BFE0-416C-81A5-2C776D33061E}" srcOrd="0" destOrd="0" presId="urn:microsoft.com/office/officeart/2005/8/layout/hierarchy1"/>
    <dgm:cxn modelId="{1AF72B47-EA2E-4E46-8E51-134E615DD885}" type="presOf" srcId="{0ED6E44D-A6BF-4B31-A6A9-9D30B52E3A9D}" destId="{91F2D486-08E5-4C3C-8F55-A80B1AC81FC3}" srcOrd="0" destOrd="0" presId="urn:microsoft.com/office/officeart/2005/8/layout/hierarchy1"/>
    <dgm:cxn modelId="{7048C06C-6956-4F07-B322-2757D5D35C60}" srcId="{85864741-D7EE-4C0F-8077-A4719675BAF7}" destId="{3C8C0434-EB82-400D-BFD7-94987F79A120}" srcOrd="2" destOrd="0" parTransId="{02FD926C-E879-4C2C-9308-9EB451E5FFA1}" sibTransId="{175A5F93-331C-4622-BE91-F58E0E7ED60B}"/>
    <dgm:cxn modelId="{77FE6271-2C39-4F93-92A0-8377061EADC0}" type="presOf" srcId="{E90D4EA9-9E80-4A77-859A-520A6DFB34D5}" destId="{887D7897-ABF1-459B-8895-03DC3DC413C5}" srcOrd="0" destOrd="0" presId="urn:microsoft.com/office/officeart/2005/8/layout/hierarchy1"/>
    <dgm:cxn modelId="{6572BE7D-22CD-4C30-9C81-D55739D2CC71}" srcId="{3C8C0434-EB82-400D-BFD7-94987F79A120}" destId="{5928DFA3-2663-4019-B34A-4C817BE30A1F}" srcOrd="0" destOrd="0" parTransId="{4265FCC0-5962-4300-B540-2530C3775294}" sibTransId="{0CF37B15-92AE-4C9A-B038-4E020F332CDD}"/>
    <dgm:cxn modelId="{62E6FC83-FE07-453A-B35C-582C7900DDA0}" type="presOf" srcId="{AFDCD5FC-511A-422A-9A8E-33BFCFF128A3}" destId="{71F9DE76-B1D7-4471-A58F-8C497187881B}" srcOrd="0" destOrd="0" presId="urn:microsoft.com/office/officeart/2005/8/layout/hierarchy1"/>
    <dgm:cxn modelId="{62C2D8BF-E841-4AEF-ABBC-0FED226C6799}" type="presOf" srcId="{5928DFA3-2663-4019-B34A-4C817BE30A1F}" destId="{1FD123AC-615E-4F8F-91D2-F94F99FEAC79}" srcOrd="0" destOrd="0" presId="urn:microsoft.com/office/officeart/2005/8/layout/hierarchy1"/>
    <dgm:cxn modelId="{DA2B3CCA-AD98-45E8-8C95-4CD025918BB3}" type="presOf" srcId="{8FD3C948-5E5C-4BB9-8D3E-1E0504E21050}" destId="{B919B57C-D83E-47F4-B075-120ED75B4741}" srcOrd="0" destOrd="0" presId="urn:microsoft.com/office/officeart/2005/8/layout/hierarchy1"/>
    <dgm:cxn modelId="{454961CF-8A20-440F-A926-6E55A6552089}" srcId="{0ED6E44D-A6BF-4B31-A6A9-9D30B52E3A9D}" destId="{E90D4EA9-9E80-4A77-859A-520A6DFB34D5}" srcOrd="0" destOrd="0" parTransId="{ED5C18BA-03DF-40D8-9ACA-4FD2E3C2FDF2}" sibTransId="{F39809D0-A424-4730-996B-0C8DA754290A}"/>
    <dgm:cxn modelId="{6ABBFAD2-BEC5-42CF-898B-A67E75318EB5}" srcId="{58069A10-AA22-4EE7-B9B6-EC2516799B42}" destId="{6B46321C-15CB-42A5-AD98-952F95D63D0A}" srcOrd="0" destOrd="0" parTransId="{8FD3C948-5E5C-4BB9-8D3E-1E0504E21050}" sibTransId="{4CC0B67C-D4C3-4AAD-80DD-8F18EF9AB34E}"/>
    <dgm:cxn modelId="{689649D3-8914-4BA2-A5D9-579293BCE6CF}" srcId="{85864741-D7EE-4C0F-8077-A4719675BAF7}" destId="{58069A10-AA22-4EE7-B9B6-EC2516799B42}" srcOrd="1" destOrd="0" parTransId="{9B94DCA8-6A1A-49AA-8F0C-DD600F2D4DA5}" sibTransId="{35CCEC75-7ADC-44B7-B7D2-612121B8C242}"/>
    <dgm:cxn modelId="{94ABFCD5-B383-4943-8F92-14AEF9F1ABB2}" type="presOf" srcId="{58069A10-AA22-4EE7-B9B6-EC2516799B42}" destId="{0134014A-F4D7-4AF0-9BF8-933893AB432B}" srcOrd="0" destOrd="0" presId="urn:microsoft.com/office/officeart/2005/8/layout/hierarchy1"/>
    <dgm:cxn modelId="{A67265E0-A064-4C55-8782-5B602B8148C7}" type="presOf" srcId="{9B94DCA8-6A1A-49AA-8F0C-DD600F2D4DA5}" destId="{E59AE720-48E1-4CFD-9E78-C827814F77AC}" srcOrd="0" destOrd="0" presId="urn:microsoft.com/office/officeart/2005/8/layout/hierarchy1"/>
    <dgm:cxn modelId="{880608E4-E34B-4E20-9657-8612EAB391B7}" type="presOf" srcId="{85864741-D7EE-4C0F-8077-A4719675BAF7}" destId="{3056C52D-5439-42C4-90E1-787E026B0291}" srcOrd="0" destOrd="0" presId="urn:microsoft.com/office/officeart/2005/8/layout/hierarchy1"/>
    <dgm:cxn modelId="{6D930FE7-A888-42CC-95FB-6AAA9500EA72}" type="presOf" srcId="{3CDC6C8F-91D6-445B-9186-85A56D20C6BF}" destId="{3FF01A1C-9C9B-45D1-923E-9B1F920F13BB}" srcOrd="0" destOrd="0" presId="urn:microsoft.com/office/officeart/2005/8/layout/hierarchy1"/>
    <dgm:cxn modelId="{CCCEB9ED-CB14-4027-BBB5-847835E31CD6}" type="presOf" srcId="{6B46321C-15CB-42A5-AD98-952F95D63D0A}" destId="{96FF5F71-9CCD-4698-AB73-85151F8C6DD4}" srcOrd="0" destOrd="0" presId="urn:microsoft.com/office/officeart/2005/8/layout/hierarchy1"/>
    <dgm:cxn modelId="{72F80BFE-1BB4-4C7B-B763-1CAC804B9DD9}" type="presOf" srcId="{3C8C0434-EB82-400D-BFD7-94987F79A120}" destId="{B0BD7C6E-C310-4601-AA62-2B2BAE5A8B78}" srcOrd="0" destOrd="0" presId="urn:microsoft.com/office/officeart/2005/8/layout/hierarchy1"/>
    <dgm:cxn modelId="{CEA8B258-2813-4771-A412-DF0FE87DD72D}" type="presParOf" srcId="{3FF01A1C-9C9B-45D1-923E-9B1F920F13BB}" destId="{3FC931BD-902F-4D7F-A24C-89D2339817D0}" srcOrd="0" destOrd="0" presId="urn:microsoft.com/office/officeart/2005/8/layout/hierarchy1"/>
    <dgm:cxn modelId="{98FE54B1-7F73-4A8A-8A2F-3D1E7B42CF5D}" type="presParOf" srcId="{3FC931BD-902F-4D7F-A24C-89D2339817D0}" destId="{D9579F21-5A93-422B-B425-565444438A6B}" srcOrd="0" destOrd="0" presId="urn:microsoft.com/office/officeart/2005/8/layout/hierarchy1"/>
    <dgm:cxn modelId="{28741C18-47EA-4854-9376-5AB9EC094373}" type="presParOf" srcId="{D9579F21-5A93-422B-B425-565444438A6B}" destId="{0BB1125F-2F49-4D27-B8D6-C69B4040D10A}" srcOrd="0" destOrd="0" presId="urn:microsoft.com/office/officeart/2005/8/layout/hierarchy1"/>
    <dgm:cxn modelId="{7D829660-C1CE-407C-A85A-8BDF241A7097}" type="presParOf" srcId="{D9579F21-5A93-422B-B425-565444438A6B}" destId="{3056C52D-5439-42C4-90E1-787E026B0291}" srcOrd="1" destOrd="0" presId="urn:microsoft.com/office/officeart/2005/8/layout/hierarchy1"/>
    <dgm:cxn modelId="{5FDFA659-5498-4A0C-8907-561987439812}" type="presParOf" srcId="{3FC931BD-902F-4D7F-A24C-89D2339817D0}" destId="{CADF71B7-6B05-43EB-A627-43DE5A7D64E5}" srcOrd="1" destOrd="0" presId="urn:microsoft.com/office/officeart/2005/8/layout/hierarchy1"/>
    <dgm:cxn modelId="{B283AEA9-EA46-42D9-9C20-2082DF5E30AE}" type="presParOf" srcId="{CADF71B7-6B05-43EB-A627-43DE5A7D64E5}" destId="{71F9DE76-B1D7-4471-A58F-8C497187881B}" srcOrd="0" destOrd="0" presId="urn:microsoft.com/office/officeart/2005/8/layout/hierarchy1"/>
    <dgm:cxn modelId="{EBAE53E4-9DD7-4CCF-B348-0E00449DAC18}" type="presParOf" srcId="{CADF71B7-6B05-43EB-A627-43DE5A7D64E5}" destId="{07BDEA01-37F0-407B-9709-0AF62A1849A9}" srcOrd="1" destOrd="0" presId="urn:microsoft.com/office/officeart/2005/8/layout/hierarchy1"/>
    <dgm:cxn modelId="{AEE0040D-8E7B-4C75-91EE-A5B8F44F6A9C}" type="presParOf" srcId="{07BDEA01-37F0-407B-9709-0AF62A1849A9}" destId="{04814287-4A7B-4A1C-8654-C22D4193B75C}" srcOrd="0" destOrd="0" presId="urn:microsoft.com/office/officeart/2005/8/layout/hierarchy1"/>
    <dgm:cxn modelId="{CE7EF688-8469-4C39-A9A3-20C10DD2E029}" type="presParOf" srcId="{04814287-4A7B-4A1C-8654-C22D4193B75C}" destId="{0BE8BC23-E731-496D-9FEA-59F7DD8E902C}" srcOrd="0" destOrd="0" presId="urn:microsoft.com/office/officeart/2005/8/layout/hierarchy1"/>
    <dgm:cxn modelId="{62FD3220-0752-4FDD-8354-7A1032A3D2FD}" type="presParOf" srcId="{04814287-4A7B-4A1C-8654-C22D4193B75C}" destId="{91F2D486-08E5-4C3C-8F55-A80B1AC81FC3}" srcOrd="1" destOrd="0" presId="urn:microsoft.com/office/officeart/2005/8/layout/hierarchy1"/>
    <dgm:cxn modelId="{AED235C0-2A2A-4CA1-B3BB-1ED4E2E8DA63}" type="presParOf" srcId="{07BDEA01-37F0-407B-9709-0AF62A1849A9}" destId="{B4A8A19C-5B21-4AFD-BF1E-82AB2BD10FA8}" srcOrd="1" destOrd="0" presId="urn:microsoft.com/office/officeart/2005/8/layout/hierarchy1"/>
    <dgm:cxn modelId="{72D14EE6-A77E-4C18-9701-538A642EDA44}" type="presParOf" srcId="{B4A8A19C-5B21-4AFD-BF1E-82AB2BD10FA8}" destId="{2B7C44D5-2471-4363-B47E-A6584829726F}" srcOrd="0" destOrd="0" presId="urn:microsoft.com/office/officeart/2005/8/layout/hierarchy1"/>
    <dgm:cxn modelId="{F62194A6-70C5-472B-8AAE-4D5CE8508D0C}" type="presParOf" srcId="{B4A8A19C-5B21-4AFD-BF1E-82AB2BD10FA8}" destId="{B91240EF-76BE-4BFD-8385-671DB7E1B4A4}" srcOrd="1" destOrd="0" presId="urn:microsoft.com/office/officeart/2005/8/layout/hierarchy1"/>
    <dgm:cxn modelId="{E53E87B8-E3B3-4549-A543-525DD06F362C}" type="presParOf" srcId="{B91240EF-76BE-4BFD-8385-671DB7E1B4A4}" destId="{A6A75380-8A27-4EA3-9091-116B09206653}" srcOrd="0" destOrd="0" presId="urn:microsoft.com/office/officeart/2005/8/layout/hierarchy1"/>
    <dgm:cxn modelId="{ACAED2F2-17E0-4C34-A799-AA99134935CC}" type="presParOf" srcId="{A6A75380-8A27-4EA3-9091-116B09206653}" destId="{7B9A47DD-7FC8-4F13-942E-2D3C0B6A72FD}" srcOrd="0" destOrd="0" presId="urn:microsoft.com/office/officeart/2005/8/layout/hierarchy1"/>
    <dgm:cxn modelId="{58DFA68F-842D-4816-BC31-B8CB2D2466BF}" type="presParOf" srcId="{A6A75380-8A27-4EA3-9091-116B09206653}" destId="{887D7897-ABF1-459B-8895-03DC3DC413C5}" srcOrd="1" destOrd="0" presId="urn:microsoft.com/office/officeart/2005/8/layout/hierarchy1"/>
    <dgm:cxn modelId="{9771BEE7-6475-49B5-8291-2C2BC54B0277}" type="presParOf" srcId="{B91240EF-76BE-4BFD-8385-671DB7E1B4A4}" destId="{289818E9-1A63-4BBE-BB93-1CB74261A571}" srcOrd="1" destOrd="0" presId="urn:microsoft.com/office/officeart/2005/8/layout/hierarchy1"/>
    <dgm:cxn modelId="{8B6AE18A-CA94-4432-B6A8-15999B2C7A7D}" type="presParOf" srcId="{CADF71B7-6B05-43EB-A627-43DE5A7D64E5}" destId="{E59AE720-48E1-4CFD-9E78-C827814F77AC}" srcOrd="2" destOrd="0" presId="urn:microsoft.com/office/officeart/2005/8/layout/hierarchy1"/>
    <dgm:cxn modelId="{A7A18810-F455-414F-AED1-C0BF318CFCF9}" type="presParOf" srcId="{CADF71B7-6B05-43EB-A627-43DE5A7D64E5}" destId="{910944E3-36C4-42FB-99D3-F7BE4BFD8D82}" srcOrd="3" destOrd="0" presId="urn:microsoft.com/office/officeart/2005/8/layout/hierarchy1"/>
    <dgm:cxn modelId="{95524B9E-CCEF-4108-8CF8-36CE01F51F65}" type="presParOf" srcId="{910944E3-36C4-42FB-99D3-F7BE4BFD8D82}" destId="{F24A21BD-F353-44EA-90BC-CC4246BC0873}" srcOrd="0" destOrd="0" presId="urn:microsoft.com/office/officeart/2005/8/layout/hierarchy1"/>
    <dgm:cxn modelId="{F112002C-CBA6-4A15-BC91-F1B5F2F3ED4E}" type="presParOf" srcId="{F24A21BD-F353-44EA-90BC-CC4246BC0873}" destId="{A84A601B-A3C7-40FD-A5FB-DAF889EDF30B}" srcOrd="0" destOrd="0" presId="urn:microsoft.com/office/officeart/2005/8/layout/hierarchy1"/>
    <dgm:cxn modelId="{1D3BEFAC-4357-44F9-BE0A-546DF5CD07C1}" type="presParOf" srcId="{F24A21BD-F353-44EA-90BC-CC4246BC0873}" destId="{0134014A-F4D7-4AF0-9BF8-933893AB432B}" srcOrd="1" destOrd="0" presId="urn:microsoft.com/office/officeart/2005/8/layout/hierarchy1"/>
    <dgm:cxn modelId="{D70CD64A-C91E-47DB-AA4D-E6B750CD6624}" type="presParOf" srcId="{910944E3-36C4-42FB-99D3-F7BE4BFD8D82}" destId="{9ED36D90-4E8B-460E-B827-1822B7672352}" srcOrd="1" destOrd="0" presId="urn:microsoft.com/office/officeart/2005/8/layout/hierarchy1"/>
    <dgm:cxn modelId="{8D06B19C-2C84-4096-981B-A9C468F10448}" type="presParOf" srcId="{9ED36D90-4E8B-460E-B827-1822B7672352}" destId="{B919B57C-D83E-47F4-B075-120ED75B4741}" srcOrd="0" destOrd="0" presId="urn:microsoft.com/office/officeart/2005/8/layout/hierarchy1"/>
    <dgm:cxn modelId="{AA70E2C2-1B21-4032-908E-D4FD6BCAC0F7}" type="presParOf" srcId="{9ED36D90-4E8B-460E-B827-1822B7672352}" destId="{9CF837B0-F098-40D6-9191-20EBD73451E9}" srcOrd="1" destOrd="0" presId="urn:microsoft.com/office/officeart/2005/8/layout/hierarchy1"/>
    <dgm:cxn modelId="{68235B12-0423-41DB-ACE6-776164AB132A}" type="presParOf" srcId="{9CF837B0-F098-40D6-9191-20EBD73451E9}" destId="{FCAEB7AE-8EB1-4345-9CCE-7FBD64AE5AB0}" srcOrd="0" destOrd="0" presId="urn:microsoft.com/office/officeart/2005/8/layout/hierarchy1"/>
    <dgm:cxn modelId="{20FB5ED3-7822-47AC-8563-D947F352FDF5}" type="presParOf" srcId="{FCAEB7AE-8EB1-4345-9CCE-7FBD64AE5AB0}" destId="{CD841BA0-F9D0-48E5-B4DC-DD4C5F4A8A8E}" srcOrd="0" destOrd="0" presId="urn:microsoft.com/office/officeart/2005/8/layout/hierarchy1"/>
    <dgm:cxn modelId="{86A1EE1A-C9E4-441E-9129-F22848AEE168}" type="presParOf" srcId="{FCAEB7AE-8EB1-4345-9CCE-7FBD64AE5AB0}" destId="{96FF5F71-9CCD-4698-AB73-85151F8C6DD4}" srcOrd="1" destOrd="0" presId="urn:microsoft.com/office/officeart/2005/8/layout/hierarchy1"/>
    <dgm:cxn modelId="{15AD65D0-1D2A-4EFD-B2CB-D0AAD438C075}" type="presParOf" srcId="{9CF837B0-F098-40D6-9191-20EBD73451E9}" destId="{CDB681BB-8DED-4F3D-B220-8F96939779A4}" srcOrd="1" destOrd="0" presId="urn:microsoft.com/office/officeart/2005/8/layout/hierarchy1"/>
    <dgm:cxn modelId="{1EFE70B5-3C31-4EDF-94E3-87B78CD849E9}" type="presParOf" srcId="{CADF71B7-6B05-43EB-A627-43DE5A7D64E5}" destId="{6607F166-BFE0-416C-81A5-2C776D33061E}" srcOrd="4" destOrd="0" presId="urn:microsoft.com/office/officeart/2005/8/layout/hierarchy1"/>
    <dgm:cxn modelId="{75412CF7-662D-4833-AEC5-5BDA773BDD82}" type="presParOf" srcId="{CADF71B7-6B05-43EB-A627-43DE5A7D64E5}" destId="{9977D036-F9AF-4315-A660-751F0B4BA288}" srcOrd="5" destOrd="0" presId="urn:microsoft.com/office/officeart/2005/8/layout/hierarchy1"/>
    <dgm:cxn modelId="{6E41431C-C85A-4F60-BCC6-5A7DECB3EC67}" type="presParOf" srcId="{9977D036-F9AF-4315-A660-751F0B4BA288}" destId="{56B5EAF9-18B8-48EB-B095-9515D302EF7A}" srcOrd="0" destOrd="0" presId="urn:microsoft.com/office/officeart/2005/8/layout/hierarchy1"/>
    <dgm:cxn modelId="{ACDFFA07-3A40-4BD7-A977-F5396E7BE47C}" type="presParOf" srcId="{56B5EAF9-18B8-48EB-B095-9515D302EF7A}" destId="{2E97BE09-5EBE-4CB7-84E6-65EB68266E58}" srcOrd="0" destOrd="0" presId="urn:microsoft.com/office/officeart/2005/8/layout/hierarchy1"/>
    <dgm:cxn modelId="{1EC7FE5B-FB22-4A0E-9DC1-7EFD3CD9687C}" type="presParOf" srcId="{56B5EAF9-18B8-48EB-B095-9515D302EF7A}" destId="{B0BD7C6E-C310-4601-AA62-2B2BAE5A8B78}" srcOrd="1" destOrd="0" presId="urn:microsoft.com/office/officeart/2005/8/layout/hierarchy1"/>
    <dgm:cxn modelId="{3D11FB3A-CD63-4A59-AA58-E2439473B407}" type="presParOf" srcId="{9977D036-F9AF-4315-A660-751F0B4BA288}" destId="{08D8C5BC-7F6C-46A2-A6A5-F7DC689CC51A}" srcOrd="1" destOrd="0" presId="urn:microsoft.com/office/officeart/2005/8/layout/hierarchy1"/>
    <dgm:cxn modelId="{100BE629-A41D-4E97-817D-2A745A8E2327}" type="presParOf" srcId="{08D8C5BC-7F6C-46A2-A6A5-F7DC689CC51A}" destId="{74AC84FB-F40A-421E-AB75-3DC6D1AAD7F9}" srcOrd="0" destOrd="0" presId="urn:microsoft.com/office/officeart/2005/8/layout/hierarchy1"/>
    <dgm:cxn modelId="{E7B6EA76-EC1A-4BD5-95DF-B17C608FC9CC}" type="presParOf" srcId="{08D8C5BC-7F6C-46A2-A6A5-F7DC689CC51A}" destId="{FBF52B79-C31E-435B-B559-24FCA621BB1F}" srcOrd="1" destOrd="0" presId="urn:microsoft.com/office/officeart/2005/8/layout/hierarchy1"/>
    <dgm:cxn modelId="{F1C61B16-F9C0-4B66-A5FA-3B4C7CB11D6E}" type="presParOf" srcId="{FBF52B79-C31E-435B-B559-24FCA621BB1F}" destId="{1C315855-FE03-4476-9FD0-66E39032C142}" srcOrd="0" destOrd="0" presId="urn:microsoft.com/office/officeart/2005/8/layout/hierarchy1"/>
    <dgm:cxn modelId="{878CB7E7-4299-4975-A192-4E297D6C78F7}" type="presParOf" srcId="{1C315855-FE03-4476-9FD0-66E39032C142}" destId="{ACDFA904-B773-46D0-B0C3-3AE026227482}" srcOrd="0" destOrd="0" presId="urn:microsoft.com/office/officeart/2005/8/layout/hierarchy1"/>
    <dgm:cxn modelId="{F5B586BB-4A0E-4E4E-ACC2-52087E858D48}" type="presParOf" srcId="{1C315855-FE03-4476-9FD0-66E39032C142}" destId="{1FD123AC-615E-4F8F-91D2-F94F99FEAC79}" srcOrd="1" destOrd="0" presId="urn:microsoft.com/office/officeart/2005/8/layout/hierarchy1"/>
    <dgm:cxn modelId="{C36B8FA6-9FF2-4EA5-9239-A93B5EFCC621}" type="presParOf" srcId="{FBF52B79-C31E-435B-B559-24FCA621BB1F}" destId="{42483C34-29F2-42D2-B87A-1B6A7664257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C84FB-F40A-421E-AB75-3DC6D1AAD7F9}">
      <dsp:nvSpPr>
        <dsp:cNvPr id="0" name=""/>
        <dsp:cNvSpPr/>
      </dsp:nvSpPr>
      <dsp:spPr>
        <a:xfrm>
          <a:off x="8483730" y="3357884"/>
          <a:ext cx="91440" cy="625537"/>
        </a:xfrm>
        <a:custGeom>
          <a:avLst/>
          <a:gdLst/>
          <a:ahLst/>
          <a:cxnLst/>
          <a:rect l="0" t="0" r="0" b="0"/>
          <a:pathLst>
            <a:path>
              <a:moveTo>
                <a:pt x="45720" y="0"/>
              </a:moveTo>
              <a:lnTo>
                <a:pt x="45720" y="6255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07F166-BFE0-416C-81A5-2C776D33061E}">
      <dsp:nvSpPr>
        <dsp:cNvPr id="0" name=""/>
        <dsp:cNvSpPr/>
      </dsp:nvSpPr>
      <dsp:spPr>
        <a:xfrm>
          <a:off x="5900640" y="1366560"/>
          <a:ext cx="2628810" cy="625537"/>
        </a:xfrm>
        <a:custGeom>
          <a:avLst/>
          <a:gdLst/>
          <a:ahLst/>
          <a:cxnLst/>
          <a:rect l="0" t="0" r="0" b="0"/>
          <a:pathLst>
            <a:path>
              <a:moveTo>
                <a:pt x="0" y="0"/>
              </a:moveTo>
              <a:lnTo>
                <a:pt x="0" y="426285"/>
              </a:lnTo>
              <a:lnTo>
                <a:pt x="2628810" y="426285"/>
              </a:lnTo>
              <a:lnTo>
                <a:pt x="2628810" y="62553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19B57C-D83E-47F4-B075-120ED75B4741}">
      <dsp:nvSpPr>
        <dsp:cNvPr id="0" name=""/>
        <dsp:cNvSpPr/>
      </dsp:nvSpPr>
      <dsp:spPr>
        <a:xfrm>
          <a:off x="5854920" y="3357884"/>
          <a:ext cx="91440" cy="625537"/>
        </a:xfrm>
        <a:custGeom>
          <a:avLst/>
          <a:gdLst/>
          <a:ahLst/>
          <a:cxnLst/>
          <a:rect l="0" t="0" r="0" b="0"/>
          <a:pathLst>
            <a:path>
              <a:moveTo>
                <a:pt x="45720" y="0"/>
              </a:moveTo>
              <a:lnTo>
                <a:pt x="45720" y="6255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9AE720-48E1-4CFD-9E78-C827814F77AC}">
      <dsp:nvSpPr>
        <dsp:cNvPr id="0" name=""/>
        <dsp:cNvSpPr/>
      </dsp:nvSpPr>
      <dsp:spPr>
        <a:xfrm>
          <a:off x="5854920" y="1366560"/>
          <a:ext cx="91440" cy="625537"/>
        </a:xfrm>
        <a:custGeom>
          <a:avLst/>
          <a:gdLst/>
          <a:ahLst/>
          <a:cxnLst/>
          <a:rect l="0" t="0" r="0" b="0"/>
          <a:pathLst>
            <a:path>
              <a:moveTo>
                <a:pt x="45720" y="0"/>
              </a:moveTo>
              <a:lnTo>
                <a:pt x="45720" y="62553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7C44D5-2471-4363-B47E-A6584829726F}">
      <dsp:nvSpPr>
        <dsp:cNvPr id="0" name=""/>
        <dsp:cNvSpPr/>
      </dsp:nvSpPr>
      <dsp:spPr>
        <a:xfrm>
          <a:off x="3226109" y="3357884"/>
          <a:ext cx="91440" cy="625537"/>
        </a:xfrm>
        <a:custGeom>
          <a:avLst/>
          <a:gdLst/>
          <a:ahLst/>
          <a:cxnLst/>
          <a:rect l="0" t="0" r="0" b="0"/>
          <a:pathLst>
            <a:path>
              <a:moveTo>
                <a:pt x="45720" y="0"/>
              </a:moveTo>
              <a:lnTo>
                <a:pt x="45720" y="625537"/>
              </a:lnTo>
            </a:path>
          </a:pathLst>
        </a:custGeom>
        <a:noFill/>
        <a:ln w="1905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F9DE76-B1D7-4471-A58F-8C497187881B}">
      <dsp:nvSpPr>
        <dsp:cNvPr id="0" name=""/>
        <dsp:cNvSpPr/>
      </dsp:nvSpPr>
      <dsp:spPr>
        <a:xfrm>
          <a:off x="3271829" y="1366560"/>
          <a:ext cx="2628810" cy="625537"/>
        </a:xfrm>
        <a:custGeom>
          <a:avLst/>
          <a:gdLst/>
          <a:ahLst/>
          <a:cxnLst/>
          <a:rect l="0" t="0" r="0" b="0"/>
          <a:pathLst>
            <a:path>
              <a:moveTo>
                <a:pt x="2628810" y="0"/>
              </a:moveTo>
              <a:lnTo>
                <a:pt x="2628810" y="426285"/>
              </a:lnTo>
              <a:lnTo>
                <a:pt x="0" y="426285"/>
              </a:lnTo>
              <a:lnTo>
                <a:pt x="0" y="62553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B1125F-2F49-4D27-B8D6-C69B4040D10A}">
      <dsp:nvSpPr>
        <dsp:cNvPr id="0" name=""/>
        <dsp:cNvSpPr/>
      </dsp:nvSpPr>
      <dsp:spPr>
        <a:xfrm>
          <a:off x="2764547" y="774"/>
          <a:ext cx="6272186" cy="13657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56C52D-5439-42C4-90E1-787E026B0291}">
      <dsp:nvSpPr>
        <dsp:cNvPr id="0" name=""/>
        <dsp:cNvSpPr/>
      </dsp:nvSpPr>
      <dsp:spPr>
        <a:xfrm>
          <a:off x="3003529" y="227807"/>
          <a:ext cx="6272186" cy="13657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NYS ASHRAE 90.1 Substantial Alteration, </a:t>
          </a:r>
        </a:p>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NYS ECCC Substantial Improvement, </a:t>
          </a:r>
        </a:p>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IECS Phase II Renovation</a:t>
          </a:r>
        </a:p>
      </dsp:txBody>
      <dsp:txXfrm>
        <a:off x="3043532" y="267810"/>
        <a:ext cx="6192180" cy="1285780"/>
      </dsp:txXfrm>
    </dsp:sp>
    <dsp:sp modelId="{0BE8BC23-E731-496D-9FEA-59F7DD8E902C}">
      <dsp:nvSpPr>
        <dsp:cNvPr id="0" name=""/>
        <dsp:cNvSpPr/>
      </dsp:nvSpPr>
      <dsp:spPr>
        <a:xfrm>
          <a:off x="2196407" y="1992097"/>
          <a:ext cx="2150844" cy="13657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F2D486-08E5-4C3C-8F55-A80B1AC81FC3}">
      <dsp:nvSpPr>
        <dsp:cNvPr id="0" name=""/>
        <dsp:cNvSpPr/>
      </dsp:nvSpPr>
      <dsp:spPr>
        <a:xfrm>
          <a:off x="2435390" y="2219131"/>
          <a:ext cx="2150844" cy="13657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NYS ASHRAE </a:t>
          </a:r>
        </a:p>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90.1-2025</a:t>
          </a:r>
        </a:p>
      </dsp:txBody>
      <dsp:txXfrm>
        <a:off x="2475393" y="2259134"/>
        <a:ext cx="2070838" cy="1285780"/>
      </dsp:txXfrm>
    </dsp:sp>
    <dsp:sp modelId="{7B9A47DD-7FC8-4F13-942E-2D3C0B6A72FD}">
      <dsp:nvSpPr>
        <dsp:cNvPr id="0" name=""/>
        <dsp:cNvSpPr/>
      </dsp:nvSpPr>
      <dsp:spPr>
        <a:xfrm>
          <a:off x="2196407" y="3983421"/>
          <a:ext cx="2150844" cy="13657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7D7897-ABF1-459B-8895-03DC3DC413C5}">
      <dsp:nvSpPr>
        <dsp:cNvPr id="0" name=""/>
        <dsp:cNvSpPr/>
      </dsp:nvSpPr>
      <dsp:spPr>
        <a:xfrm>
          <a:off x="2435390" y="4210455"/>
          <a:ext cx="2150844" cy="13657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Alterations &gt;5,000 SF AND at least 2 of:</a:t>
          </a:r>
        </a:p>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&gt;50% HVAC, </a:t>
          </a:r>
          <a:br>
            <a:rPr lang="en-US" sz="1500" kern="1200">
              <a:latin typeface="Aptos" panose="020B0004020202020204"/>
              <a:ea typeface="+mn-ea"/>
              <a:cs typeface="+mn-cs"/>
            </a:rPr>
          </a:br>
          <a:r>
            <a:rPr lang="en-US" sz="1500" kern="1200">
              <a:latin typeface="Aptos" panose="020B0004020202020204"/>
              <a:ea typeface="+mn-ea"/>
              <a:cs typeface="+mn-cs"/>
            </a:rPr>
            <a:t>&gt;50% Lighting, </a:t>
          </a:r>
          <a:br>
            <a:rPr lang="en-US" sz="1500" kern="1200">
              <a:latin typeface="Aptos" panose="020B0004020202020204"/>
              <a:ea typeface="+mn-ea"/>
              <a:cs typeface="+mn-cs"/>
            </a:rPr>
          </a:br>
          <a:r>
            <a:rPr lang="en-US" sz="1500" kern="1200">
              <a:latin typeface="Aptos" panose="020B0004020202020204"/>
              <a:ea typeface="+mn-ea"/>
              <a:cs typeface="+mn-cs"/>
            </a:rPr>
            <a:t>&gt;25% Envelope</a:t>
          </a:r>
        </a:p>
      </dsp:txBody>
      <dsp:txXfrm>
        <a:off x="2475393" y="4250458"/>
        <a:ext cx="2070838" cy="1285780"/>
      </dsp:txXfrm>
    </dsp:sp>
    <dsp:sp modelId="{A84A601B-A3C7-40FD-A5FB-DAF889EDF30B}">
      <dsp:nvSpPr>
        <dsp:cNvPr id="0" name=""/>
        <dsp:cNvSpPr/>
      </dsp:nvSpPr>
      <dsp:spPr>
        <a:xfrm>
          <a:off x="4825217" y="1992097"/>
          <a:ext cx="2150844" cy="13657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34014A-F4D7-4AF0-9BF8-933893AB432B}">
      <dsp:nvSpPr>
        <dsp:cNvPr id="0" name=""/>
        <dsp:cNvSpPr/>
      </dsp:nvSpPr>
      <dsp:spPr>
        <a:xfrm>
          <a:off x="5064200" y="2219131"/>
          <a:ext cx="2150844" cy="13657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2025 NYS Energy Conservation Construction Code (NYS ECCC)</a:t>
          </a:r>
        </a:p>
      </dsp:txBody>
      <dsp:txXfrm>
        <a:off x="5104203" y="2259134"/>
        <a:ext cx="2070838" cy="1285780"/>
      </dsp:txXfrm>
    </dsp:sp>
    <dsp:sp modelId="{CD841BA0-F9D0-48E5-B4DC-DD4C5F4A8A8E}">
      <dsp:nvSpPr>
        <dsp:cNvPr id="0" name=""/>
        <dsp:cNvSpPr/>
      </dsp:nvSpPr>
      <dsp:spPr>
        <a:xfrm>
          <a:off x="4825217" y="3983421"/>
          <a:ext cx="2150844" cy="13657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FF5F71-9CCD-4698-AB73-85151F8C6DD4}">
      <dsp:nvSpPr>
        <dsp:cNvPr id="0" name=""/>
        <dsp:cNvSpPr/>
      </dsp:nvSpPr>
      <dsp:spPr>
        <a:xfrm>
          <a:off x="5064200" y="4210455"/>
          <a:ext cx="2150844" cy="13657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a:latin typeface="Aptos" panose="020B0004020202020204"/>
              <a:ea typeface="+mn-ea"/>
              <a:cs typeface="+mn-cs"/>
            </a:rPr>
            <a:t>Project costs are greater than 50% market assessed value</a:t>
          </a:r>
        </a:p>
      </dsp:txBody>
      <dsp:txXfrm>
        <a:off x="5104203" y="4250458"/>
        <a:ext cx="2070838" cy="1285780"/>
      </dsp:txXfrm>
    </dsp:sp>
    <dsp:sp modelId="{2E97BE09-5EBE-4CB7-84E6-65EB68266E58}">
      <dsp:nvSpPr>
        <dsp:cNvPr id="0" name=""/>
        <dsp:cNvSpPr/>
      </dsp:nvSpPr>
      <dsp:spPr>
        <a:xfrm>
          <a:off x="7454028" y="1992097"/>
          <a:ext cx="2150844" cy="13657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BD7C6E-C310-4601-AA62-2B2BAE5A8B78}">
      <dsp:nvSpPr>
        <dsp:cNvPr id="0" name=""/>
        <dsp:cNvSpPr/>
      </dsp:nvSpPr>
      <dsp:spPr>
        <a:xfrm>
          <a:off x="7693010" y="2219131"/>
          <a:ext cx="2150844" cy="13657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City of Ithaca</a:t>
          </a:r>
        </a:p>
        <a:p>
          <a:pPr marL="0" lvl="0" indent="0" algn="ctr" defTabSz="666750">
            <a:lnSpc>
              <a:spcPct val="90000"/>
            </a:lnSpc>
            <a:spcBef>
              <a:spcPct val="0"/>
            </a:spcBef>
            <a:spcAft>
              <a:spcPct val="35000"/>
            </a:spcAft>
            <a:buNone/>
          </a:pPr>
          <a:r>
            <a:rPr lang="en-US" sz="1500" kern="1200" dirty="0"/>
            <a:t>(IECS Phase II) </a:t>
          </a:r>
        </a:p>
      </dsp:txBody>
      <dsp:txXfrm>
        <a:off x="7733013" y="2259134"/>
        <a:ext cx="2070838" cy="1285780"/>
      </dsp:txXfrm>
    </dsp:sp>
    <dsp:sp modelId="{ACDFA904-B773-46D0-B0C3-3AE026227482}">
      <dsp:nvSpPr>
        <dsp:cNvPr id="0" name=""/>
        <dsp:cNvSpPr/>
      </dsp:nvSpPr>
      <dsp:spPr>
        <a:xfrm>
          <a:off x="7454028" y="3983421"/>
          <a:ext cx="2150844" cy="136578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D123AC-615E-4F8F-91D2-F94F99FEAC79}">
      <dsp:nvSpPr>
        <dsp:cNvPr id="0" name=""/>
        <dsp:cNvSpPr/>
      </dsp:nvSpPr>
      <dsp:spPr>
        <a:xfrm>
          <a:off x="7693010" y="4210455"/>
          <a:ext cx="2150844" cy="1365786"/>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Work area exceeds 75% AND at least 2 of </a:t>
          </a:r>
          <a:br>
            <a:rPr lang="en-US" sz="1500" kern="1200"/>
          </a:br>
          <a:r>
            <a:rPr lang="en-US" sz="1500" kern="1200"/>
            <a:t>&gt;50% HVAC, </a:t>
          </a:r>
          <a:br>
            <a:rPr lang="en-US" sz="1500" kern="1200"/>
          </a:br>
          <a:r>
            <a:rPr lang="en-US" sz="1500" kern="1200"/>
            <a:t>&gt;50% Envelope, </a:t>
          </a:r>
          <a:br>
            <a:rPr lang="en-US" sz="1500" kern="1200"/>
          </a:br>
          <a:r>
            <a:rPr lang="en-US" sz="1500" kern="1200"/>
            <a:t>&gt;50% lighting</a:t>
          </a:r>
        </a:p>
      </dsp:txBody>
      <dsp:txXfrm>
        <a:off x="7733013" y="4250458"/>
        <a:ext cx="2070838" cy="128578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13FA44-CE49-45CF-A749-0B622EEA89B1}"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F96616-1AED-46AA-89D8-8B7C5471EDAE}" type="slidenum">
              <a:rPr lang="en-US" smtClean="0"/>
              <a:t>‹#›</a:t>
            </a:fld>
            <a:endParaRPr lang="en-US"/>
          </a:p>
        </p:txBody>
      </p:sp>
    </p:spTree>
    <p:extLst>
      <p:ext uri="{BB962C8B-B14F-4D97-AF65-F5344CB8AC3E}">
        <p14:creationId xmlns:p14="http://schemas.microsoft.com/office/powerpoint/2010/main" val="1053581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 – Coordinate with the Architect – can’t pick and choose. Check with the AHJ</a:t>
            </a:r>
          </a:p>
        </p:txBody>
      </p:sp>
      <p:sp>
        <p:nvSpPr>
          <p:cNvPr id="4" name="Slide Number Placeholder 3"/>
          <p:cNvSpPr>
            <a:spLocks noGrp="1"/>
          </p:cNvSpPr>
          <p:nvPr>
            <p:ph type="sldNum" sz="quarter" idx="5"/>
          </p:nvPr>
        </p:nvSpPr>
        <p:spPr/>
        <p:txBody>
          <a:bodyPr/>
          <a:lstStyle/>
          <a:p>
            <a:fld id="{F6F96616-1AED-46AA-89D8-8B7C5471EDAE}" type="slidenum">
              <a:rPr lang="en-US" smtClean="0"/>
              <a:t>3</a:t>
            </a:fld>
            <a:endParaRPr lang="en-US"/>
          </a:p>
        </p:txBody>
      </p:sp>
    </p:spTree>
    <p:extLst>
      <p:ext uri="{BB962C8B-B14F-4D97-AF65-F5344CB8AC3E}">
        <p14:creationId xmlns:p14="http://schemas.microsoft.com/office/powerpoint/2010/main" val="824468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a:t>
            </a:r>
          </a:p>
        </p:txBody>
      </p:sp>
      <p:sp>
        <p:nvSpPr>
          <p:cNvPr id="4" name="Slide Number Placeholder 3"/>
          <p:cNvSpPr>
            <a:spLocks noGrp="1"/>
          </p:cNvSpPr>
          <p:nvPr>
            <p:ph type="sldNum" sz="quarter" idx="5"/>
          </p:nvPr>
        </p:nvSpPr>
        <p:spPr/>
        <p:txBody>
          <a:bodyPr/>
          <a:lstStyle/>
          <a:p>
            <a:fld id="{F6F96616-1AED-46AA-89D8-8B7C5471EDAE}" type="slidenum">
              <a:rPr lang="en-US" smtClean="0"/>
              <a:t>4</a:t>
            </a:fld>
            <a:endParaRPr lang="en-US"/>
          </a:p>
        </p:txBody>
      </p:sp>
    </p:spTree>
    <p:extLst>
      <p:ext uri="{BB962C8B-B14F-4D97-AF65-F5344CB8AC3E}">
        <p14:creationId xmlns:p14="http://schemas.microsoft.com/office/powerpoint/2010/main" val="3179178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a:t>
            </a:r>
          </a:p>
        </p:txBody>
      </p:sp>
      <p:sp>
        <p:nvSpPr>
          <p:cNvPr id="4" name="Slide Number Placeholder 3"/>
          <p:cNvSpPr>
            <a:spLocks noGrp="1"/>
          </p:cNvSpPr>
          <p:nvPr>
            <p:ph type="sldNum" sz="quarter" idx="5"/>
          </p:nvPr>
        </p:nvSpPr>
        <p:spPr/>
        <p:txBody>
          <a:bodyPr/>
          <a:lstStyle/>
          <a:p>
            <a:fld id="{F6F96616-1AED-46AA-89D8-8B7C5471EDAE}" type="slidenum">
              <a:rPr lang="en-US" smtClean="0"/>
              <a:t>5</a:t>
            </a:fld>
            <a:endParaRPr lang="en-US"/>
          </a:p>
        </p:txBody>
      </p:sp>
    </p:spTree>
    <p:extLst>
      <p:ext uri="{BB962C8B-B14F-4D97-AF65-F5344CB8AC3E}">
        <p14:creationId xmlns:p14="http://schemas.microsoft.com/office/powerpoint/2010/main" val="1164314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CC6EE-2E82-6A9C-3115-DF53E68C0C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5EBA4-E54B-43CE-82CB-01989BF7CE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814E6B-F703-B4F2-5520-74CDFF9CC6E0}"/>
              </a:ext>
            </a:extLst>
          </p:cNvPr>
          <p:cNvSpPr>
            <a:spLocks noGrp="1"/>
          </p:cNvSpPr>
          <p:nvPr>
            <p:ph type="body" idx="1"/>
          </p:nvPr>
        </p:nvSpPr>
        <p:spPr/>
        <p:txBody>
          <a:bodyPr/>
          <a:lstStyle/>
          <a:p>
            <a:r>
              <a:rPr lang="en-US"/>
              <a:t>Brendan</a:t>
            </a:r>
          </a:p>
        </p:txBody>
      </p:sp>
      <p:sp>
        <p:nvSpPr>
          <p:cNvPr id="4" name="Slide Number Placeholder 3">
            <a:extLst>
              <a:ext uri="{FF2B5EF4-FFF2-40B4-BE49-F238E27FC236}">
                <a16:creationId xmlns:a16="http://schemas.microsoft.com/office/drawing/2014/main" id="{27BE0976-8B88-3177-36E8-9A61E7FA0F74}"/>
              </a:ext>
            </a:extLst>
          </p:cNvPr>
          <p:cNvSpPr>
            <a:spLocks noGrp="1"/>
          </p:cNvSpPr>
          <p:nvPr>
            <p:ph type="sldNum" sz="quarter" idx="5"/>
          </p:nvPr>
        </p:nvSpPr>
        <p:spPr/>
        <p:txBody>
          <a:bodyPr/>
          <a:lstStyle/>
          <a:p>
            <a:fld id="{F6F96616-1AED-46AA-89D8-8B7C5471EDAE}" type="slidenum">
              <a:rPr lang="en-US" smtClean="0"/>
              <a:t>6</a:t>
            </a:fld>
            <a:endParaRPr lang="en-US"/>
          </a:p>
        </p:txBody>
      </p:sp>
    </p:spTree>
    <p:extLst>
      <p:ext uri="{BB962C8B-B14F-4D97-AF65-F5344CB8AC3E}">
        <p14:creationId xmlns:p14="http://schemas.microsoft.com/office/powerpoint/2010/main" val="163169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a:t>
            </a:r>
          </a:p>
        </p:txBody>
      </p:sp>
      <p:sp>
        <p:nvSpPr>
          <p:cNvPr id="4" name="Slide Number Placeholder 3"/>
          <p:cNvSpPr>
            <a:spLocks noGrp="1"/>
          </p:cNvSpPr>
          <p:nvPr>
            <p:ph type="sldNum" sz="quarter" idx="5"/>
          </p:nvPr>
        </p:nvSpPr>
        <p:spPr/>
        <p:txBody>
          <a:bodyPr/>
          <a:lstStyle/>
          <a:p>
            <a:fld id="{F6F96616-1AED-46AA-89D8-8B7C5471EDAE}" type="slidenum">
              <a:rPr lang="en-US" smtClean="0"/>
              <a:t>7</a:t>
            </a:fld>
            <a:endParaRPr lang="en-US"/>
          </a:p>
        </p:txBody>
      </p:sp>
    </p:spTree>
    <p:extLst>
      <p:ext uri="{BB962C8B-B14F-4D97-AF65-F5344CB8AC3E}">
        <p14:creationId xmlns:p14="http://schemas.microsoft.com/office/powerpoint/2010/main" val="3100616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Jaimee</a:t>
            </a:r>
          </a:p>
        </p:txBody>
      </p:sp>
      <p:sp>
        <p:nvSpPr>
          <p:cNvPr id="4" name="Slide Number Placeholder 3"/>
          <p:cNvSpPr>
            <a:spLocks noGrp="1"/>
          </p:cNvSpPr>
          <p:nvPr>
            <p:ph type="sldNum" sz="quarter" idx="5"/>
          </p:nvPr>
        </p:nvSpPr>
        <p:spPr/>
        <p:txBody>
          <a:bodyPr/>
          <a:lstStyle/>
          <a:p>
            <a:fld id="{F6F96616-1AED-46AA-89D8-8B7C5471EDAE}" type="slidenum">
              <a:rPr lang="en-US" smtClean="0"/>
              <a:t>9</a:t>
            </a:fld>
            <a:endParaRPr lang="en-US"/>
          </a:p>
        </p:txBody>
      </p:sp>
    </p:spTree>
    <p:extLst>
      <p:ext uri="{BB962C8B-B14F-4D97-AF65-F5344CB8AC3E}">
        <p14:creationId xmlns:p14="http://schemas.microsoft.com/office/powerpoint/2010/main" val="3576786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Jaimee</a:t>
            </a:r>
          </a:p>
        </p:txBody>
      </p:sp>
      <p:sp>
        <p:nvSpPr>
          <p:cNvPr id="4" name="Slide Number Placeholder 3"/>
          <p:cNvSpPr>
            <a:spLocks noGrp="1"/>
          </p:cNvSpPr>
          <p:nvPr>
            <p:ph type="sldNum" sz="quarter" idx="5"/>
          </p:nvPr>
        </p:nvSpPr>
        <p:spPr/>
        <p:txBody>
          <a:bodyPr/>
          <a:lstStyle/>
          <a:p>
            <a:fld id="{F6F96616-1AED-46AA-89D8-8B7C5471EDAE}" type="slidenum">
              <a:rPr lang="en-US" smtClean="0"/>
              <a:t>11</a:t>
            </a:fld>
            <a:endParaRPr lang="en-US"/>
          </a:p>
        </p:txBody>
      </p:sp>
    </p:spTree>
    <p:extLst>
      <p:ext uri="{BB962C8B-B14F-4D97-AF65-F5344CB8AC3E}">
        <p14:creationId xmlns:p14="http://schemas.microsoft.com/office/powerpoint/2010/main" val="1071346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AE75-E442-7BDC-6581-165CA13DB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DC0CF6-E11F-7F5B-245E-FD9C0BB59A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4C054-52CD-CE12-6221-7689FA8AFBE6}"/>
              </a:ext>
            </a:extLst>
          </p:cNvPr>
          <p:cNvSpPr>
            <a:spLocks noGrp="1"/>
          </p:cNvSpPr>
          <p:nvPr>
            <p:ph type="body" idx="1"/>
          </p:nvPr>
        </p:nvSpPr>
        <p:spPr/>
        <p:txBody>
          <a:bodyPr/>
          <a:lstStyle/>
          <a:p>
            <a:r>
              <a:rPr lang="en-US"/>
              <a:t>Jaimee</a:t>
            </a:r>
          </a:p>
        </p:txBody>
      </p:sp>
      <p:sp>
        <p:nvSpPr>
          <p:cNvPr id="4" name="Slide Number Placeholder 3">
            <a:extLst>
              <a:ext uri="{FF2B5EF4-FFF2-40B4-BE49-F238E27FC236}">
                <a16:creationId xmlns:a16="http://schemas.microsoft.com/office/drawing/2014/main" id="{AC47C9E0-7698-5ED7-A03E-353FE23D01A5}"/>
              </a:ext>
            </a:extLst>
          </p:cNvPr>
          <p:cNvSpPr>
            <a:spLocks noGrp="1"/>
          </p:cNvSpPr>
          <p:nvPr>
            <p:ph type="sldNum" sz="quarter" idx="5"/>
          </p:nvPr>
        </p:nvSpPr>
        <p:spPr/>
        <p:txBody>
          <a:bodyPr/>
          <a:lstStyle/>
          <a:p>
            <a:fld id="{F6F96616-1AED-46AA-89D8-8B7C5471EDAE}" type="slidenum">
              <a:rPr lang="en-US" smtClean="0"/>
              <a:t>12</a:t>
            </a:fld>
            <a:endParaRPr lang="en-US"/>
          </a:p>
        </p:txBody>
      </p:sp>
    </p:spTree>
    <p:extLst>
      <p:ext uri="{BB962C8B-B14F-4D97-AF65-F5344CB8AC3E}">
        <p14:creationId xmlns:p14="http://schemas.microsoft.com/office/powerpoint/2010/main" val="2402992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Jaimee</a:t>
            </a:r>
          </a:p>
        </p:txBody>
      </p:sp>
      <p:sp>
        <p:nvSpPr>
          <p:cNvPr id="4" name="Slide Number Placeholder 3"/>
          <p:cNvSpPr>
            <a:spLocks noGrp="1"/>
          </p:cNvSpPr>
          <p:nvPr>
            <p:ph type="sldNum" sz="quarter" idx="5"/>
          </p:nvPr>
        </p:nvSpPr>
        <p:spPr/>
        <p:txBody>
          <a:bodyPr/>
          <a:lstStyle/>
          <a:p>
            <a:fld id="{F6F96616-1AED-46AA-89D8-8B7C5471EDAE}" type="slidenum">
              <a:rPr lang="en-US" smtClean="0"/>
              <a:t>13</a:t>
            </a:fld>
            <a:endParaRPr lang="en-US"/>
          </a:p>
        </p:txBody>
      </p:sp>
    </p:spTree>
    <p:extLst>
      <p:ext uri="{BB962C8B-B14F-4D97-AF65-F5344CB8AC3E}">
        <p14:creationId xmlns:p14="http://schemas.microsoft.com/office/powerpoint/2010/main" val="2025802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77735-57E7-2869-14B2-793188944A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0CF90E-5C0C-28F8-96D1-2694A5B73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4DB8BE-1A70-C28E-7F28-70D05872F315}"/>
              </a:ext>
            </a:extLst>
          </p:cNvPr>
          <p:cNvSpPr>
            <a:spLocks noGrp="1"/>
          </p:cNvSpPr>
          <p:nvPr>
            <p:ph type="body" idx="1"/>
          </p:nvPr>
        </p:nvSpPr>
        <p:spPr/>
        <p:txBody>
          <a:bodyPr/>
          <a:lstStyle/>
          <a:p>
            <a:r>
              <a:rPr lang="en-US"/>
              <a:t>Jaimee</a:t>
            </a:r>
          </a:p>
        </p:txBody>
      </p:sp>
      <p:sp>
        <p:nvSpPr>
          <p:cNvPr id="4" name="Slide Number Placeholder 3">
            <a:extLst>
              <a:ext uri="{FF2B5EF4-FFF2-40B4-BE49-F238E27FC236}">
                <a16:creationId xmlns:a16="http://schemas.microsoft.com/office/drawing/2014/main" id="{AEB02D13-CDD3-E767-912A-54772E17250C}"/>
              </a:ext>
            </a:extLst>
          </p:cNvPr>
          <p:cNvSpPr>
            <a:spLocks noGrp="1"/>
          </p:cNvSpPr>
          <p:nvPr>
            <p:ph type="sldNum" sz="quarter" idx="5"/>
          </p:nvPr>
        </p:nvSpPr>
        <p:spPr/>
        <p:txBody>
          <a:bodyPr/>
          <a:lstStyle/>
          <a:p>
            <a:fld id="{F6F96616-1AED-46AA-89D8-8B7C5471EDAE}" type="slidenum">
              <a:rPr lang="en-US" smtClean="0"/>
              <a:t>14</a:t>
            </a:fld>
            <a:endParaRPr lang="en-US"/>
          </a:p>
        </p:txBody>
      </p:sp>
    </p:spTree>
    <p:extLst>
      <p:ext uri="{BB962C8B-B14F-4D97-AF65-F5344CB8AC3E}">
        <p14:creationId xmlns:p14="http://schemas.microsoft.com/office/powerpoint/2010/main" val="1834110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Jaimee – Verbal – Major Differences between ASHRAE 90.1/IECC – Add Detail/images</a:t>
            </a:r>
          </a:p>
        </p:txBody>
      </p:sp>
      <p:sp>
        <p:nvSpPr>
          <p:cNvPr id="4" name="Slide Number Placeholder 3"/>
          <p:cNvSpPr>
            <a:spLocks noGrp="1"/>
          </p:cNvSpPr>
          <p:nvPr>
            <p:ph type="sldNum" sz="quarter" idx="5"/>
          </p:nvPr>
        </p:nvSpPr>
        <p:spPr/>
        <p:txBody>
          <a:bodyPr/>
          <a:lstStyle/>
          <a:p>
            <a:fld id="{F6F96616-1AED-46AA-89D8-8B7C5471EDAE}" type="slidenum">
              <a:rPr lang="en-US" smtClean="0"/>
              <a:t>15</a:t>
            </a:fld>
            <a:endParaRPr lang="en-US"/>
          </a:p>
        </p:txBody>
      </p:sp>
    </p:spTree>
    <p:extLst>
      <p:ext uri="{BB962C8B-B14F-4D97-AF65-F5344CB8AC3E}">
        <p14:creationId xmlns:p14="http://schemas.microsoft.com/office/powerpoint/2010/main" val="3133770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a:t>
            </a:r>
          </a:p>
        </p:txBody>
      </p:sp>
      <p:sp>
        <p:nvSpPr>
          <p:cNvPr id="4" name="Slide Number Placeholder 3"/>
          <p:cNvSpPr>
            <a:spLocks noGrp="1"/>
          </p:cNvSpPr>
          <p:nvPr>
            <p:ph type="sldNum" sz="quarter" idx="5"/>
          </p:nvPr>
        </p:nvSpPr>
        <p:spPr/>
        <p:txBody>
          <a:bodyPr/>
          <a:lstStyle/>
          <a:p>
            <a:fld id="{F6F96616-1AED-46AA-89D8-8B7C5471EDAE}" type="slidenum">
              <a:rPr lang="en-US" smtClean="0"/>
              <a:t>16</a:t>
            </a:fld>
            <a:endParaRPr lang="en-US"/>
          </a:p>
        </p:txBody>
      </p:sp>
    </p:spTree>
    <p:extLst>
      <p:ext uri="{BB962C8B-B14F-4D97-AF65-F5344CB8AC3E}">
        <p14:creationId xmlns:p14="http://schemas.microsoft.com/office/powerpoint/2010/main" val="853127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a:t>
            </a:r>
          </a:p>
        </p:txBody>
      </p:sp>
      <p:sp>
        <p:nvSpPr>
          <p:cNvPr id="4" name="Slide Number Placeholder 3"/>
          <p:cNvSpPr>
            <a:spLocks noGrp="1"/>
          </p:cNvSpPr>
          <p:nvPr>
            <p:ph type="sldNum" sz="quarter" idx="5"/>
          </p:nvPr>
        </p:nvSpPr>
        <p:spPr/>
        <p:txBody>
          <a:bodyPr/>
          <a:lstStyle/>
          <a:p>
            <a:fld id="{F6F96616-1AED-46AA-89D8-8B7C5471EDAE}" type="slidenum">
              <a:rPr lang="en-US" smtClean="0"/>
              <a:t>20</a:t>
            </a:fld>
            <a:endParaRPr lang="en-US"/>
          </a:p>
        </p:txBody>
      </p:sp>
    </p:spTree>
    <p:extLst>
      <p:ext uri="{BB962C8B-B14F-4D97-AF65-F5344CB8AC3E}">
        <p14:creationId xmlns:p14="http://schemas.microsoft.com/office/powerpoint/2010/main" val="1366132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F96616-1AED-46AA-89D8-8B7C5471EDAE}" type="slidenum">
              <a:rPr lang="en-US" smtClean="0"/>
              <a:t>23</a:t>
            </a:fld>
            <a:endParaRPr lang="en-US"/>
          </a:p>
        </p:txBody>
      </p:sp>
    </p:spTree>
    <p:extLst>
      <p:ext uri="{BB962C8B-B14F-4D97-AF65-F5344CB8AC3E}">
        <p14:creationId xmlns:p14="http://schemas.microsoft.com/office/powerpoint/2010/main" val="3095886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71B02-4957-A8A6-0D29-9701FE5B8F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FDA0C2-31F9-834B-C307-41E1E909BA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5A06BF-2380-F5F5-2F6D-B519AF4B78F6}"/>
              </a:ext>
            </a:extLst>
          </p:cNvPr>
          <p:cNvSpPr>
            <a:spLocks noGrp="1"/>
          </p:cNvSpPr>
          <p:nvPr>
            <p:ph type="body" idx="1"/>
          </p:nvPr>
        </p:nvSpPr>
        <p:spPr/>
        <p:txBody>
          <a:bodyPr/>
          <a:lstStyle/>
          <a:p>
            <a:r>
              <a:rPr lang="en-US"/>
              <a:t>Jaimee</a:t>
            </a:r>
          </a:p>
        </p:txBody>
      </p:sp>
      <p:sp>
        <p:nvSpPr>
          <p:cNvPr id="4" name="Slide Number Placeholder 3">
            <a:extLst>
              <a:ext uri="{FF2B5EF4-FFF2-40B4-BE49-F238E27FC236}">
                <a16:creationId xmlns:a16="http://schemas.microsoft.com/office/drawing/2014/main" id="{8833EB42-4DB3-D440-5700-11A97722780E}"/>
              </a:ext>
            </a:extLst>
          </p:cNvPr>
          <p:cNvSpPr>
            <a:spLocks noGrp="1"/>
          </p:cNvSpPr>
          <p:nvPr>
            <p:ph type="sldNum" sz="quarter" idx="5"/>
          </p:nvPr>
        </p:nvSpPr>
        <p:spPr/>
        <p:txBody>
          <a:bodyPr/>
          <a:lstStyle/>
          <a:p>
            <a:fld id="{F6F96616-1AED-46AA-89D8-8B7C5471EDAE}" type="slidenum">
              <a:rPr lang="en-US" smtClean="0"/>
              <a:t>24</a:t>
            </a:fld>
            <a:endParaRPr lang="en-US"/>
          </a:p>
        </p:txBody>
      </p:sp>
    </p:spTree>
    <p:extLst>
      <p:ext uri="{BB962C8B-B14F-4D97-AF65-F5344CB8AC3E}">
        <p14:creationId xmlns:p14="http://schemas.microsoft.com/office/powerpoint/2010/main" val="3072412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5B186-0A05-A510-42B2-AEEF9FF715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F4E4E-7BD4-5E4B-1504-2B9E12F3D3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ECA4A-4628-C5C5-C3C9-86C0C6BB117C}"/>
              </a:ext>
            </a:extLst>
          </p:cNvPr>
          <p:cNvSpPr>
            <a:spLocks noGrp="1"/>
          </p:cNvSpPr>
          <p:nvPr>
            <p:ph type="body" idx="1"/>
          </p:nvPr>
        </p:nvSpPr>
        <p:spPr/>
        <p:txBody>
          <a:bodyPr/>
          <a:lstStyle/>
          <a:p>
            <a:r>
              <a:rPr lang="en-US"/>
              <a:t>Jaimee</a:t>
            </a:r>
          </a:p>
        </p:txBody>
      </p:sp>
      <p:sp>
        <p:nvSpPr>
          <p:cNvPr id="4" name="Slide Number Placeholder 3">
            <a:extLst>
              <a:ext uri="{FF2B5EF4-FFF2-40B4-BE49-F238E27FC236}">
                <a16:creationId xmlns:a16="http://schemas.microsoft.com/office/drawing/2014/main" id="{6F9CCEC4-17A0-0DA6-907C-9EF8CE9D91BE}"/>
              </a:ext>
            </a:extLst>
          </p:cNvPr>
          <p:cNvSpPr>
            <a:spLocks noGrp="1"/>
          </p:cNvSpPr>
          <p:nvPr>
            <p:ph type="sldNum" sz="quarter" idx="5"/>
          </p:nvPr>
        </p:nvSpPr>
        <p:spPr/>
        <p:txBody>
          <a:bodyPr/>
          <a:lstStyle/>
          <a:p>
            <a:fld id="{F6F96616-1AED-46AA-89D8-8B7C5471EDAE}" type="slidenum">
              <a:rPr lang="en-US" smtClean="0"/>
              <a:t>25</a:t>
            </a:fld>
            <a:endParaRPr lang="en-US"/>
          </a:p>
        </p:txBody>
      </p:sp>
    </p:spTree>
    <p:extLst>
      <p:ext uri="{BB962C8B-B14F-4D97-AF65-F5344CB8AC3E}">
        <p14:creationId xmlns:p14="http://schemas.microsoft.com/office/powerpoint/2010/main" val="2989293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Jaimee with Matthew Hudson (SWA) Review</a:t>
            </a:r>
          </a:p>
        </p:txBody>
      </p:sp>
      <p:sp>
        <p:nvSpPr>
          <p:cNvPr id="4" name="Slide Number Placeholder 3"/>
          <p:cNvSpPr>
            <a:spLocks noGrp="1"/>
          </p:cNvSpPr>
          <p:nvPr>
            <p:ph type="sldNum" sz="quarter" idx="5"/>
          </p:nvPr>
        </p:nvSpPr>
        <p:spPr/>
        <p:txBody>
          <a:bodyPr/>
          <a:lstStyle/>
          <a:p>
            <a:fld id="{F6F96616-1AED-46AA-89D8-8B7C5471EDAE}" type="slidenum">
              <a:rPr lang="en-US" smtClean="0"/>
              <a:t>26</a:t>
            </a:fld>
            <a:endParaRPr lang="en-US"/>
          </a:p>
        </p:txBody>
      </p:sp>
    </p:spTree>
    <p:extLst>
      <p:ext uri="{BB962C8B-B14F-4D97-AF65-F5344CB8AC3E}">
        <p14:creationId xmlns:p14="http://schemas.microsoft.com/office/powerpoint/2010/main" val="2479403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Jaimee</a:t>
            </a:r>
          </a:p>
        </p:txBody>
      </p:sp>
      <p:sp>
        <p:nvSpPr>
          <p:cNvPr id="4" name="Slide Number Placeholder 3"/>
          <p:cNvSpPr>
            <a:spLocks noGrp="1"/>
          </p:cNvSpPr>
          <p:nvPr>
            <p:ph type="sldNum" sz="quarter" idx="5"/>
          </p:nvPr>
        </p:nvSpPr>
        <p:spPr/>
        <p:txBody>
          <a:bodyPr/>
          <a:lstStyle/>
          <a:p>
            <a:fld id="{F6F96616-1AED-46AA-89D8-8B7C5471EDAE}" type="slidenum">
              <a:rPr lang="en-US" smtClean="0"/>
              <a:t>27</a:t>
            </a:fld>
            <a:endParaRPr lang="en-US"/>
          </a:p>
        </p:txBody>
      </p:sp>
    </p:spTree>
    <p:extLst>
      <p:ext uri="{BB962C8B-B14F-4D97-AF65-F5344CB8AC3E}">
        <p14:creationId xmlns:p14="http://schemas.microsoft.com/office/powerpoint/2010/main" val="2555048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nSpc>
                <a:spcPct val="90000"/>
              </a:lnSpc>
              <a:spcBef>
                <a:spcPts val="1000"/>
              </a:spcBef>
              <a:buFont typeface="Arial" panose="020B0604020202020204" pitchFamily="34" charset="0"/>
              <a:buChar char="•"/>
            </a:pPr>
            <a:r>
              <a:rPr lang="en-US" sz="2800"/>
              <a:t>Brendan</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F6F96616-1AED-46AA-89D8-8B7C5471EDAE}" type="slidenum">
              <a:rPr lang="en-US" smtClean="0"/>
              <a:t>28</a:t>
            </a:fld>
            <a:endParaRPr lang="en-US"/>
          </a:p>
        </p:txBody>
      </p:sp>
    </p:spTree>
    <p:extLst>
      <p:ext uri="{BB962C8B-B14F-4D97-AF65-F5344CB8AC3E}">
        <p14:creationId xmlns:p14="http://schemas.microsoft.com/office/powerpoint/2010/main" val="1059740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a:t>
            </a:r>
          </a:p>
        </p:txBody>
      </p:sp>
      <p:sp>
        <p:nvSpPr>
          <p:cNvPr id="4" name="Slide Number Placeholder 3"/>
          <p:cNvSpPr>
            <a:spLocks noGrp="1"/>
          </p:cNvSpPr>
          <p:nvPr>
            <p:ph type="sldNum" sz="quarter" idx="5"/>
          </p:nvPr>
        </p:nvSpPr>
        <p:spPr/>
        <p:txBody>
          <a:bodyPr/>
          <a:lstStyle/>
          <a:p>
            <a:fld id="{F6F96616-1AED-46AA-89D8-8B7C5471EDAE}" type="slidenum">
              <a:rPr lang="en-US" smtClean="0"/>
              <a:t>29</a:t>
            </a:fld>
            <a:endParaRPr lang="en-US"/>
          </a:p>
        </p:txBody>
      </p:sp>
    </p:spTree>
    <p:extLst>
      <p:ext uri="{BB962C8B-B14F-4D97-AF65-F5344CB8AC3E}">
        <p14:creationId xmlns:p14="http://schemas.microsoft.com/office/powerpoint/2010/main" val="469635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a:t>
            </a:r>
          </a:p>
        </p:txBody>
      </p:sp>
      <p:sp>
        <p:nvSpPr>
          <p:cNvPr id="4" name="Slide Number Placeholder 3"/>
          <p:cNvSpPr>
            <a:spLocks noGrp="1"/>
          </p:cNvSpPr>
          <p:nvPr>
            <p:ph type="sldNum" sz="quarter" idx="5"/>
          </p:nvPr>
        </p:nvSpPr>
        <p:spPr/>
        <p:txBody>
          <a:bodyPr/>
          <a:lstStyle/>
          <a:p>
            <a:fld id="{F6F96616-1AED-46AA-89D8-8B7C5471EDAE}" type="slidenum">
              <a:rPr lang="en-US" smtClean="0"/>
              <a:t>30</a:t>
            </a:fld>
            <a:endParaRPr lang="en-US"/>
          </a:p>
        </p:txBody>
      </p:sp>
    </p:spTree>
    <p:extLst>
      <p:ext uri="{BB962C8B-B14F-4D97-AF65-F5344CB8AC3E}">
        <p14:creationId xmlns:p14="http://schemas.microsoft.com/office/powerpoint/2010/main" val="1886106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Brendan</a:t>
            </a:r>
          </a:p>
        </p:txBody>
      </p:sp>
      <p:sp>
        <p:nvSpPr>
          <p:cNvPr id="4" name="Slide Number Placeholder 3"/>
          <p:cNvSpPr>
            <a:spLocks noGrp="1"/>
          </p:cNvSpPr>
          <p:nvPr>
            <p:ph type="sldNum" sz="quarter" idx="5"/>
          </p:nvPr>
        </p:nvSpPr>
        <p:spPr/>
        <p:txBody>
          <a:bodyPr/>
          <a:lstStyle/>
          <a:p>
            <a:fld id="{F6F96616-1AED-46AA-89D8-8B7C5471EDAE}" type="slidenum">
              <a:rPr lang="en-US" smtClean="0"/>
              <a:t>31</a:t>
            </a:fld>
            <a:endParaRPr lang="en-US"/>
          </a:p>
        </p:txBody>
      </p:sp>
    </p:spTree>
    <p:extLst>
      <p:ext uri="{BB962C8B-B14F-4D97-AF65-F5344CB8AC3E}">
        <p14:creationId xmlns:p14="http://schemas.microsoft.com/office/powerpoint/2010/main" val="2920007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On-Site Renewable Energy Requirement</a:t>
            </a:r>
            <a:r>
              <a:rPr lang="en-US" sz="1200" dirty="0"/>
              <a:t> — In a gas-heated building, PV offsets only lighting and plug loads while the dominant heating energy source is untouched. </a:t>
            </a:r>
          </a:p>
          <a:p>
            <a:endParaRPr lang="en-US" dirty="0"/>
          </a:p>
        </p:txBody>
      </p:sp>
      <p:sp>
        <p:nvSpPr>
          <p:cNvPr id="4" name="Slide Number Placeholder 3"/>
          <p:cNvSpPr>
            <a:spLocks noGrp="1"/>
          </p:cNvSpPr>
          <p:nvPr>
            <p:ph type="sldNum" sz="quarter" idx="5"/>
          </p:nvPr>
        </p:nvSpPr>
        <p:spPr/>
        <p:txBody>
          <a:bodyPr/>
          <a:lstStyle/>
          <a:p>
            <a:fld id="{F6F96616-1AED-46AA-89D8-8B7C5471EDAE}" type="slidenum">
              <a:rPr lang="en-US" smtClean="0"/>
              <a:t>33</a:t>
            </a:fld>
            <a:endParaRPr lang="en-US"/>
          </a:p>
        </p:txBody>
      </p:sp>
    </p:spTree>
    <p:extLst>
      <p:ext uri="{BB962C8B-B14F-4D97-AF65-F5344CB8AC3E}">
        <p14:creationId xmlns:p14="http://schemas.microsoft.com/office/powerpoint/2010/main" val="1219896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5E75-491E-37A2-1799-AF9D208AAE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BA1826-3AEC-6637-7257-4081E2245E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B51BCE-5652-6D2C-63A8-8C3709AF21DC}"/>
              </a:ext>
            </a:extLst>
          </p:cNvPr>
          <p:cNvSpPr>
            <a:spLocks noGrp="1"/>
          </p:cNvSpPr>
          <p:nvPr>
            <p:ph type="dt" sz="half" idx="10"/>
          </p:nvPr>
        </p:nvSpPr>
        <p:spPr/>
        <p:txBody>
          <a:bodyPr/>
          <a:lstStyle/>
          <a:p>
            <a:fld id="{98D2AB6E-CC8E-486A-8ED5-D84685470CFE}" type="datetime1">
              <a:rPr lang="en-US" smtClean="0"/>
              <a:t>9/30/2026</a:t>
            </a:fld>
            <a:endParaRPr lang="en-US"/>
          </a:p>
        </p:txBody>
      </p:sp>
      <p:sp>
        <p:nvSpPr>
          <p:cNvPr id="5" name="Footer Placeholder 4">
            <a:extLst>
              <a:ext uri="{FF2B5EF4-FFF2-40B4-BE49-F238E27FC236}">
                <a16:creationId xmlns:a16="http://schemas.microsoft.com/office/drawing/2014/main" id="{0268011C-4724-1499-352C-453B171B9C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FC9799-A65F-900A-7FF5-8CC95B085C46}"/>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153409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44957-922D-6024-1AE4-229F3900FF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AEE4B2-906C-F2A9-BA71-4CAA22ADC2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C724DC-6BEE-DB43-6AA9-38CF462F5507}"/>
              </a:ext>
            </a:extLst>
          </p:cNvPr>
          <p:cNvSpPr>
            <a:spLocks noGrp="1"/>
          </p:cNvSpPr>
          <p:nvPr>
            <p:ph type="dt" sz="half" idx="10"/>
          </p:nvPr>
        </p:nvSpPr>
        <p:spPr/>
        <p:txBody>
          <a:bodyPr/>
          <a:lstStyle/>
          <a:p>
            <a:fld id="{8798B937-DC1F-43ED-A604-385E94D062C8}" type="datetime1">
              <a:rPr lang="en-US" smtClean="0"/>
              <a:t>9/30/2026</a:t>
            </a:fld>
            <a:endParaRPr lang="en-US"/>
          </a:p>
        </p:txBody>
      </p:sp>
      <p:sp>
        <p:nvSpPr>
          <p:cNvPr id="5" name="Footer Placeholder 4">
            <a:extLst>
              <a:ext uri="{FF2B5EF4-FFF2-40B4-BE49-F238E27FC236}">
                <a16:creationId xmlns:a16="http://schemas.microsoft.com/office/drawing/2014/main" id="{1C0D18C6-A199-DF8B-FCAA-651284B169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34E346-52F8-4B17-0672-46AC0E158949}"/>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375521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BA215-2B5E-6F76-5C96-A0780374A7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E985A6-43CC-15B6-1953-18B9CA0DA6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A94944-E0BA-1BA1-4B01-AF499AE182CD}"/>
              </a:ext>
            </a:extLst>
          </p:cNvPr>
          <p:cNvSpPr>
            <a:spLocks noGrp="1"/>
          </p:cNvSpPr>
          <p:nvPr>
            <p:ph type="dt" sz="half" idx="10"/>
          </p:nvPr>
        </p:nvSpPr>
        <p:spPr/>
        <p:txBody>
          <a:bodyPr/>
          <a:lstStyle/>
          <a:p>
            <a:fld id="{EBB2C46A-713C-4850-8AD3-BD53ACDF35FF}" type="datetime1">
              <a:rPr lang="en-US" smtClean="0"/>
              <a:t>9/30/2026</a:t>
            </a:fld>
            <a:endParaRPr lang="en-US"/>
          </a:p>
        </p:txBody>
      </p:sp>
      <p:sp>
        <p:nvSpPr>
          <p:cNvPr id="5" name="Footer Placeholder 4">
            <a:extLst>
              <a:ext uri="{FF2B5EF4-FFF2-40B4-BE49-F238E27FC236}">
                <a16:creationId xmlns:a16="http://schemas.microsoft.com/office/drawing/2014/main" id="{14040393-ED0B-6790-C33C-F7ED74FE2F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86A136-5D14-0F74-D103-1593C9C9CD91}"/>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3331941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6A2D5-C80D-6032-3A5E-151423FD3F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3F2EB6-0C89-42FD-2FEC-1A637B0A2E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2247BFE-DC3B-2335-DF6E-5275BCE5A9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75F96C3-59D9-FCF7-D8D5-A4212EBB2AD8}"/>
              </a:ext>
            </a:extLst>
          </p:cNvPr>
          <p:cNvSpPr>
            <a:spLocks noGrp="1"/>
          </p:cNvSpPr>
          <p:nvPr>
            <p:ph type="dt" sz="half" idx="10"/>
          </p:nvPr>
        </p:nvSpPr>
        <p:spPr/>
        <p:txBody>
          <a:bodyPr/>
          <a:lstStyle/>
          <a:p>
            <a:fld id="{273AA8C1-0370-445B-8BC1-E288DCC2566A}" type="datetime1">
              <a:rPr lang="en-US" smtClean="0"/>
              <a:t>9/30/2026</a:t>
            </a:fld>
            <a:endParaRPr lang="en-US"/>
          </a:p>
        </p:txBody>
      </p:sp>
      <p:sp>
        <p:nvSpPr>
          <p:cNvPr id="6" name="Footer Placeholder 5">
            <a:extLst>
              <a:ext uri="{FF2B5EF4-FFF2-40B4-BE49-F238E27FC236}">
                <a16:creationId xmlns:a16="http://schemas.microsoft.com/office/drawing/2014/main" id="{EE4E140B-7BF2-A6C9-E091-634F31F185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B938C3-79BF-97B0-17D6-A2DD6439B7E8}"/>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2999964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18FD3-F67F-E391-CD54-424A5740B3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589DBE-17BA-CB86-22F4-370535E60F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7D7A4D-40B5-8715-EACA-CB8E1BB2C7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61E95B-1314-96A5-63FA-1407E63E91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2C57C3-449E-21A6-87F0-B71410CF76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0906CF-8FBA-7D42-174D-C2741C04936C}"/>
              </a:ext>
            </a:extLst>
          </p:cNvPr>
          <p:cNvSpPr>
            <a:spLocks noGrp="1"/>
          </p:cNvSpPr>
          <p:nvPr>
            <p:ph type="dt" sz="half" idx="10"/>
          </p:nvPr>
        </p:nvSpPr>
        <p:spPr/>
        <p:txBody>
          <a:bodyPr/>
          <a:lstStyle/>
          <a:p>
            <a:fld id="{9BE313B8-2990-4AAE-92D7-7BDE7850C50F}" type="datetime1">
              <a:rPr lang="en-US" smtClean="0"/>
              <a:t>9/30/2026</a:t>
            </a:fld>
            <a:endParaRPr lang="en-US"/>
          </a:p>
        </p:txBody>
      </p:sp>
      <p:sp>
        <p:nvSpPr>
          <p:cNvPr id="8" name="Footer Placeholder 7">
            <a:extLst>
              <a:ext uri="{FF2B5EF4-FFF2-40B4-BE49-F238E27FC236}">
                <a16:creationId xmlns:a16="http://schemas.microsoft.com/office/drawing/2014/main" id="{327991FC-7CC7-8FAA-8FDC-5E309DC93A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5A33BC-A987-12A2-F887-4C9BAC567261}"/>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3433520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87E81-2297-C31A-C252-CC6612B8D5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42E76D-6293-58F1-DA15-18F39E39A4EC}"/>
              </a:ext>
            </a:extLst>
          </p:cNvPr>
          <p:cNvSpPr>
            <a:spLocks noGrp="1"/>
          </p:cNvSpPr>
          <p:nvPr>
            <p:ph type="dt" sz="half" idx="10"/>
          </p:nvPr>
        </p:nvSpPr>
        <p:spPr/>
        <p:txBody>
          <a:bodyPr/>
          <a:lstStyle/>
          <a:p>
            <a:fld id="{F81CAF58-B80B-4A8B-953F-4CC81907E280}" type="datetime1">
              <a:rPr lang="en-US" smtClean="0"/>
              <a:t>9/30/2026</a:t>
            </a:fld>
            <a:endParaRPr lang="en-US"/>
          </a:p>
        </p:txBody>
      </p:sp>
      <p:sp>
        <p:nvSpPr>
          <p:cNvPr id="4" name="Footer Placeholder 3">
            <a:extLst>
              <a:ext uri="{FF2B5EF4-FFF2-40B4-BE49-F238E27FC236}">
                <a16:creationId xmlns:a16="http://schemas.microsoft.com/office/drawing/2014/main" id="{53F95584-CA81-45B3-D751-B9721C4EC2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409722-B9D4-F92D-FCD0-99100A58AB30}"/>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2249816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E5D640-647D-B844-BAF0-E8DBBD0DB8F5}"/>
              </a:ext>
            </a:extLst>
          </p:cNvPr>
          <p:cNvSpPr>
            <a:spLocks noGrp="1"/>
          </p:cNvSpPr>
          <p:nvPr>
            <p:ph type="dt" sz="half" idx="10"/>
          </p:nvPr>
        </p:nvSpPr>
        <p:spPr/>
        <p:txBody>
          <a:bodyPr/>
          <a:lstStyle/>
          <a:p>
            <a:fld id="{334E33C5-C3D5-45E2-B34F-20BD41FED0AB}" type="datetime1">
              <a:rPr lang="en-US" smtClean="0"/>
              <a:t>9/30/2026</a:t>
            </a:fld>
            <a:endParaRPr lang="en-US"/>
          </a:p>
        </p:txBody>
      </p:sp>
      <p:sp>
        <p:nvSpPr>
          <p:cNvPr id="3" name="Footer Placeholder 2">
            <a:extLst>
              <a:ext uri="{FF2B5EF4-FFF2-40B4-BE49-F238E27FC236}">
                <a16:creationId xmlns:a16="http://schemas.microsoft.com/office/drawing/2014/main" id="{E8B966EE-2951-75A2-3A25-BF6FBA2073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8249F3-B9FA-3170-1594-09530710CDDB}"/>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3939793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D401-F346-6055-B4D3-5A1987B8F3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F36CAB-8C5E-7919-45B4-2BA6E9308C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6EC89C-04F5-9AE5-9965-503BA632AD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4A119-0C2E-CEA4-6112-3DEC927B05ED}"/>
              </a:ext>
            </a:extLst>
          </p:cNvPr>
          <p:cNvSpPr>
            <a:spLocks noGrp="1"/>
          </p:cNvSpPr>
          <p:nvPr>
            <p:ph type="dt" sz="half" idx="10"/>
          </p:nvPr>
        </p:nvSpPr>
        <p:spPr/>
        <p:txBody>
          <a:bodyPr/>
          <a:lstStyle/>
          <a:p>
            <a:fld id="{F0A9C700-6C39-4B02-97FF-9BF65EAB1DD8}" type="datetime1">
              <a:rPr lang="en-US" smtClean="0"/>
              <a:t>9/30/2026</a:t>
            </a:fld>
            <a:endParaRPr lang="en-US"/>
          </a:p>
        </p:txBody>
      </p:sp>
      <p:sp>
        <p:nvSpPr>
          <p:cNvPr id="6" name="Footer Placeholder 5">
            <a:extLst>
              <a:ext uri="{FF2B5EF4-FFF2-40B4-BE49-F238E27FC236}">
                <a16:creationId xmlns:a16="http://schemas.microsoft.com/office/drawing/2014/main" id="{BE682B92-5E12-91E3-91E9-DE3CDF235C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1E77C4-4B78-D411-6493-CDD0CB774725}"/>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3186409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3845D-F509-3BB4-B022-45FA9187BE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7C0F0F-FA3C-FB05-5547-06AFDADC92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CC1CAF-B7C6-CDA8-550D-343CC4E3B7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F70B17-FE49-E909-49A4-E19CFDCF4B83}"/>
              </a:ext>
            </a:extLst>
          </p:cNvPr>
          <p:cNvSpPr>
            <a:spLocks noGrp="1"/>
          </p:cNvSpPr>
          <p:nvPr>
            <p:ph type="dt" sz="half" idx="10"/>
          </p:nvPr>
        </p:nvSpPr>
        <p:spPr/>
        <p:txBody>
          <a:bodyPr/>
          <a:lstStyle/>
          <a:p>
            <a:fld id="{17F75E9F-8791-48C7-8751-7956B36EE82C}" type="datetime1">
              <a:rPr lang="en-US" smtClean="0"/>
              <a:t>9/30/2026</a:t>
            </a:fld>
            <a:endParaRPr lang="en-US"/>
          </a:p>
        </p:txBody>
      </p:sp>
      <p:sp>
        <p:nvSpPr>
          <p:cNvPr id="6" name="Footer Placeholder 5">
            <a:extLst>
              <a:ext uri="{FF2B5EF4-FFF2-40B4-BE49-F238E27FC236}">
                <a16:creationId xmlns:a16="http://schemas.microsoft.com/office/drawing/2014/main" id="{438EEB9C-FDCA-AC01-0906-A224EE72A4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EBD2EC-C1C3-8014-66F3-4DE2A50B86D1}"/>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381915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5EA1-D89D-99EB-B378-A74A60BFA9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F45DA1-732D-75E9-884E-21E891C713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95E63E-08CC-67A6-384D-8D6D4D8BF6D8}"/>
              </a:ext>
            </a:extLst>
          </p:cNvPr>
          <p:cNvSpPr>
            <a:spLocks noGrp="1"/>
          </p:cNvSpPr>
          <p:nvPr>
            <p:ph type="dt" sz="half" idx="10"/>
          </p:nvPr>
        </p:nvSpPr>
        <p:spPr/>
        <p:txBody>
          <a:bodyPr/>
          <a:lstStyle/>
          <a:p>
            <a:fld id="{7E3A1D21-C45C-4362-8B22-EE2AF0890D42}" type="datetime1">
              <a:rPr lang="en-US" smtClean="0"/>
              <a:t>9/30/2026</a:t>
            </a:fld>
            <a:endParaRPr lang="en-US"/>
          </a:p>
        </p:txBody>
      </p:sp>
      <p:sp>
        <p:nvSpPr>
          <p:cNvPr id="5" name="Footer Placeholder 4">
            <a:extLst>
              <a:ext uri="{FF2B5EF4-FFF2-40B4-BE49-F238E27FC236}">
                <a16:creationId xmlns:a16="http://schemas.microsoft.com/office/drawing/2014/main" id="{EB6ABBE8-5A18-55C2-7BC5-2F555EEB84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9BBA5E-7FDB-922B-33A4-BB13328F7E76}"/>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2015929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11EF7A-5393-5319-7321-B03E0956B6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49B16F-71CD-16A3-F249-60A96A5D7FF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8E2987-4681-5567-20A0-2D8FF03F288C}"/>
              </a:ext>
            </a:extLst>
          </p:cNvPr>
          <p:cNvSpPr>
            <a:spLocks noGrp="1"/>
          </p:cNvSpPr>
          <p:nvPr>
            <p:ph type="dt" sz="half" idx="10"/>
          </p:nvPr>
        </p:nvSpPr>
        <p:spPr/>
        <p:txBody>
          <a:bodyPr/>
          <a:lstStyle/>
          <a:p>
            <a:fld id="{C4529619-FD72-4044-81D3-DB131458D534}" type="datetime1">
              <a:rPr lang="en-US" smtClean="0"/>
              <a:t>9/30/2026</a:t>
            </a:fld>
            <a:endParaRPr lang="en-US"/>
          </a:p>
        </p:txBody>
      </p:sp>
      <p:sp>
        <p:nvSpPr>
          <p:cNvPr id="5" name="Footer Placeholder 4">
            <a:extLst>
              <a:ext uri="{FF2B5EF4-FFF2-40B4-BE49-F238E27FC236}">
                <a16:creationId xmlns:a16="http://schemas.microsoft.com/office/drawing/2014/main" id="{A5602FEA-6A08-DBBF-F4EA-45B67B3C6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FAB91E-9789-0776-0A3A-049427EC0B0B}"/>
              </a:ext>
            </a:extLst>
          </p:cNvPr>
          <p:cNvSpPr>
            <a:spLocks noGrp="1"/>
          </p:cNvSpPr>
          <p:nvPr>
            <p:ph type="sldNum" sz="quarter" idx="12"/>
          </p:nvPr>
        </p:nvSpPr>
        <p:spPr/>
        <p:txBody>
          <a:bodyPr/>
          <a:lstStyle/>
          <a:p>
            <a:fld id="{AFACD1B8-EA48-449C-A83D-A3EAE3B77BEB}" type="slidenum">
              <a:rPr lang="en-US" smtClean="0"/>
              <a:t>‹#›</a:t>
            </a:fld>
            <a:endParaRPr lang="en-US"/>
          </a:p>
        </p:txBody>
      </p:sp>
    </p:spTree>
    <p:extLst>
      <p:ext uri="{BB962C8B-B14F-4D97-AF65-F5344CB8AC3E}">
        <p14:creationId xmlns:p14="http://schemas.microsoft.com/office/powerpoint/2010/main" val="3372512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BBF1C-7721-B608-AD01-0995C3D92B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9E54EF3-1C6E-7FF6-7D9B-5F600B721A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478CC9-8207-BC9D-63B8-56ED2D1DD2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4A3B84-BB65-46B2-A692-203923D934E0}" type="datetime1">
              <a:rPr lang="en-US" smtClean="0"/>
              <a:t>9/30/2026</a:t>
            </a:fld>
            <a:endParaRPr lang="en-US"/>
          </a:p>
        </p:txBody>
      </p:sp>
      <p:sp>
        <p:nvSpPr>
          <p:cNvPr id="5" name="Footer Placeholder 4">
            <a:extLst>
              <a:ext uri="{FF2B5EF4-FFF2-40B4-BE49-F238E27FC236}">
                <a16:creationId xmlns:a16="http://schemas.microsoft.com/office/drawing/2014/main" id="{88A6796F-4B2A-700F-BA9E-1113E50745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3151F6-D6EE-4715-52F4-39DBEB5B1F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FACD1B8-EA48-449C-A83D-A3EAE3B77BEB}" type="slidenum">
              <a:rPr lang="en-US" smtClean="0"/>
              <a:t>‹#›</a:t>
            </a:fld>
            <a:endParaRPr lang="en-US"/>
          </a:p>
        </p:txBody>
      </p:sp>
    </p:spTree>
    <p:extLst>
      <p:ext uri="{BB962C8B-B14F-4D97-AF65-F5344CB8AC3E}">
        <p14:creationId xmlns:p14="http://schemas.microsoft.com/office/powerpoint/2010/main" val="41821683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nam12.safelinks.protection.outlook.com/?url=https%3A%2F%2Fcodes.iccsafe.org%2Fcontent%2FNYSASHRAE9012025P1&amp;data=05%7C02%7CJsw359%40Cornell.edu%7Cc4a363e8fa944c8cb74608de8f48ba4a%7C5d7e43661b9b45cf8e79b14b27df46e1%7C0%7C0%7C639105739907840987%7CUnknown%7CTWFpbGZsb3d8eyJFbXB0eU1hcGkiOnRydWUsIlYiOiIwLjAuMDAwMCIsIlAiOiJXaW4zMiIsIkFOIjoiTWFpbCIsIldUIjoyfQ%3D%3D%7C0%7C%7C%7C&amp;sdata=15d0O1J3U6t7yjUP9wfCvmHUEHzfcvOo8SZNx9EkR70%3D&amp;reserved=0"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nam12.safelinks.protection.outlook.com/?url=https%3A%2F%2Fcodes.iccsafe.org%2Fcontent%2FIECC2024P1&amp;data=05%7C02%7CJsw359%40Cornell.edu%7Cc4a363e8fa944c8cb74608de8f48ba4a%7C5d7e43661b9b45cf8e79b14b27df46e1%7C0%7C0%7C639105739907862749%7CUnknown%7CTWFpbGZsb3d8eyJFbXB0eU1hcGkiOnRydWUsIlYiOiIwLjAuMDAwMCIsIlAiOiJXaW4zMiIsIkFOIjoiTWFpbCIsIldUIjoyfQ%3D%3D%7C0%7C%7C%7C&amp;sdata=TLCNud3MBnrryxheJ3YNLNwWMxuLzATHInd1zZUcSG0%3D&amp;reserved=0" TargetMode="External"/><Relationship Id="rId5" Type="http://schemas.openxmlformats.org/officeDocument/2006/relationships/hyperlink" Target="https://nam12.safelinks.protection.outlook.com/?url=https%3A%2F%2Fcodes.iccsafe.org%2Fcontent%2FNYSECC2025P1&amp;data=05%7C02%7CJsw359%40Cornell.edu%7Cc4a363e8fa944c8cb74608de8f48ba4a%7C5d7e43661b9b45cf8e79b14b27df46e1%7C0%7C0%7C639105739907811320%7CUnknown%7CTWFpbGZsb3d8eyJFbXB0eU1hcGkiOnRydWUsIlYiOiIwLjAuMDAwMCIsIlAiOiJXaW4zMiIsIkFOIjoiTWFpbCIsIldUIjoyfQ%3D%3D%7C0%7C%7C%7C&amp;sdata=DRppJqe%2Bnc589nIgBdSNb%2Fs%2BPzTE3vl61OKBBPLELwE%3D&amp;reserved=0" TargetMode="External"/><Relationship Id="rId4" Type="http://schemas.openxmlformats.org/officeDocument/2006/relationships/hyperlink" Target="https://nam12.safelinks.protection.outlook.com/?url=https%3A%2F%2Fwww.ashrae.org%2Ftechnical-resources%2Fbookstore%2Fansi-ashrae-ies-standard-90-1-2022-changes&amp;data=05%7C02%7CJsw359%40Cornell.edu%7Cc4a363e8fa944c8cb74608de8f48ba4a%7C5d7e43661b9b45cf8e79b14b27df46e1%7C0%7C0%7C639105739907884707%7CUnknown%7CTWFpbGZsb3d8eyJFbXB0eU1hcGkiOnRydWUsIlYiOiIwLjAuMDAwMCIsIlAiOiJXaW4zMiIsIkFOIjoiTWFpbCIsIldUIjoyfQ%3D%3D%7C0%7C%7C%7C&amp;sdata=6Rka5zWZrWXDQ0ot%2Ftq1J7jxOctHstzpBMVDuEGwKeM%3D&amp;reserved=0"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nam12.safelinks.protection.outlook.com/?url=https%3A%2F%2Fwww.aceee.org%2Fpolicy-brief%2F2024%2F09%2Fdata-update-city-energy-burdens&amp;data=05%7C02%7CJsw359%40Cornell.edu%7Cc4a363e8fa944c8cb74608de8f48ba4a%7C5d7e43661b9b45cf8e79b14b27df46e1%7C0%7C0%7C639105739908163906%7CUnknown%7CTWFpbGZsb3d8eyJFbXB0eU1hcGkiOnRydWUsIlYiOiIwLjAuMDAwMCIsIlAiOiJXaW4zMiIsIkFOIjoiTWFpbCIsIldUIjoyfQ%3D%3D%7C0%7C%7C%7C&amp;sdata=QYxxP8ChoFEe5wqa2eruLqxOyGSKnWEK9RHeScSGlug%3D&amp;reserved=0" TargetMode="External"/><Relationship Id="rId3" Type="http://schemas.openxmlformats.org/officeDocument/2006/relationships/hyperlink" Target="https://nam12.safelinks.protection.outlook.com/?url=https%3A%2F%2Fwww.energycodes.gov%2F&amp;data=05%7C02%7CJsw359%40Cornell.edu%7Cc4a363e8fa944c8cb74608de8f48ba4a%7C5d7e43661b9b45cf8e79b14b27df46e1%7C0%7C0%7C639105739907908543%7CUnknown%7CTWFpbGZsb3d8eyJFbXB0eU1hcGkiOnRydWUsIlYiOiIwLjAuMDAwMCIsIlAiOiJXaW4zMiIsIkFOIjoiTWFpbCIsIldUIjoyfQ%3D%3D%7C0%7C%7C%7C&amp;sdata=ZpHHFNcXlE6hyjx01SH0F83QSALoH4pkUK1tAZLsqI0%3D&amp;reserved=0" TargetMode="External"/><Relationship Id="rId7" Type="http://schemas.openxmlformats.org/officeDocument/2006/relationships/hyperlink" Target="https://nam12.safelinks.protection.outlook.com/?url=https%3A%2F%2Fwww.eia.gov%2Fconsumption%2Fresidential%2F&amp;data=05%7C02%7CJsw359%40Cornell.edu%7Cc4a363e8fa944c8cb74608de8f48ba4a%7C5d7e43661b9b45cf8e79b14b27df46e1%7C0%7C0%7C639105739908142720%7CUnknown%7CTWFpbGZsb3d8eyJFbXB0eU1hcGkiOnRydWUsIlYiOiIwLjAuMDAwMCIsIlAiOiJXaW4zMiIsIkFOIjoiTWFpbCIsIldUIjoyfQ%3D%3D%7C0%7C%7C%7C&amp;sdata=U6p%2B1A6FKXYhUtdHd9G%2F8J6%2Btk4gaNjLX0dyjvZ87GA%3D&amp;reserved=0"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nam12.safelinks.protection.outlook.com/?url=https%3A%2F%2Fpublic.tableau.com%2Fapp%2Fprofile%2Fdoebecp%2Fvizzes&amp;data=05%7C02%7CJsw359%40Cornell.edu%7Cc4a363e8fa944c8cb74608de8f48ba4a%7C5d7e43661b9b45cf8e79b14b27df46e1%7C0%7C0%7C639105739908121272%7CUnknown%7CTWFpbGZsb3d8eyJFbXB0eU1hcGkiOnRydWUsIlYiOiIwLjAuMDAwMCIsIlAiOiJXaW4zMiIsIkFOIjoiTWFpbCIsIldUIjoyfQ%3D%3D%7C0%7C%7C%7C&amp;sdata=gMN53Oe6SAq3vz88Jp%2FGctd4D7O7rkzui333f8yMDVM%3D&amp;reserved=0" TargetMode="External"/><Relationship Id="rId5" Type="http://schemas.openxmlformats.org/officeDocument/2006/relationships/hyperlink" Target="https://nam12.safelinks.protection.outlook.com/?url=https%3A%2F%2Fwww.energycodes.gov%2Finfographics&amp;data=05%7C02%7CJsw359%40Cornell.edu%7Cc4a363e8fa944c8cb74608de8f48ba4a%7C5d7e43661b9b45cf8e79b14b27df46e1%7C0%7C0%7C639105739908091121%7CUnknown%7CTWFpbGZsb3d8eyJFbXB0eU1hcGkiOnRydWUsIlYiOiIwLjAuMDAwMCIsIlAiOiJXaW4zMiIsIkFOIjoiTWFpbCIsIldUIjoyfQ%3D%3D%7C0%7C%7C%7C&amp;sdata=OgRuZNzu3H7PeKMWkRO3OXm3a5s7CB%2Fya2Bs%2FLgxGV4%3D&amp;reserved=0" TargetMode="External"/><Relationship Id="rId4" Type="http://schemas.openxmlformats.org/officeDocument/2006/relationships/hyperlink" Target="https://nam12.safelinks.protection.outlook.com/?url=https%3A%2F%2Fwww.energycodes.gov%2Fdeterminations&amp;data=05%7C02%7CJsw359%40Cornell.edu%7Cc4a363e8fa944c8cb74608de8f48ba4a%7C5d7e43661b9b45cf8e79b14b27df46e1%7C0%7C0%7C639105739907931165%7CUnknown%7CTWFpbGZsb3d8eyJFbXB0eU1hcGkiOnRydWUsIlYiOiIwLjAuMDAwMCIsIlAiOiJXaW4zMiIsIkFOIjoiTWFpbCIsIldUIjoyfQ%3D%3D%7C0%7C%7C%7C&amp;sdata=eS2QYGmoLSDCE6kZIUqhOQTZFRpuWT%2F60T8CuuVdM2c%3D&amp;reserved=0" TargetMode="External"/><Relationship Id="rId9" Type="http://schemas.openxmlformats.org/officeDocument/2006/relationships/hyperlink" Target="https://nam12.safelinks.protection.outlook.com/?url=https%3A%2F%2Fimt.org%2Fresources%2Fhow-energy-codes-affect-you%2F&amp;data=05%7C02%7CJsw359%40Cornell.edu%7Cc4a363e8fa944c8cb74608de8f48ba4a%7C5d7e43661b9b45cf8e79b14b27df46e1%7C0%7C0%7C639105739908185697%7CUnknown%7CTWFpbGZsb3d8eyJFbXB0eU1hcGkiOnRydWUsIlYiOiIwLjAuMDAwMCIsIlAiOiJXaW4zMiIsIkFOIjoiTWFpbCIsIldUIjoyfQ%3D%3D%7C0%7C%7C%7C&amp;sdata=QnE8FWN1w008EXr%2FEk1NuKdkja%2FxJ0mq7e4zMavx26w%3D&amp;reserved=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nam12.safelinks.protection.outlook.com/?url=https%3A%2F%2Fwww.youtube.com%2Fwatch%3Fv%3DIM_dphE-WDY&amp;data=05%7C02%7CJsw359%40Cornell.edu%7Cc4a363e8fa944c8cb74608de8f48ba4a%7C5d7e43661b9b45cf8e79b14b27df46e1%7C0%7C0%7C639105739908207173%7CUnknown%7CTWFpbGZsb3d8eyJFbXB0eU1hcGkiOnRydWUsIlYiOiIwLjAuMDAwMCIsIlAiOiJXaW4zMiIsIkFOIjoiTWFpbCIsIldUIjoyfQ%3D%3D%7C0%7C%7C%7C&amp;sdata=cj34XP1AGTO30a4nMc9OhWDtYUAl00s7V5NE3iwLdHI%3D&amp;reserved=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nam12.safelinks.protection.outlook.com/?url=https%3A%2F%2Fbuilding-performance.org%2Fbpa-journal%2Fblower-door-testing-a-small-home%2F&amp;data=05%7C02%7CJsw359%40Cornell.edu%7Cc4a363e8fa944c8cb74608de8f48ba4a%7C5d7e43661b9b45cf8e79b14b27df46e1%7C0%7C0%7C639105739908296142%7CUnknown%7CTWFpbGZsb3d8eyJFbXB0eU1hcGkiOnRydWUsIlYiOiIwLjAuMDAwMCIsIlAiOiJXaW4zMiIsIkFOIjoiTWFpbCIsIldUIjoyfQ%3D%3D%7C0%7C%7C%7C&amp;sdata=fjNoNUnVETDkg6T%2FWa8BGrtlaqWs5DFI%2FtrqaQhIOFg%3D&amp;reserved=0" TargetMode="External"/><Relationship Id="rId4" Type="http://schemas.openxmlformats.org/officeDocument/2006/relationships/hyperlink" Target="https://nam12.safelinks.protection.outlook.com/?url=https%3A%2F%2Fwww.bchydro.com%2Fcontent%2Fdam%2FBCHydro%2Fcustomer-portal%2Fdocuments%2Fpower-smart%2Fbuilders-developers%2Fbuilding-envelope-thermal-bridging-guide-v1-6.pdf&amp;data=05%7C02%7CJsw359%40Cornell.edu%7Cc4a363e8fa944c8cb74608de8f48ba4a%7C5d7e43661b9b45cf8e79b14b27df46e1%7C0%7C0%7C639105739908230851%7CUnknown%7CTWFpbGZsb3d8eyJFbXB0eU1hcGkiOnRydWUsIlYiOiIwLjAuMDAwMCIsIlAiOiJXaW4zMiIsIkFOIjoiTWFpbCIsIldUIjoyfQ%3D%3D%7C0%7C%7C%7C&amp;sdata=%2BQDbyvkkejHInaOoz0jjRax%2BsUl16nf3TaaKPUh2ITk%3D&amp;reserved=0"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nam12.safelinks.protection.outlook.com/?url=https%3A%2F%2Fenergycode.pnl.gov%2FHVACSystemPerformance%2F&amp;data=05%7C02%7CJsw359%40Cornell.edu%7Cc4a363e8fa944c8cb74608de8f48ba4a%7C5d7e43661b9b45cf8e79b14b27df46e1%7C0%7C0%7C639105739908253077%7CUnknown%7CTWFpbGZsb3d8eyJFbXB0eU1hcGkiOnRydWUsIlYiOiIwLjAuMDAwMCIsIlAiOiJXaW4zMiIsIkFOIjoiTWFpbCIsIldUIjoyfQ%3D%3D%7C0%7C%7C%7C&amp;sdata=h10jAffgmsXJ8jLfnLy8N2WJMvtD6t1nyJ6fViw5p5k%3D&amp;reserved=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nam12.safelinks.protection.outlook.com/?url=https%3A%2F%2Fenergycode.pnl.gov%2FHVACSystemPerformance%2Fresources&amp;data=05%7C02%7CJsw359%40Cornell.edu%7Cc4a363e8fa944c8cb74608de8f48ba4a%7C5d7e43661b9b45cf8e79b14b27df46e1%7C0%7C0%7C639105739908274562%7CUnknown%7CTWFpbGZsb3d8eyJFbXB0eU1hcGkiOnRydWUsIlYiOiIwLjAuMDAwMCIsIlAiOiJXaW4zMiIsIkFOIjoiTWFpbCIsIldUIjoyfQ%3D%3D%7C0%7C%7C%7C&amp;sdata=RoeGGXJPP%2BYpP3C6awMsxVNKJjEnmj%2BFiPqV1mKl58M%3D&amp;reserved=0"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up.codes/viewer/new_york/iecc-2024/chapter/CE_2/ce-definitions#ce_conditioned_floor_area_"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up.codes/viewer/new_york/ibc-2024/chapter/27/electrical#new_2704"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up.codes/viewer/new_york/nfpa-70-2023" TargetMode="External"/><Relationship Id="rId5" Type="http://schemas.openxmlformats.org/officeDocument/2006/relationships/hyperlink" Target="https://up.codes/viewer/new_york/ibc-2024/chapter/27/electrical#new_2704.2" TargetMode="External"/><Relationship Id="rId4" Type="http://schemas.openxmlformats.org/officeDocument/2006/relationships/hyperlink" Target="https://up.codes/viewer/new_york/ibc-2024/chapter/27/electrical#new_2704.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ADA7B-A3CE-4D22-1EBE-02F654EE1315}"/>
              </a:ext>
            </a:extLst>
          </p:cNvPr>
          <p:cNvSpPr>
            <a:spLocks noGrp="1"/>
          </p:cNvSpPr>
          <p:nvPr>
            <p:ph type="ctrTitle"/>
          </p:nvPr>
        </p:nvSpPr>
        <p:spPr/>
        <p:txBody>
          <a:bodyPr>
            <a:normAutofit/>
          </a:bodyPr>
          <a:lstStyle/>
          <a:p>
            <a:r>
              <a:rPr lang="en-US" dirty="0"/>
              <a:t>NYS Energy Code Update</a:t>
            </a:r>
          </a:p>
        </p:txBody>
      </p:sp>
      <p:sp>
        <p:nvSpPr>
          <p:cNvPr id="3" name="Subtitle 2">
            <a:extLst>
              <a:ext uri="{FF2B5EF4-FFF2-40B4-BE49-F238E27FC236}">
                <a16:creationId xmlns:a16="http://schemas.microsoft.com/office/drawing/2014/main" id="{A20B3109-3C9E-247A-F735-2570210DEB4E}"/>
              </a:ext>
            </a:extLst>
          </p:cNvPr>
          <p:cNvSpPr>
            <a:spLocks noGrp="1"/>
          </p:cNvSpPr>
          <p:nvPr>
            <p:ph type="subTitle" idx="1"/>
          </p:nvPr>
        </p:nvSpPr>
        <p:spPr>
          <a:xfrm>
            <a:off x="1524000" y="3602038"/>
            <a:ext cx="9829800" cy="2568174"/>
          </a:xfrm>
        </p:spPr>
        <p:txBody>
          <a:bodyPr vert="horz" lIns="91440" tIns="45720" rIns="91440" bIns="45720" rtlCol="0" anchor="t">
            <a:normAutofit/>
          </a:bodyPr>
          <a:lstStyle/>
          <a:p>
            <a:r>
              <a:rPr lang="en-US" dirty="0"/>
              <a:t>9/30/2026</a:t>
            </a:r>
          </a:p>
          <a:p>
            <a:endParaRPr lang="en-US" dirty="0"/>
          </a:p>
          <a:p>
            <a:r>
              <a:rPr lang="en-US" dirty="0"/>
              <a:t>Jaimee Wilson, PhD, PE, BEAP, BEMP</a:t>
            </a:r>
          </a:p>
          <a:p>
            <a:r>
              <a:rPr lang="en-US" dirty="0"/>
              <a:t>Co-Author: Brendan Hall, PE (from an ASHRAE presentation)</a:t>
            </a:r>
          </a:p>
          <a:p>
            <a:r>
              <a:rPr lang="en-US" dirty="0"/>
              <a:t>Cornell Facilities Engineering</a:t>
            </a:r>
          </a:p>
        </p:txBody>
      </p:sp>
      <p:sp>
        <p:nvSpPr>
          <p:cNvPr id="4" name="Slide Number Placeholder 3">
            <a:extLst>
              <a:ext uri="{FF2B5EF4-FFF2-40B4-BE49-F238E27FC236}">
                <a16:creationId xmlns:a16="http://schemas.microsoft.com/office/drawing/2014/main" id="{ECDBE2D4-7CFD-0C25-9D59-ED1A9555A5A3}"/>
              </a:ext>
            </a:extLst>
          </p:cNvPr>
          <p:cNvSpPr>
            <a:spLocks noGrp="1"/>
          </p:cNvSpPr>
          <p:nvPr>
            <p:ph type="sldNum" sz="quarter" idx="12"/>
          </p:nvPr>
        </p:nvSpPr>
        <p:spPr/>
        <p:txBody>
          <a:bodyPr/>
          <a:lstStyle/>
          <a:p>
            <a:fld id="{AFACD1B8-EA48-449C-A83D-A3EAE3B77BEB}" type="slidenum">
              <a:rPr lang="en-US" smtClean="0"/>
              <a:t>1</a:t>
            </a:fld>
            <a:endParaRPr lang="en-US"/>
          </a:p>
        </p:txBody>
      </p:sp>
    </p:spTree>
    <p:extLst>
      <p:ext uri="{BB962C8B-B14F-4D97-AF65-F5344CB8AC3E}">
        <p14:creationId xmlns:p14="http://schemas.microsoft.com/office/powerpoint/2010/main" val="2665635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27BFB-0378-E028-4C20-7121E7951CAE}"/>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C8B19F3-52B0-B338-9053-C6EAE319B345}"/>
              </a:ext>
            </a:extLst>
          </p:cNvPr>
          <p:cNvSpPr>
            <a:spLocks noGrp="1"/>
          </p:cNvSpPr>
          <p:nvPr>
            <p:ph idx="1"/>
          </p:nvPr>
        </p:nvSpPr>
        <p:spPr/>
        <p:txBody>
          <a:bodyPr vert="horz" lIns="91440" tIns="45720" rIns="91440" bIns="45720" rtlCol="0" anchor="t">
            <a:normAutofit fontScale="92500" lnSpcReduction="10000"/>
          </a:bodyPr>
          <a:lstStyle/>
          <a:p>
            <a:r>
              <a:rPr lang="en-US" dirty="0"/>
              <a:t>What is the NYS Energy Code?</a:t>
            </a:r>
          </a:p>
          <a:p>
            <a:pPr lvl="1"/>
            <a:r>
              <a:rPr lang="en-US" dirty="0"/>
              <a:t>Compliance Pathways: IECC vs ASHRAE</a:t>
            </a:r>
          </a:p>
          <a:p>
            <a:pPr lvl="1"/>
            <a:r>
              <a:rPr lang="en-US" dirty="0"/>
              <a:t>NYS ASHRAE 90.1-2025 vs ASHRAE 90.1-2025</a:t>
            </a:r>
          </a:p>
          <a:p>
            <a:pPr lvl="1"/>
            <a:r>
              <a:rPr lang="en-US" dirty="0"/>
              <a:t>Prescriptive vs Performance</a:t>
            </a:r>
          </a:p>
          <a:p>
            <a:pPr lvl="1"/>
            <a:r>
              <a:rPr lang="en-US" dirty="0"/>
              <a:t>Energy Savings Target</a:t>
            </a:r>
          </a:p>
          <a:p>
            <a:r>
              <a:rPr lang="en-US" dirty="0"/>
              <a:t>What you need to know when scoping a project</a:t>
            </a:r>
          </a:p>
          <a:p>
            <a:pPr lvl="1"/>
            <a:r>
              <a:rPr lang="en-US" dirty="0"/>
              <a:t>Substantial Alterations</a:t>
            </a:r>
          </a:p>
          <a:p>
            <a:pPr lvl="1"/>
            <a:r>
              <a:rPr lang="en-US" dirty="0"/>
              <a:t>Energy Monitoring</a:t>
            </a:r>
          </a:p>
          <a:p>
            <a:pPr lvl="1"/>
            <a:r>
              <a:rPr lang="en-US" dirty="0"/>
              <a:t>On-site and Off-site renewable energy requirements</a:t>
            </a:r>
          </a:p>
          <a:p>
            <a:pPr lvl="1"/>
            <a:r>
              <a:rPr lang="en-US" dirty="0"/>
              <a:t>Energy Efficiency requirements</a:t>
            </a:r>
          </a:p>
          <a:p>
            <a:pPr lvl="1"/>
            <a:r>
              <a:rPr lang="en-US" dirty="0"/>
              <a:t>All-electric act is PENDING</a:t>
            </a:r>
          </a:p>
          <a:p>
            <a:pPr lvl="1"/>
            <a:r>
              <a:rPr lang="en-US" dirty="0"/>
              <a:t>What does it mean to be “Electrification Ready”</a:t>
            </a:r>
          </a:p>
        </p:txBody>
      </p:sp>
      <p:sp>
        <p:nvSpPr>
          <p:cNvPr id="4" name="Slide Number Placeholder 3">
            <a:extLst>
              <a:ext uri="{FF2B5EF4-FFF2-40B4-BE49-F238E27FC236}">
                <a16:creationId xmlns:a16="http://schemas.microsoft.com/office/drawing/2014/main" id="{69E3522A-A7F1-6B8E-4FC0-DD86D779C7E2}"/>
              </a:ext>
            </a:extLst>
          </p:cNvPr>
          <p:cNvSpPr>
            <a:spLocks noGrp="1"/>
          </p:cNvSpPr>
          <p:nvPr>
            <p:ph type="sldNum" sz="quarter" idx="12"/>
          </p:nvPr>
        </p:nvSpPr>
        <p:spPr/>
        <p:txBody>
          <a:bodyPr/>
          <a:lstStyle/>
          <a:p>
            <a:fld id="{AFACD1B8-EA48-449C-A83D-A3EAE3B77BEB}" type="slidenum">
              <a:rPr lang="en-US" smtClean="0"/>
              <a:t>2</a:t>
            </a:fld>
            <a:endParaRPr lang="en-US"/>
          </a:p>
        </p:txBody>
      </p:sp>
    </p:spTree>
    <p:extLst>
      <p:ext uri="{BB962C8B-B14F-4D97-AF65-F5344CB8AC3E}">
        <p14:creationId xmlns:p14="http://schemas.microsoft.com/office/powerpoint/2010/main" val="4129097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EE2FA-8130-34D5-6635-7CFA1A2A9199}"/>
              </a:ext>
            </a:extLst>
          </p:cNvPr>
          <p:cNvSpPr>
            <a:spLocks noGrp="1"/>
          </p:cNvSpPr>
          <p:nvPr>
            <p:ph type="title"/>
          </p:nvPr>
        </p:nvSpPr>
        <p:spPr/>
        <p:txBody>
          <a:bodyPr/>
          <a:lstStyle/>
          <a:p>
            <a:r>
              <a:rPr lang="en-US"/>
              <a:t>What is the 2025 NYS Energy Code?</a:t>
            </a:r>
          </a:p>
        </p:txBody>
      </p:sp>
      <p:sp>
        <p:nvSpPr>
          <p:cNvPr id="3" name="Content Placeholder 2">
            <a:extLst>
              <a:ext uri="{FF2B5EF4-FFF2-40B4-BE49-F238E27FC236}">
                <a16:creationId xmlns:a16="http://schemas.microsoft.com/office/drawing/2014/main" id="{F65F2F8F-A198-E7AB-AC27-5D6E9D068002}"/>
              </a:ext>
            </a:extLst>
          </p:cNvPr>
          <p:cNvSpPr>
            <a:spLocks noGrp="1"/>
          </p:cNvSpPr>
          <p:nvPr>
            <p:ph idx="1"/>
          </p:nvPr>
        </p:nvSpPr>
        <p:spPr>
          <a:xfrm>
            <a:off x="838200" y="1687080"/>
            <a:ext cx="10515600" cy="4351338"/>
          </a:xfrm>
        </p:spPr>
        <p:txBody>
          <a:bodyPr vert="horz" lIns="91440" tIns="45720" rIns="91440" bIns="45720" rtlCol="0" anchor="t">
            <a:normAutofit fontScale="92500" lnSpcReduction="20000"/>
          </a:bodyPr>
          <a:lstStyle/>
          <a:p>
            <a:r>
              <a:rPr lang="en-US" dirty="0"/>
              <a:t>NYS ASHRAE 90.1-2025</a:t>
            </a:r>
          </a:p>
          <a:p>
            <a:pPr lvl="1"/>
            <a:r>
              <a:rPr lang="en-US" dirty="0"/>
              <a:t>A mix of ASHRAE 90.1-2019 and ASHRAE 90.1-2022 and NYS specific edits</a:t>
            </a:r>
          </a:p>
          <a:p>
            <a:pPr marL="457200" lvl="1" indent="0">
              <a:buNone/>
            </a:pPr>
            <a:endParaRPr lang="en-US" dirty="0"/>
          </a:p>
          <a:p>
            <a:r>
              <a:rPr lang="en-US" dirty="0"/>
              <a:t>2025 NYS Energy Conservation Construction Code </a:t>
            </a:r>
          </a:p>
          <a:p>
            <a:pPr lvl="1"/>
            <a:r>
              <a:rPr lang="en-US" dirty="0"/>
              <a:t>A mix of IECC 2021 and IECC 2024 and NYS specific edits</a:t>
            </a:r>
          </a:p>
          <a:p>
            <a:pPr marL="457200" lvl="1" indent="0">
              <a:buNone/>
            </a:pPr>
            <a:endParaRPr lang="en-US" dirty="0"/>
          </a:p>
          <a:p>
            <a:r>
              <a:rPr lang="en-US" dirty="0"/>
              <a:t>Compliance Paths* include:</a:t>
            </a:r>
          </a:p>
          <a:p>
            <a:pPr lvl="1"/>
            <a:r>
              <a:rPr lang="en-US" dirty="0"/>
              <a:t>NYS ASHRAE 90.1-2025 </a:t>
            </a:r>
          </a:p>
          <a:p>
            <a:pPr lvl="2"/>
            <a:r>
              <a:rPr lang="en-US" dirty="0"/>
              <a:t>Prescriptive</a:t>
            </a:r>
          </a:p>
          <a:p>
            <a:pPr lvl="2"/>
            <a:r>
              <a:rPr lang="en-US" dirty="0"/>
              <a:t>Energy Cost Budget (ECB)</a:t>
            </a:r>
          </a:p>
          <a:p>
            <a:pPr lvl="2"/>
            <a:r>
              <a:rPr lang="en-US" dirty="0"/>
              <a:t>Performance Rating Method (Appendix G)</a:t>
            </a:r>
          </a:p>
          <a:p>
            <a:pPr lvl="1"/>
            <a:r>
              <a:rPr lang="en-US" dirty="0"/>
              <a:t>2025 NYS ECCC </a:t>
            </a:r>
          </a:p>
          <a:p>
            <a:pPr lvl="2"/>
            <a:r>
              <a:rPr lang="en-US" dirty="0"/>
              <a:t>Prescriptive</a:t>
            </a:r>
          </a:p>
          <a:p>
            <a:pPr lvl="2"/>
            <a:r>
              <a:rPr lang="en-US" dirty="0"/>
              <a:t>Simulated Building Performance (C407/R405)</a:t>
            </a:r>
          </a:p>
        </p:txBody>
      </p:sp>
      <p:sp>
        <p:nvSpPr>
          <p:cNvPr id="4" name="Slide Number Placeholder 3">
            <a:extLst>
              <a:ext uri="{FF2B5EF4-FFF2-40B4-BE49-F238E27FC236}">
                <a16:creationId xmlns:a16="http://schemas.microsoft.com/office/drawing/2014/main" id="{6B4CEF3A-DD30-7419-03AC-ED3B6BA51C57}"/>
              </a:ext>
            </a:extLst>
          </p:cNvPr>
          <p:cNvSpPr>
            <a:spLocks noGrp="1"/>
          </p:cNvSpPr>
          <p:nvPr>
            <p:ph type="sldNum" sz="quarter" idx="12"/>
          </p:nvPr>
        </p:nvSpPr>
        <p:spPr/>
        <p:txBody>
          <a:bodyPr/>
          <a:lstStyle/>
          <a:p>
            <a:fld id="{AFACD1B8-EA48-449C-A83D-A3EAE3B77BEB}" type="slidenum">
              <a:rPr lang="en-US" smtClean="0"/>
              <a:t>3</a:t>
            </a:fld>
            <a:endParaRPr lang="en-US"/>
          </a:p>
        </p:txBody>
      </p:sp>
    </p:spTree>
    <p:extLst>
      <p:ext uri="{BB962C8B-B14F-4D97-AF65-F5344CB8AC3E}">
        <p14:creationId xmlns:p14="http://schemas.microsoft.com/office/powerpoint/2010/main" val="291987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8A168-F179-7783-A43F-C31EF47761A6}"/>
              </a:ext>
            </a:extLst>
          </p:cNvPr>
          <p:cNvSpPr>
            <a:spLocks noGrp="1"/>
          </p:cNvSpPr>
          <p:nvPr>
            <p:ph type="title"/>
          </p:nvPr>
        </p:nvSpPr>
        <p:spPr/>
        <p:txBody>
          <a:bodyPr/>
          <a:lstStyle/>
          <a:p>
            <a:r>
              <a:rPr lang="en-US"/>
              <a:t>Energy Code Jump</a:t>
            </a:r>
          </a:p>
        </p:txBody>
      </p:sp>
      <p:sp>
        <p:nvSpPr>
          <p:cNvPr id="4" name="Slide Number Placeholder 3">
            <a:extLst>
              <a:ext uri="{FF2B5EF4-FFF2-40B4-BE49-F238E27FC236}">
                <a16:creationId xmlns:a16="http://schemas.microsoft.com/office/drawing/2014/main" id="{19CDAA2B-2A09-28FD-E12C-71814A779598}"/>
              </a:ext>
            </a:extLst>
          </p:cNvPr>
          <p:cNvSpPr>
            <a:spLocks noGrp="1"/>
          </p:cNvSpPr>
          <p:nvPr>
            <p:ph type="sldNum" sz="quarter" idx="12"/>
          </p:nvPr>
        </p:nvSpPr>
        <p:spPr/>
        <p:txBody>
          <a:bodyPr/>
          <a:lstStyle/>
          <a:p>
            <a:fld id="{AFACD1B8-EA48-449C-A83D-A3EAE3B77BEB}" type="slidenum">
              <a:rPr lang="en-US" smtClean="0"/>
              <a:t>4</a:t>
            </a:fld>
            <a:endParaRPr lang="en-US"/>
          </a:p>
        </p:txBody>
      </p:sp>
      <p:sp>
        <p:nvSpPr>
          <p:cNvPr id="5" name="Rectangle 4">
            <a:extLst>
              <a:ext uri="{FF2B5EF4-FFF2-40B4-BE49-F238E27FC236}">
                <a16:creationId xmlns:a16="http://schemas.microsoft.com/office/drawing/2014/main" id="{973084C8-DDC8-B40B-0D12-E69DFB2BE99D}"/>
              </a:ext>
            </a:extLst>
          </p:cNvPr>
          <p:cNvSpPr/>
          <p:nvPr/>
        </p:nvSpPr>
        <p:spPr>
          <a:xfrm>
            <a:off x="6563109" y="1935595"/>
            <a:ext cx="3944889" cy="13179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2020 NYS Energy Conservation Code</a:t>
            </a:r>
          </a:p>
        </p:txBody>
      </p:sp>
      <p:sp>
        <p:nvSpPr>
          <p:cNvPr id="6" name="Rectangle 5">
            <a:extLst>
              <a:ext uri="{FF2B5EF4-FFF2-40B4-BE49-F238E27FC236}">
                <a16:creationId xmlns:a16="http://schemas.microsoft.com/office/drawing/2014/main" id="{B0B605D0-85EA-B1EF-BE4C-971F6240FC20}"/>
              </a:ext>
            </a:extLst>
          </p:cNvPr>
          <p:cNvSpPr/>
          <p:nvPr/>
        </p:nvSpPr>
        <p:spPr>
          <a:xfrm>
            <a:off x="3810383" y="1935594"/>
            <a:ext cx="1877964" cy="4511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2018 IECC</a:t>
            </a:r>
          </a:p>
        </p:txBody>
      </p:sp>
      <p:sp>
        <p:nvSpPr>
          <p:cNvPr id="7" name="Rectangle 6">
            <a:extLst>
              <a:ext uri="{FF2B5EF4-FFF2-40B4-BE49-F238E27FC236}">
                <a16:creationId xmlns:a16="http://schemas.microsoft.com/office/drawing/2014/main" id="{42727E2C-470F-BB41-788B-F1F0C477A9E6}"/>
              </a:ext>
            </a:extLst>
          </p:cNvPr>
          <p:cNvSpPr/>
          <p:nvPr/>
        </p:nvSpPr>
        <p:spPr>
          <a:xfrm>
            <a:off x="1410083" y="2754744"/>
            <a:ext cx="2106564" cy="4511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ASHRAE 90.1-2016</a:t>
            </a:r>
          </a:p>
        </p:txBody>
      </p:sp>
      <p:sp>
        <p:nvSpPr>
          <p:cNvPr id="8" name="Rectangle 7">
            <a:extLst>
              <a:ext uri="{FF2B5EF4-FFF2-40B4-BE49-F238E27FC236}">
                <a16:creationId xmlns:a16="http://schemas.microsoft.com/office/drawing/2014/main" id="{583EE37B-7839-4CC0-F2DA-8101F4CA3ADB}"/>
              </a:ext>
            </a:extLst>
          </p:cNvPr>
          <p:cNvSpPr/>
          <p:nvPr/>
        </p:nvSpPr>
        <p:spPr>
          <a:xfrm>
            <a:off x="4143758" y="3611994"/>
            <a:ext cx="1877964" cy="3463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2021 IECC</a:t>
            </a:r>
          </a:p>
        </p:txBody>
      </p:sp>
      <p:sp>
        <p:nvSpPr>
          <p:cNvPr id="9" name="Rectangle 8">
            <a:extLst>
              <a:ext uri="{FF2B5EF4-FFF2-40B4-BE49-F238E27FC236}">
                <a16:creationId xmlns:a16="http://schemas.microsoft.com/office/drawing/2014/main" id="{1F041CAA-B155-5F7C-8002-0973671B5015}"/>
              </a:ext>
            </a:extLst>
          </p:cNvPr>
          <p:cNvSpPr/>
          <p:nvPr/>
        </p:nvSpPr>
        <p:spPr>
          <a:xfrm>
            <a:off x="4143758" y="4526394"/>
            <a:ext cx="1877964" cy="3463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2024 IECC</a:t>
            </a:r>
          </a:p>
        </p:txBody>
      </p:sp>
      <p:sp>
        <p:nvSpPr>
          <p:cNvPr id="10" name="Rectangle 9">
            <a:extLst>
              <a:ext uri="{FF2B5EF4-FFF2-40B4-BE49-F238E27FC236}">
                <a16:creationId xmlns:a16="http://schemas.microsoft.com/office/drawing/2014/main" id="{43431510-306E-1DD7-E57A-AF0058EC15D7}"/>
              </a:ext>
            </a:extLst>
          </p:cNvPr>
          <p:cNvSpPr/>
          <p:nvPr/>
        </p:nvSpPr>
        <p:spPr>
          <a:xfrm>
            <a:off x="1429133" y="3631044"/>
            <a:ext cx="2106564" cy="3463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ASHRAE 90.1-2019</a:t>
            </a:r>
          </a:p>
        </p:txBody>
      </p:sp>
      <p:sp>
        <p:nvSpPr>
          <p:cNvPr id="11" name="Rectangle 10">
            <a:extLst>
              <a:ext uri="{FF2B5EF4-FFF2-40B4-BE49-F238E27FC236}">
                <a16:creationId xmlns:a16="http://schemas.microsoft.com/office/drawing/2014/main" id="{AF0F8D43-CEAB-C325-8EC0-0B912145B235}"/>
              </a:ext>
            </a:extLst>
          </p:cNvPr>
          <p:cNvSpPr/>
          <p:nvPr/>
        </p:nvSpPr>
        <p:spPr>
          <a:xfrm>
            <a:off x="1429133" y="4516869"/>
            <a:ext cx="2106564" cy="3463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ASHRAE 90.1-2022</a:t>
            </a:r>
          </a:p>
        </p:txBody>
      </p:sp>
      <p:sp>
        <p:nvSpPr>
          <p:cNvPr id="13" name="Rectangle 12">
            <a:extLst>
              <a:ext uri="{FF2B5EF4-FFF2-40B4-BE49-F238E27FC236}">
                <a16:creationId xmlns:a16="http://schemas.microsoft.com/office/drawing/2014/main" id="{B812479A-0446-5E48-7E01-EE97F6066349}"/>
              </a:ext>
            </a:extLst>
          </p:cNvPr>
          <p:cNvSpPr/>
          <p:nvPr/>
        </p:nvSpPr>
        <p:spPr>
          <a:xfrm>
            <a:off x="4143758" y="5078844"/>
            <a:ext cx="2801889" cy="3463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NYS ASHRAE 90.1-2025</a:t>
            </a:r>
          </a:p>
        </p:txBody>
      </p:sp>
      <p:sp>
        <p:nvSpPr>
          <p:cNvPr id="14" name="Rectangle 13">
            <a:extLst>
              <a:ext uri="{FF2B5EF4-FFF2-40B4-BE49-F238E27FC236}">
                <a16:creationId xmlns:a16="http://schemas.microsoft.com/office/drawing/2014/main" id="{75A4C304-7006-5FB6-11B1-1085416C3D30}"/>
              </a:ext>
            </a:extLst>
          </p:cNvPr>
          <p:cNvSpPr/>
          <p:nvPr/>
        </p:nvSpPr>
        <p:spPr>
          <a:xfrm>
            <a:off x="8839583" y="3783444"/>
            <a:ext cx="1668414" cy="16417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t>2025 NYS Energy Conservation Code</a:t>
            </a:r>
          </a:p>
        </p:txBody>
      </p:sp>
      <p:sp>
        <p:nvSpPr>
          <p:cNvPr id="15" name="Arrow: Right 14">
            <a:extLst>
              <a:ext uri="{FF2B5EF4-FFF2-40B4-BE49-F238E27FC236}">
                <a16:creationId xmlns:a16="http://schemas.microsoft.com/office/drawing/2014/main" id="{DCF282FB-6188-4D68-9C91-6BB2207AAA89}"/>
              </a:ext>
            </a:extLst>
          </p:cNvPr>
          <p:cNvSpPr/>
          <p:nvPr/>
        </p:nvSpPr>
        <p:spPr>
          <a:xfrm>
            <a:off x="3631237" y="2857500"/>
            <a:ext cx="2855575" cy="2473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C50661DE-9ECB-D2D2-52A1-8BC2C66B6905}"/>
              </a:ext>
            </a:extLst>
          </p:cNvPr>
          <p:cNvSpPr/>
          <p:nvPr/>
        </p:nvSpPr>
        <p:spPr>
          <a:xfrm>
            <a:off x="5774361" y="2085974"/>
            <a:ext cx="788650" cy="1616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Bent 16">
            <a:extLst>
              <a:ext uri="{FF2B5EF4-FFF2-40B4-BE49-F238E27FC236}">
                <a16:creationId xmlns:a16="http://schemas.microsoft.com/office/drawing/2014/main" id="{0D39F4D8-B8FD-682E-368C-1A9CB99C7F44}"/>
              </a:ext>
            </a:extLst>
          </p:cNvPr>
          <p:cNvSpPr/>
          <p:nvPr/>
        </p:nvSpPr>
        <p:spPr>
          <a:xfrm>
            <a:off x="2529897" y="2083761"/>
            <a:ext cx="1177251" cy="568132"/>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Right 18">
            <a:extLst>
              <a:ext uri="{FF2B5EF4-FFF2-40B4-BE49-F238E27FC236}">
                <a16:creationId xmlns:a16="http://schemas.microsoft.com/office/drawing/2014/main" id="{3AB4406D-8E4A-F922-A2A0-1931C6998CDF}"/>
              </a:ext>
            </a:extLst>
          </p:cNvPr>
          <p:cNvSpPr/>
          <p:nvPr/>
        </p:nvSpPr>
        <p:spPr>
          <a:xfrm>
            <a:off x="6164886" y="4514850"/>
            <a:ext cx="2579350" cy="3616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A383E514-83A1-D6B5-20A2-93D23EF0EC17}"/>
              </a:ext>
            </a:extLst>
          </p:cNvPr>
          <p:cNvSpPr/>
          <p:nvPr/>
        </p:nvSpPr>
        <p:spPr>
          <a:xfrm>
            <a:off x="3631236" y="3686175"/>
            <a:ext cx="417175" cy="2854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BE426E1D-CE90-D408-C42F-904FCF941606}"/>
              </a:ext>
            </a:extLst>
          </p:cNvPr>
          <p:cNvSpPr/>
          <p:nvPr/>
        </p:nvSpPr>
        <p:spPr>
          <a:xfrm rot="5400000">
            <a:off x="4869486" y="4133850"/>
            <a:ext cx="417175" cy="2854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0AF0B64E-EA6B-BF89-C216-72350AB39BF6}"/>
              </a:ext>
            </a:extLst>
          </p:cNvPr>
          <p:cNvSpPr/>
          <p:nvPr/>
        </p:nvSpPr>
        <p:spPr>
          <a:xfrm>
            <a:off x="3631236" y="4552950"/>
            <a:ext cx="417175" cy="2854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Bent 24">
            <a:extLst>
              <a:ext uri="{FF2B5EF4-FFF2-40B4-BE49-F238E27FC236}">
                <a16:creationId xmlns:a16="http://schemas.microsoft.com/office/drawing/2014/main" id="{375DE666-2D07-A714-2A65-71F8B5518F9E}"/>
              </a:ext>
            </a:extLst>
          </p:cNvPr>
          <p:cNvSpPr/>
          <p:nvPr/>
        </p:nvSpPr>
        <p:spPr>
          <a:xfrm rot="10800000" flipH="1">
            <a:off x="2373647" y="4884111"/>
            <a:ext cx="1661199" cy="510982"/>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Arrow: Right 2">
            <a:extLst>
              <a:ext uri="{FF2B5EF4-FFF2-40B4-BE49-F238E27FC236}">
                <a16:creationId xmlns:a16="http://schemas.microsoft.com/office/drawing/2014/main" id="{A198C41F-A8D0-D092-650A-BA0FBACA272A}"/>
              </a:ext>
            </a:extLst>
          </p:cNvPr>
          <p:cNvSpPr/>
          <p:nvPr/>
        </p:nvSpPr>
        <p:spPr>
          <a:xfrm>
            <a:off x="7136436" y="5076825"/>
            <a:ext cx="1607800" cy="3521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054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16E1-59BC-969B-EA94-BA9CADA8E2C4}"/>
              </a:ext>
            </a:extLst>
          </p:cNvPr>
          <p:cNvSpPr>
            <a:spLocks noGrp="1"/>
          </p:cNvSpPr>
          <p:nvPr>
            <p:ph type="title"/>
          </p:nvPr>
        </p:nvSpPr>
        <p:spPr/>
        <p:txBody>
          <a:bodyPr/>
          <a:lstStyle/>
          <a:p>
            <a:r>
              <a:rPr lang="en-US"/>
              <a:t>NYS ASHRAE 90.1-2025 is different from ASHRAE 90.1-2025</a:t>
            </a:r>
          </a:p>
        </p:txBody>
      </p:sp>
      <p:sp>
        <p:nvSpPr>
          <p:cNvPr id="5" name="TextBox 4">
            <a:extLst>
              <a:ext uri="{FF2B5EF4-FFF2-40B4-BE49-F238E27FC236}">
                <a16:creationId xmlns:a16="http://schemas.microsoft.com/office/drawing/2014/main" id="{4A00AF35-E6DC-0E60-7A7D-28ABE764661D}"/>
              </a:ext>
            </a:extLst>
          </p:cNvPr>
          <p:cNvSpPr txBox="1"/>
          <p:nvPr/>
        </p:nvSpPr>
        <p:spPr>
          <a:xfrm>
            <a:off x="986365" y="6308209"/>
            <a:ext cx="10219267" cy="369332"/>
          </a:xfrm>
          <a:prstGeom prst="rect">
            <a:avLst/>
          </a:prstGeom>
          <a:noFill/>
        </p:spPr>
        <p:txBody>
          <a:bodyPr wrap="square">
            <a:spAutoFit/>
          </a:bodyPr>
          <a:lstStyle/>
          <a:p>
            <a:r>
              <a:rPr lang="en-US"/>
              <a:t>https://dos.ny.gov/system/files/documents/2025/07/2025-7-17-rule-text-energy-code.pdf</a:t>
            </a:r>
          </a:p>
        </p:txBody>
      </p:sp>
      <p:pic>
        <p:nvPicPr>
          <p:cNvPr id="7" name="Picture 6">
            <a:extLst>
              <a:ext uri="{FF2B5EF4-FFF2-40B4-BE49-F238E27FC236}">
                <a16:creationId xmlns:a16="http://schemas.microsoft.com/office/drawing/2014/main" id="{6F6B5E02-5DB8-52C5-9635-55B2CC7EA0FA}"/>
              </a:ext>
            </a:extLst>
          </p:cNvPr>
          <p:cNvPicPr>
            <a:picLocks noChangeAspect="1"/>
          </p:cNvPicPr>
          <p:nvPr/>
        </p:nvPicPr>
        <p:blipFill>
          <a:blip r:embed="rId3"/>
          <a:stretch>
            <a:fillRect/>
          </a:stretch>
        </p:blipFill>
        <p:spPr>
          <a:xfrm>
            <a:off x="356386" y="2271551"/>
            <a:ext cx="11479227" cy="2314898"/>
          </a:xfrm>
          <a:prstGeom prst="rect">
            <a:avLst/>
          </a:prstGeom>
        </p:spPr>
      </p:pic>
      <p:sp>
        <p:nvSpPr>
          <p:cNvPr id="8" name="Slide Number Placeholder 7">
            <a:extLst>
              <a:ext uri="{FF2B5EF4-FFF2-40B4-BE49-F238E27FC236}">
                <a16:creationId xmlns:a16="http://schemas.microsoft.com/office/drawing/2014/main" id="{332103A3-7C79-B0CC-EB99-D69A9EB7D75E}"/>
              </a:ext>
            </a:extLst>
          </p:cNvPr>
          <p:cNvSpPr>
            <a:spLocks noGrp="1"/>
          </p:cNvSpPr>
          <p:nvPr>
            <p:ph type="sldNum" sz="quarter" idx="12"/>
          </p:nvPr>
        </p:nvSpPr>
        <p:spPr/>
        <p:txBody>
          <a:bodyPr/>
          <a:lstStyle/>
          <a:p>
            <a:fld id="{AFACD1B8-EA48-449C-A83D-A3EAE3B77BEB}" type="slidenum">
              <a:rPr lang="en-US" smtClean="0"/>
              <a:t>5</a:t>
            </a:fld>
            <a:endParaRPr lang="en-US"/>
          </a:p>
        </p:txBody>
      </p:sp>
      <p:sp>
        <p:nvSpPr>
          <p:cNvPr id="3" name="Rectangle 2">
            <a:extLst>
              <a:ext uri="{FF2B5EF4-FFF2-40B4-BE49-F238E27FC236}">
                <a16:creationId xmlns:a16="http://schemas.microsoft.com/office/drawing/2014/main" id="{04D42806-BB27-B5BA-59DF-C48846574B61}"/>
              </a:ext>
            </a:extLst>
          </p:cNvPr>
          <p:cNvSpPr/>
          <p:nvPr/>
        </p:nvSpPr>
        <p:spPr>
          <a:xfrm>
            <a:off x="596052" y="3017621"/>
            <a:ext cx="4661747" cy="365659"/>
          </a:xfrm>
          <a:prstGeom prst="rect">
            <a:avLst/>
          </a:prstGeom>
          <a:solidFill>
            <a:srgbClr val="FFFF00">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3103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99455-2399-ED20-7F87-C473F4863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7F91F-5C34-E5AC-5A12-79D71B1574FD}"/>
              </a:ext>
            </a:extLst>
          </p:cNvPr>
          <p:cNvSpPr>
            <a:spLocks noGrp="1"/>
          </p:cNvSpPr>
          <p:nvPr>
            <p:ph type="title"/>
          </p:nvPr>
        </p:nvSpPr>
        <p:spPr/>
        <p:txBody>
          <a:bodyPr/>
          <a:lstStyle/>
          <a:p>
            <a:r>
              <a:rPr lang="en-US"/>
              <a:t>Estimated Model Energy Code Improvement</a:t>
            </a:r>
          </a:p>
        </p:txBody>
      </p:sp>
      <p:sp>
        <p:nvSpPr>
          <p:cNvPr id="4" name="Slide Number Placeholder 3">
            <a:extLst>
              <a:ext uri="{FF2B5EF4-FFF2-40B4-BE49-F238E27FC236}">
                <a16:creationId xmlns:a16="http://schemas.microsoft.com/office/drawing/2014/main" id="{7AEC34ED-0E37-9830-5736-89BB0C46D9A2}"/>
              </a:ext>
            </a:extLst>
          </p:cNvPr>
          <p:cNvSpPr>
            <a:spLocks noGrp="1"/>
          </p:cNvSpPr>
          <p:nvPr>
            <p:ph type="sldNum" sz="quarter" idx="12"/>
          </p:nvPr>
        </p:nvSpPr>
        <p:spPr/>
        <p:txBody>
          <a:bodyPr/>
          <a:lstStyle/>
          <a:p>
            <a:fld id="{AFACD1B8-EA48-449C-A83D-A3EAE3B77BEB}" type="slidenum">
              <a:rPr lang="en-US" smtClean="0"/>
              <a:t>6</a:t>
            </a:fld>
            <a:endParaRPr lang="en-US"/>
          </a:p>
        </p:txBody>
      </p:sp>
      <p:pic>
        <p:nvPicPr>
          <p:cNvPr id="8" name="Picture 7">
            <a:extLst>
              <a:ext uri="{FF2B5EF4-FFF2-40B4-BE49-F238E27FC236}">
                <a16:creationId xmlns:a16="http://schemas.microsoft.com/office/drawing/2014/main" id="{2B93B1A6-9EE8-75AE-7398-F3AE946AC74F}"/>
              </a:ext>
            </a:extLst>
          </p:cNvPr>
          <p:cNvPicPr>
            <a:picLocks noChangeAspect="1"/>
          </p:cNvPicPr>
          <p:nvPr/>
        </p:nvPicPr>
        <p:blipFill>
          <a:blip r:embed="rId3"/>
          <a:stretch>
            <a:fillRect/>
          </a:stretch>
        </p:blipFill>
        <p:spPr>
          <a:xfrm>
            <a:off x="2011680" y="1408254"/>
            <a:ext cx="7973020" cy="5384214"/>
          </a:xfrm>
          <a:prstGeom prst="rect">
            <a:avLst/>
          </a:prstGeom>
        </p:spPr>
      </p:pic>
      <p:sp>
        <p:nvSpPr>
          <p:cNvPr id="10" name="TextBox 9">
            <a:extLst>
              <a:ext uri="{FF2B5EF4-FFF2-40B4-BE49-F238E27FC236}">
                <a16:creationId xmlns:a16="http://schemas.microsoft.com/office/drawing/2014/main" id="{5FDC18C0-1D9E-3E8F-6E78-5685ED0F55A6}"/>
              </a:ext>
            </a:extLst>
          </p:cNvPr>
          <p:cNvSpPr txBox="1"/>
          <p:nvPr/>
        </p:nvSpPr>
        <p:spPr>
          <a:xfrm>
            <a:off x="5715001" y="6477915"/>
            <a:ext cx="6096000" cy="369332"/>
          </a:xfrm>
          <a:prstGeom prst="rect">
            <a:avLst/>
          </a:prstGeom>
          <a:noFill/>
        </p:spPr>
        <p:txBody>
          <a:bodyPr wrap="square">
            <a:spAutoFit/>
          </a:bodyPr>
          <a:lstStyle/>
          <a:p>
            <a:r>
              <a:rPr lang="en-US"/>
              <a:t>https://www.energycodes.gov/infographics</a:t>
            </a:r>
          </a:p>
        </p:txBody>
      </p:sp>
      <p:sp>
        <p:nvSpPr>
          <p:cNvPr id="3" name="Arrow: Up 2">
            <a:extLst>
              <a:ext uri="{FF2B5EF4-FFF2-40B4-BE49-F238E27FC236}">
                <a16:creationId xmlns:a16="http://schemas.microsoft.com/office/drawing/2014/main" id="{7E0DCE05-8B22-8EDF-C5EA-61B8D6EFFCA6}"/>
              </a:ext>
            </a:extLst>
          </p:cNvPr>
          <p:cNvSpPr/>
          <p:nvPr/>
        </p:nvSpPr>
        <p:spPr>
          <a:xfrm rot="2880000">
            <a:off x="7424229" y="4546326"/>
            <a:ext cx="51954" cy="8659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Up 4">
            <a:extLst>
              <a:ext uri="{FF2B5EF4-FFF2-40B4-BE49-F238E27FC236}">
                <a16:creationId xmlns:a16="http://schemas.microsoft.com/office/drawing/2014/main" id="{8A0E5ED7-55BC-8635-FFC4-94ED2CDC3539}"/>
              </a:ext>
            </a:extLst>
          </p:cNvPr>
          <p:cNvSpPr/>
          <p:nvPr/>
        </p:nvSpPr>
        <p:spPr>
          <a:xfrm rot="12180000">
            <a:off x="8207957" y="3462209"/>
            <a:ext cx="86590" cy="744682"/>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9896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FBF28-3AD1-33DA-B252-43C9D619E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D2525-B944-29B1-EF16-4CD72324B2F5}"/>
              </a:ext>
            </a:extLst>
          </p:cNvPr>
          <p:cNvSpPr>
            <a:spLocks noGrp="1"/>
          </p:cNvSpPr>
          <p:nvPr>
            <p:ph type="title"/>
          </p:nvPr>
        </p:nvSpPr>
        <p:spPr/>
        <p:txBody>
          <a:bodyPr/>
          <a:lstStyle/>
          <a:p>
            <a:r>
              <a:rPr lang="en-US" dirty="0"/>
              <a:t>Disclaimer</a:t>
            </a:r>
          </a:p>
        </p:txBody>
      </p:sp>
      <p:sp>
        <p:nvSpPr>
          <p:cNvPr id="3" name="Text Placeholder 2">
            <a:extLst>
              <a:ext uri="{FF2B5EF4-FFF2-40B4-BE49-F238E27FC236}">
                <a16:creationId xmlns:a16="http://schemas.microsoft.com/office/drawing/2014/main" id="{A17BA6CE-669F-6E78-AA80-69AAB6493D00}"/>
              </a:ext>
            </a:extLst>
          </p:cNvPr>
          <p:cNvSpPr>
            <a:spLocks noGrp="1"/>
          </p:cNvSpPr>
          <p:nvPr>
            <p:ph type="body" idx="1"/>
          </p:nvPr>
        </p:nvSpPr>
        <p:spPr/>
        <p:txBody>
          <a:bodyPr>
            <a:normAutofit/>
          </a:bodyPr>
          <a:lstStyle/>
          <a:p>
            <a:r>
              <a:rPr lang="en-US" dirty="0"/>
              <a:t>This is an introduction to major changes and references for 2025 NYS </a:t>
            </a:r>
            <a:r>
              <a:rPr lang="en-US" dirty="0" err="1"/>
              <a:t>Enery</a:t>
            </a:r>
            <a:r>
              <a:rPr lang="en-US" dirty="0"/>
              <a:t> Code. This is not intended as an all-inclusive session on how to comply with 2025 NYS Energy Code*.</a:t>
            </a:r>
          </a:p>
        </p:txBody>
      </p:sp>
      <p:sp>
        <p:nvSpPr>
          <p:cNvPr id="4" name="Slide Number Placeholder 3">
            <a:extLst>
              <a:ext uri="{FF2B5EF4-FFF2-40B4-BE49-F238E27FC236}">
                <a16:creationId xmlns:a16="http://schemas.microsoft.com/office/drawing/2014/main" id="{E709D61F-2222-C075-186A-DF03A931101B}"/>
              </a:ext>
            </a:extLst>
          </p:cNvPr>
          <p:cNvSpPr>
            <a:spLocks noGrp="1"/>
          </p:cNvSpPr>
          <p:nvPr>
            <p:ph type="sldNum" sz="quarter" idx="12"/>
          </p:nvPr>
        </p:nvSpPr>
        <p:spPr/>
        <p:txBody>
          <a:bodyPr/>
          <a:lstStyle/>
          <a:p>
            <a:fld id="{AFACD1B8-EA48-449C-A83D-A3EAE3B77BEB}" type="slidenum">
              <a:rPr lang="en-US" smtClean="0"/>
              <a:t>7</a:t>
            </a:fld>
            <a:endParaRPr lang="en-US"/>
          </a:p>
        </p:txBody>
      </p:sp>
      <p:sp>
        <p:nvSpPr>
          <p:cNvPr id="5" name="TextBox 4">
            <a:extLst>
              <a:ext uri="{FF2B5EF4-FFF2-40B4-BE49-F238E27FC236}">
                <a16:creationId xmlns:a16="http://schemas.microsoft.com/office/drawing/2014/main" id="{ECDE31BA-F7DC-88DB-A901-C850BE8959D2}"/>
              </a:ext>
            </a:extLst>
          </p:cNvPr>
          <p:cNvSpPr txBox="1"/>
          <p:nvPr/>
        </p:nvSpPr>
        <p:spPr>
          <a:xfrm>
            <a:off x="563880" y="6361113"/>
            <a:ext cx="9921240" cy="369332"/>
          </a:xfrm>
          <a:prstGeom prst="rect">
            <a:avLst/>
          </a:prstGeom>
          <a:noFill/>
        </p:spPr>
        <p:txBody>
          <a:bodyPr wrap="square">
            <a:spAutoFit/>
          </a:bodyPr>
          <a:lstStyle/>
          <a:p>
            <a:pPr marL="457200" lvl="1" indent="0">
              <a:buNone/>
            </a:pPr>
            <a:r>
              <a:rPr lang="en-US" dirty="0">
                <a:solidFill>
                  <a:srgbClr val="FF0000"/>
                </a:solidFill>
              </a:rPr>
              <a:t>*Definitions and requirements differ for 2025 NYS ECCC vs NYS ASHRAE 90.1-2025</a:t>
            </a:r>
          </a:p>
        </p:txBody>
      </p:sp>
    </p:spTree>
    <p:extLst>
      <p:ext uri="{BB962C8B-B14F-4D97-AF65-F5344CB8AC3E}">
        <p14:creationId xmlns:p14="http://schemas.microsoft.com/office/powerpoint/2010/main" val="1081385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ED8C2-D11D-18B9-541D-05067A3939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14B725-4129-C526-9D7F-45EC4A966482}"/>
              </a:ext>
            </a:extLst>
          </p:cNvPr>
          <p:cNvSpPr>
            <a:spLocks noGrp="1"/>
          </p:cNvSpPr>
          <p:nvPr>
            <p:ph type="title"/>
          </p:nvPr>
        </p:nvSpPr>
        <p:spPr/>
        <p:txBody>
          <a:bodyPr/>
          <a:lstStyle/>
          <a:p>
            <a:r>
              <a:rPr lang="en-US" dirty="0"/>
              <a:t>What do you need to know to scope a project?</a:t>
            </a:r>
          </a:p>
        </p:txBody>
      </p:sp>
      <p:sp>
        <p:nvSpPr>
          <p:cNvPr id="4" name="Slide Number Placeholder 3">
            <a:extLst>
              <a:ext uri="{FF2B5EF4-FFF2-40B4-BE49-F238E27FC236}">
                <a16:creationId xmlns:a16="http://schemas.microsoft.com/office/drawing/2014/main" id="{49C16475-28BE-423B-7EBA-0DC073281768}"/>
              </a:ext>
            </a:extLst>
          </p:cNvPr>
          <p:cNvSpPr>
            <a:spLocks noGrp="1"/>
          </p:cNvSpPr>
          <p:nvPr>
            <p:ph type="sldNum" sz="quarter" idx="12"/>
          </p:nvPr>
        </p:nvSpPr>
        <p:spPr/>
        <p:txBody>
          <a:bodyPr/>
          <a:lstStyle/>
          <a:p>
            <a:fld id="{AFACD1B8-EA48-449C-A83D-A3EAE3B77BEB}" type="slidenum">
              <a:rPr lang="en-US" smtClean="0"/>
              <a:t>8</a:t>
            </a:fld>
            <a:endParaRPr lang="en-US"/>
          </a:p>
        </p:txBody>
      </p:sp>
    </p:spTree>
    <p:extLst>
      <p:ext uri="{BB962C8B-B14F-4D97-AF65-F5344CB8AC3E}">
        <p14:creationId xmlns:p14="http://schemas.microsoft.com/office/powerpoint/2010/main" val="3305900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EFFA2C-A524-3F67-83CC-9F88D106A9B8}"/>
              </a:ext>
            </a:extLst>
          </p:cNvPr>
          <p:cNvSpPr>
            <a:spLocks noGrp="1"/>
          </p:cNvSpPr>
          <p:nvPr>
            <p:ph type="title"/>
          </p:nvPr>
        </p:nvSpPr>
        <p:spPr/>
        <p:txBody>
          <a:bodyPr/>
          <a:lstStyle/>
          <a:p>
            <a:r>
              <a:rPr lang="en-US" dirty="0"/>
              <a:t>Information for identifying energy code scope</a:t>
            </a:r>
          </a:p>
        </p:txBody>
      </p:sp>
      <p:sp>
        <p:nvSpPr>
          <p:cNvPr id="4" name="Slide Number Placeholder 3">
            <a:extLst>
              <a:ext uri="{FF2B5EF4-FFF2-40B4-BE49-F238E27FC236}">
                <a16:creationId xmlns:a16="http://schemas.microsoft.com/office/drawing/2014/main" id="{B85628C2-0AEE-6891-BFA8-46B690300114}"/>
              </a:ext>
            </a:extLst>
          </p:cNvPr>
          <p:cNvSpPr>
            <a:spLocks noGrp="1"/>
          </p:cNvSpPr>
          <p:nvPr>
            <p:ph type="sldNum" sz="quarter" idx="12"/>
          </p:nvPr>
        </p:nvSpPr>
        <p:spPr/>
        <p:txBody>
          <a:bodyPr/>
          <a:lstStyle/>
          <a:p>
            <a:fld id="{AFACD1B8-EA48-449C-A83D-A3EAE3B77BEB}" type="slidenum">
              <a:rPr lang="en-US" smtClean="0"/>
              <a:t>9</a:t>
            </a:fld>
            <a:endParaRPr lang="en-US" dirty="0"/>
          </a:p>
        </p:txBody>
      </p:sp>
      <p:sp>
        <p:nvSpPr>
          <p:cNvPr id="2" name="TextBox 1">
            <a:extLst>
              <a:ext uri="{FF2B5EF4-FFF2-40B4-BE49-F238E27FC236}">
                <a16:creationId xmlns:a16="http://schemas.microsoft.com/office/drawing/2014/main" id="{0A2F6600-B120-7B44-148E-22F6AF4C92CB}"/>
              </a:ext>
            </a:extLst>
          </p:cNvPr>
          <p:cNvSpPr txBox="1"/>
          <p:nvPr/>
        </p:nvSpPr>
        <p:spPr>
          <a:xfrm>
            <a:off x="65009" y="5521146"/>
            <a:ext cx="11082719" cy="646331"/>
          </a:xfrm>
          <a:prstGeom prst="rect">
            <a:avLst/>
          </a:prstGeom>
          <a:noFill/>
        </p:spPr>
        <p:txBody>
          <a:bodyPr wrap="square">
            <a:spAutoFit/>
          </a:bodyPr>
          <a:lstStyle/>
          <a:p>
            <a:pPr lvl="1"/>
            <a:r>
              <a:rPr lang="en-US" dirty="0"/>
              <a:t>* Both Town of Ithaca (</a:t>
            </a:r>
            <a:r>
              <a:rPr lang="en-US" b="1" dirty="0"/>
              <a:t>effective</a:t>
            </a:r>
            <a:r>
              <a:rPr lang="en-US" dirty="0"/>
              <a:t> as of Dec 31, 2025) and City of Ithaca (</a:t>
            </a:r>
            <a:r>
              <a:rPr lang="en-US" b="1" dirty="0"/>
              <a:t>anticipated </a:t>
            </a:r>
            <a:r>
              <a:rPr lang="en-US" dirty="0"/>
              <a:t>October 2026) to adopt </a:t>
            </a:r>
            <a:r>
              <a:rPr lang="en-US" i="1" dirty="0"/>
              <a:t>Appendices RC/CC: Zero Energy Building Provisions</a:t>
            </a:r>
          </a:p>
        </p:txBody>
      </p:sp>
      <p:graphicFrame>
        <p:nvGraphicFramePr>
          <p:cNvPr id="3" name="Table 2">
            <a:extLst>
              <a:ext uri="{FF2B5EF4-FFF2-40B4-BE49-F238E27FC236}">
                <a16:creationId xmlns:a16="http://schemas.microsoft.com/office/drawing/2014/main" id="{43BD74BE-DE18-E9F7-C87D-3C3E3B325B19}"/>
              </a:ext>
            </a:extLst>
          </p:cNvPr>
          <p:cNvGraphicFramePr>
            <a:graphicFrameLocks noGrp="1"/>
          </p:cNvGraphicFramePr>
          <p:nvPr>
            <p:extLst>
              <p:ext uri="{D42A27DB-BD31-4B8C-83A1-F6EECF244321}">
                <p14:modId xmlns:p14="http://schemas.microsoft.com/office/powerpoint/2010/main" val="3210730655"/>
              </p:ext>
            </p:extLst>
          </p:nvPr>
        </p:nvGraphicFramePr>
        <p:xfrm>
          <a:off x="406400" y="1498600"/>
          <a:ext cx="11379200" cy="3860800"/>
        </p:xfrm>
        <a:graphic>
          <a:graphicData uri="http://schemas.openxmlformats.org/drawingml/2006/table">
            <a:tbl>
              <a:tblPr firstRow="1" bandRow="1">
                <a:tableStyleId>{5C22544A-7EE6-4342-B048-85BDC9FD1C3A}</a:tableStyleId>
              </a:tblPr>
              <a:tblGrid>
                <a:gridCol w="4125327">
                  <a:extLst>
                    <a:ext uri="{9D8B030D-6E8A-4147-A177-3AD203B41FA5}">
                      <a16:colId xmlns:a16="http://schemas.microsoft.com/office/drawing/2014/main" val="1105074134"/>
                    </a:ext>
                  </a:extLst>
                </a:gridCol>
                <a:gridCol w="7253873">
                  <a:extLst>
                    <a:ext uri="{9D8B030D-6E8A-4147-A177-3AD203B41FA5}">
                      <a16:colId xmlns:a16="http://schemas.microsoft.com/office/drawing/2014/main" val="3618254858"/>
                    </a:ext>
                  </a:extLst>
                </a:gridCol>
              </a:tblGrid>
              <a:tr h="370840">
                <a:tc>
                  <a:txBody>
                    <a:bodyPr/>
                    <a:lstStyle/>
                    <a:p>
                      <a:r>
                        <a:rPr lang="en-US" sz="2400"/>
                        <a:t>What</a:t>
                      </a:r>
                    </a:p>
                  </a:txBody>
                  <a:tcPr/>
                </a:tc>
                <a:tc>
                  <a:txBody>
                    <a:bodyPr/>
                    <a:lstStyle/>
                    <a:p>
                      <a:r>
                        <a:rPr lang="en-US" sz="2400"/>
                        <a:t>Why</a:t>
                      </a:r>
                    </a:p>
                  </a:txBody>
                  <a:tcPr/>
                </a:tc>
                <a:extLst>
                  <a:ext uri="{0D108BD9-81ED-4DB2-BD59-A6C34878D82A}">
                    <a16:rowId xmlns:a16="http://schemas.microsoft.com/office/drawing/2014/main" val="3579559394"/>
                  </a:ext>
                </a:extLst>
              </a:tr>
              <a:tr h="370840">
                <a:tc>
                  <a:txBody>
                    <a:bodyPr/>
                    <a:lstStyle/>
                    <a:p>
                      <a:r>
                        <a:rPr lang="en-US" dirty="0"/>
                        <a:t>Who is the Authority Having Jurisdiction (AHJ)?</a:t>
                      </a:r>
                    </a:p>
                  </a:txBody>
                  <a:tcPr/>
                </a:tc>
                <a:tc>
                  <a:txBody>
                    <a:bodyPr/>
                    <a:lstStyle/>
                    <a:p>
                      <a:r>
                        <a:rPr lang="en-US" dirty="0"/>
                        <a:t>Identifies applicable energy code paths including supplemental codes and optional appendices*</a:t>
                      </a:r>
                    </a:p>
                  </a:txBody>
                  <a:tcPr/>
                </a:tc>
                <a:extLst>
                  <a:ext uri="{0D108BD9-81ED-4DB2-BD59-A6C34878D82A}">
                    <a16:rowId xmlns:a16="http://schemas.microsoft.com/office/drawing/2014/main" val="3609881419"/>
                  </a:ext>
                </a:extLst>
              </a:tr>
              <a:tr h="370840">
                <a:tc>
                  <a:txBody>
                    <a:bodyPr/>
                    <a:lstStyle/>
                    <a:p>
                      <a:r>
                        <a:rPr lang="en-US" dirty="0"/>
                        <a:t>% Scope of HVAC, Envelope, and Lighting and/or estimated project cost</a:t>
                      </a:r>
                    </a:p>
                  </a:txBody>
                  <a:tcPr/>
                </a:tc>
                <a:tc>
                  <a:txBody>
                    <a:bodyPr/>
                    <a:lstStyle/>
                    <a:p>
                      <a:r>
                        <a:rPr lang="en-US"/>
                        <a:t>Is this a substantial alteration (90.1) or substantial improvement (IECC)?</a:t>
                      </a:r>
                    </a:p>
                  </a:txBody>
                  <a:tcPr/>
                </a:tc>
                <a:extLst>
                  <a:ext uri="{0D108BD9-81ED-4DB2-BD59-A6C34878D82A}">
                    <a16:rowId xmlns:a16="http://schemas.microsoft.com/office/drawing/2014/main" val="4176750457"/>
                  </a:ext>
                </a:extLst>
              </a:tr>
              <a:tr h="370840">
                <a:tc>
                  <a:txBody>
                    <a:bodyPr/>
                    <a:lstStyle/>
                    <a:p>
                      <a:r>
                        <a:rPr lang="en-US"/>
                        <a:t>Square footage (new construction, addition and existing building)</a:t>
                      </a:r>
                    </a:p>
                  </a:txBody>
                  <a:tcPr/>
                </a:tc>
                <a:tc>
                  <a:txBody>
                    <a:bodyPr/>
                    <a:lstStyle/>
                    <a:p>
                      <a:r>
                        <a:rPr lang="en-US"/>
                        <a:t>Identifies triggers for additional efficiency requirements, on-site renewable requirements and substantial alterations</a:t>
                      </a:r>
                    </a:p>
                  </a:txBody>
                  <a:tcPr/>
                </a:tc>
                <a:extLst>
                  <a:ext uri="{0D108BD9-81ED-4DB2-BD59-A6C34878D82A}">
                    <a16:rowId xmlns:a16="http://schemas.microsoft.com/office/drawing/2014/main" val="1772719113"/>
                  </a:ext>
                </a:extLst>
              </a:tr>
              <a:tr h="370840">
                <a:tc>
                  <a:txBody>
                    <a:bodyPr/>
                    <a:lstStyle/>
                    <a:p>
                      <a:r>
                        <a:rPr lang="en-US" dirty="0"/>
                        <a:t>Climate Zone</a:t>
                      </a:r>
                    </a:p>
                  </a:txBody>
                  <a:tcPr/>
                </a:tc>
                <a:tc>
                  <a:txBody>
                    <a:bodyPr/>
                    <a:lstStyle/>
                    <a:p>
                      <a:r>
                        <a:rPr lang="en-US" dirty="0"/>
                        <a:t>Building Envelope, Mechanical, and Additional Efficiency requirements</a:t>
                      </a:r>
                    </a:p>
                  </a:txBody>
                  <a:tcPr/>
                </a:tc>
                <a:extLst>
                  <a:ext uri="{0D108BD9-81ED-4DB2-BD59-A6C34878D82A}">
                    <a16:rowId xmlns:a16="http://schemas.microsoft.com/office/drawing/2014/main" val="1967892314"/>
                  </a:ext>
                </a:extLst>
              </a:tr>
              <a:tr h="370840">
                <a:tc>
                  <a:txBody>
                    <a:bodyPr/>
                    <a:lstStyle/>
                    <a:p>
                      <a:r>
                        <a:rPr lang="en-US"/>
                        <a:t>Building/Occupancy Type and Schedule</a:t>
                      </a:r>
                    </a:p>
                  </a:txBody>
                  <a:tcPr/>
                </a:tc>
                <a:tc>
                  <a:txBody>
                    <a:bodyPr/>
                    <a:lstStyle/>
                    <a:p>
                      <a:r>
                        <a:rPr lang="en-US"/>
                        <a:t>Additional efficiency and on-site renewable energy requirements</a:t>
                      </a:r>
                    </a:p>
                  </a:txBody>
                  <a:tcPr/>
                </a:tc>
                <a:extLst>
                  <a:ext uri="{0D108BD9-81ED-4DB2-BD59-A6C34878D82A}">
                    <a16:rowId xmlns:a16="http://schemas.microsoft.com/office/drawing/2014/main" val="986139268"/>
                  </a:ext>
                </a:extLst>
              </a:tr>
              <a:tr h="370840">
                <a:tc>
                  <a:txBody>
                    <a:bodyPr/>
                    <a:lstStyle/>
                    <a:p>
                      <a:r>
                        <a:rPr lang="en-US" dirty="0"/>
                        <a:t>Basis of Design HVAC system</a:t>
                      </a:r>
                    </a:p>
                  </a:txBody>
                  <a:tcPr/>
                </a:tc>
                <a:tc>
                  <a:txBody>
                    <a:bodyPr/>
                    <a:lstStyle/>
                    <a:p>
                      <a:r>
                        <a:rPr lang="en-US"/>
                        <a:t>Eligibility for additional efficiency requirements</a:t>
                      </a:r>
                    </a:p>
                  </a:txBody>
                  <a:tcPr/>
                </a:tc>
                <a:extLst>
                  <a:ext uri="{0D108BD9-81ED-4DB2-BD59-A6C34878D82A}">
                    <a16:rowId xmlns:a16="http://schemas.microsoft.com/office/drawing/2014/main" val="2046163029"/>
                  </a:ext>
                </a:extLst>
              </a:tr>
              <a:tr h="370840">
                <a:tc>
                  <a:txBody>
                    <a:bodyPr/>
                    <a:lstStyle/>
                    <a:p>
                      <a:r>
                        <a:rPr lang="en-US"/>
                        <a:t>New Cooling Load</a:t>
                      </a:r>
                    </a:p>
                  </a:txBody>
                  <a:tcPr/>
                </a:tc>
                <a:tc>
                  <a:txBody>
                    <a:bodyPr/>
                    <a:lstStyle/>
                    <a:p>
                      <a:r>
                        <a:rPr lang="en-US" dirty="0"/>
                        <a:t>Identifies triggers for mechanical system and ventilation requirements</a:t>
                      </a:r>
                    </a:p>
                  </a:txBody>
                  <a:tcPr/>
                </a:tc>
                <a:extLst>
                  <a:ext uri="{0D108BD9-81ED-4DB2-BD59-A6C34878D82A}">
                    <a16:rowId xmlns:a16="http://schemas.microsoft.com/office/drawing/2014/main" val="1689049084"/>
                  </a:ext>
                </a:extLst>
              </a:tr>
            </a:tbl>
          </a:graphicData>
        </a:graphic>
      </p:graphicFrame>
    </p:spTree>
    <p:extLst>
      <p:ext uri="{BB962C8B-B14F-4D97-AF65-F5344CB8AC3E}">
        <p14:creationId xmlns:p14="http://schemas.microsoft.com/office/powerpoint/2010/main" val="296999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E543E-1F6A-895B-45B2-9152A466B65C}"/>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BF5FE01-40B5-ED51-D3AB-F76CF771FB41}"/>
              </a:ext>
            </a:extLst>
          </p:cNvPr>
          <p:cNvGraphicFramePr>
            <a:graphicFrameLocks noGrp="1"/>
          </p:cNvGraphicFramePr>
          <p:nvPr>
            <p:ph idx="1"/>
            <p:extLst>
              <p:ext uri="{D42A27DB-BD31-4B8C-83A1-F6EECF244321}">
                <p14:modId xmlns:p14="http://schemas.microsoft.com/office/powerpoint/2010/main" val="3622705331"/>
              </p:ext>
            </p:extLst>
          </p:nvPr>
        </p:nvGraphicFramePr>
        <p:xfrm>
          <a:off x="90616" y="1037968"/>
          <a:ext cx="12040263" cy="55770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6B01397C-B77C-FD57-DB33-29C2695156C7}"/>
              </a:ext>
            </a:extLst>
          </p:cNvPr>
          <p:cNvSpPr>
            <a:spLocks noGrp="1"/>
          </p:cNvSpPr>
          <p:nvPr>
            <p:ph type="title"/>
          </p:nvPr>
        </p:nvSpPr>
        <p:spPr>
          <a:xfrm>
            <a:off x="994719" y="85039"/>
            <a:ext cx="10515600" cy="1325563"/>
          </a:xfrm>
        </p:spPr>
        <p:txBody>
          <a:bodyPr/>
          <a:lstStyle/>
          <a:p>
            <a:r>
              <a:rPr lang="en-US" dirty="0"/>
              <a:t>When is a project a substantial alteration?</a:t>
            </a:r>
          </a:p>
        </p:txBody>
      </p:sp>
      <p:cxnSp>
        <p:nvCxnSpPr>
          <p:cNvPr id="5" name="Straight Connector 4">
            <a:extLst>
              <a:ext uri="{FF2B5EF4-FFF2-40B4-BE49-F238E27FC236}">
                <a16:creationId xmlns:a16="http://schemas.microsoft.com/office/drawing/2014/main" id="{6B1E6E53-A73C-B21E-337A-621A5E96AE1C}"/>
              </a:ext>
            </a:extLst>
          </p:cNvPr>
          <p:cNvCxnSpPr/>
          <p:nvPr/>
        </p:nvCxnSpPr>
        <p:spPr>
          <a:xfrm>
            <a:off x="7617349" y="2959784"/>
            <a:ext cx="2282025" cy="1733384"/>
          </a:xfrm>
          <a:prstGeom prst="line">
            <a:avLst/>
          </a:prstGeom>
        </p:spPr>
        <p:style>
          <a:lnRef idx="3">
            <a:schemeClr val="accent2"/>
          </a:lnRef>
          <a:fillRef idx="0">
            <a:schemeClr val="accent2"/>
          </a:fillRef>
          <a:effectRef idx="2">
            <a:schemeClr val="accent2"/>
          </a:effectRef>
          <a:fontRef idx="minor">
            <a:schemeClr val="tx1"/>
          </a:fontRef>
        </p:style>
      </p:cxnSp>
      <p:cxnSp>
        <p:nvCxnSpPr>
          <p:cNvPr id="6" name="Straight Connector 5">
            <a:extLst>
              <a:ext uri="{FF2B5EF4-FFF2-40B4-BE49-F238E27FC236}">
                <a16:creationId xmlns:a16="http://schemas.microsoft.com/office/drawing/2014/main" id="{2530A213-9893-330E-0971-FB4DD75D1D2F}"/>
              </a:ext>
            </a:extLst>
          </p:cNvPr>
          <p:cNvCxnSpPr/>
          <p:nvPr/>
        </p:nvCxnSpPr>
        <p:spPr>
          <a:xfrm>
            <a:off x="7547112" y="4953340"/>
            <a:ext cx="2282025" cy="1733384"/>
          </a:xfrm>
          <a:prstGeom prst="line">
            <a:avLst/>
          </a:prstGeom>
        </p:spPr>
        <p:style>
          <a:lnRef idx="3">
            <a:schemeClr val="accent2"/>
          </a:lnRef>
          <a:fillRef idx="0">
            <a:schemeClr val="accent2"/>
          </a:fillRef>
          <a:effectRef idx="2">
            <a:schemeClr val="accent2"/>
          </a:effectRef>
          <a:fontRef idx="minor">
            <a:schemeClr val="tx1"/>
          </a:fontRef>
        </p:style>
      </p:cxnSp>
      <p:cxnSp>
        <p:nvCxnSpPr>
          <p:cNvPr id="7" name="Straight Connector 6">
            <a:extLst>
              <a:ext uri="{FF2B5EF4-FFF2-40B4-BE49-F238E27FC236}">
                <a16:creationId xmlns:a16="http://schemas.microsoft.com/office/drawing/2014/main" id="{91AD4E92-3184-4F33-5E7C-4F56BD081D6C}"/>
              </a:ext>
            </a:extLst>
          </p:cNvPr>
          <p:cNvCxnSpPr>
            <a:cxnSpLocks/>
          </p:cNvCxnSpPr>
          <p:nvPr/>
        </p:nvCxnSpPr>
        <p:spPr>
          <a:xfrm>
            <a:off x="5187706" y="2253443"/>
            <a:ext cx="2129625"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39B2958A-06B4-29AA-C18B-3E3E0C11F8DA}"/>
              </a:ext>
            </a:extLst>
          </p:cNvPr>
          <p:cNvSpPr txBox="1"/>
          <p:nvPr/>
        </p:nvSpPr>
        <p:spPr>
          <a:xfrm>
            <a:off x="9445841" y="1410602"/>
            <a:ext cx="2655543" cy="923330"/>
          </a:xfrm>
          <a:prstGeom prst="rect">
            <a:avLst/>
          </a:prstGeom>
          <a:noFill/>
        </p:spPr>
        <p:txBody>
          <a:bodyPr wrap="square" rtlCol="0">
            <a:spAutoFit/>
          </a:bodyPr>
          <a:lstStyle/>
          <a:p>
            <a:r>
              <a:rPr lang="en-US" b="1" dirty="0" err="1">
                <a:solidFill>
                  <a:srgbClr val="FF9900"/>
                </a:solidFill>
              </a:rPr>
              <a:t>Antcipated</a:t>
            </a:r>
            <a:r>
              <a:rPr lang="en-US" b="1" dirty="0">
                <a:solidFill>
                  <a:srgbClr val="FF9900"/>
                </a:solidFill>
              </a:rPr>
              <a:t> to transition to ASHRAE/NYS ECCC definitions in October</a:t>
            </a:r>
          </a:p>
        </p:txBody>
      </p:sp>
    </p:spTree>
    <p:extLst>
      <p:ext uri="{BB962C8B-B14F-4D97-AF65-F5344CB8AC3E}">
        <p14:creationId xmlns:p14="http://schemas.microsoft.com/office/powerpoint/2010/main" val="267844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3A5F-F816-2860-BC9D-9F48F62812FD}"/>
              </a:ext>
            </a:extLst>
          </p:cNvPr>
          <p:cNvSpPr>
            <a:spLocks noGrp="1"/>
          </p:cNvSpPr>
          <p:nvPr>
            <p:ph type="title"/>
          </p:nvPr>
        </p:nvSpPr>
        <p:spPr/>
        <p:txBody>
          <a:bodyPr/>
          <a:lstStyle/>
          <a:p>
            <a:r>
              <a:rPr lang="en-US"/>
              <a:t>Energy Monitoring: Section 8.4 and 10.4</a:t>
            </a:r>
          </a:p>
        </p:txBody>
      </p:sp>
      <p:sp>
        <p:nvSpPr>
          <p:cNvPr id="4" name="Slide Number Placeholder 3">
            <a:extLst>
              <a:ext uri="{FF2B5EF4-FFF2-40B4-BE49-F238E27FC236}">
                <a16:creationId xmlns:a16="http://schemas.microsoft.com/office/drawing/2014/main" id="{5AE9EC3F-81E8-D7CC-8C01-AB49624BBC16}"/>
              </a:ext>
            </a:extLst>
          </p:cNvPr>
          <p:cNvSpPr>
            <a:spLocks noGrp="1"/>
          </p:cNvSpPr>
          <p:nvPr>
            <p:ph type="sldNum" sz="quarter" idx="12"/>
          </p:nvPr>
        </p:nvSpPr>
        <p:spPr/>
        <p:txBody>
          <a:bodyPr/>
          <a:lstStyle/>
          <a:p>
            <a:fld id="{AFACD1B8-EA48-449C-A83D-A3EAE3B77BEB}" type="slidenum">
              <a:rPr lang="en-US" smtClean="0"/>
              <a:t>11</a:t>
            </a:fld>
            <a:endParaRPr lang="en-US"/>
          </a:p>
        </p:txBody>
      </p:sp>
      <p:sp>
        <p:nvSpPr>
          <p:cNvPr id="11" name="TextBox 10">
            <a:extLst>
              <a:ext uri="{FF2B5EF4-FFF2-40B4-BE49-F238E27FC236}">
                <a16:creationId xmlns:a16="http://schemas.microsoft.com/office/drawing/2014/main" id="{C58A70C5-AE46-D74B-0320-74A689EFEB52}"/>
              </a:ext>
            </a:extLst>
          </p:cNvPr>
          <p:cNvSpPr txBox="1"/>
          <p:nvPr/>
        </p:nvSpPr>
        <p:spPr>
          <a:xfrm>
            <a:off x="762000" y="4782483"/>
            <a:ext cx="10668000" cy="1938992"/>
          </a:xfrm>
          <a:prstGeom prst="rect">
            <a:avLst/>
          </a:prstGeom>
          <a:noFill/>
        </p:spPr>
        <p:txBody>
          <a:bodyPr wrap="square" rtlCol="0">
            <a:spAutoFit/>
          </a:bodyPr>
          <a:lstStyle/>
          <a:p>
            <a:r>
              <a:rPr lang="en-US" sz="2400" i="1"/>
              <a:t>Exceptions:</a:t>
            </a:r>
          </a:p>
          <a:p>
            <a:pPr marL="342900" indent="-342900">
              <a:buFont typeface="Arial" panose="020B0604020202020204" pitchFamily="34" charset="0"/>
              <a:buChar char="•"/>
            </a:pPr>
            <a:r>
              <a:rPr lang="en-US" sz="2400"/>
              <a:t>Buildings and Additions &lt; 25,000 SF</a:t>
            </a:r>
          </a:p>
          <a:p>
            <a:pPr marL="342900" indent="-342900">
              <a:buFont typeface="Arial" panose="020B0604020202020204" pitchFamily="34" charset="0"/>
              <a:buChar char="•"/>
            </a:pPr>
            <a:r>
              <a:rPr lang="en-US" sz="2400"/>
              <a:t>Individual Tenants &lt; 10,000 SF</a:t>
            </a:r>
          </a:p>
          <a:p>
            <a:pPr marL="342900" indent="-342900">
              <a:buFont typeface="Arial" panose="020B0604020202020204" pitchFamily="34" charset="0"/>
              <a:buChar char="•"/>
            </a:pPr>
            <a:r>
              <a:rPr lang="en-US" sz="2400"/>
              <a:t>Dwelling Units</a:t>
            </a:r>
          </a:p>
          <a:p>
            <a:pPr marL="342900" indent="-342900">
              <a:buFont typeface="Arial" panose="020B0604020202020204" pitchFamily="34" charset="0"/>
              <a:buChar char="•"/>
            </a:pPr>
            <a:r>
              <a:rPr lang="en-US" sz="2400"/>
              <a:t>Residential buildings &lt; 10,000 SF common area</a:t>
            </a:r>
          </a:p>
        </p:txBody>
      </p:sp>
      <p:sp>
        <p:nvSpPr>
          <p:cNvPr id="12" name="TextBox 11">
            <a:extLst>
              <a:ext uri="{FF2B5EF4-FFF2-40B4-BE49-F238E27FC236}">
                <a16:creationId xmlns:a16="http://schemas.microsoft.com/office/drawing/2014/main" id="{B039B4D0-E478-80BD-EC35-A7C5DC0CC1F7}"/>
              </a:ext>
            </a:extLst>
          </p:cNvPr>
          <p:cNvSpPr txBox="1"/>
          <p:nvPr/>
        </p:nvSpPr>
        <p:spPr>
          <a:xfrm>
            <a:off x="381000" y="1668205"/>
            <a:ext cx="5715000" cy="3046988"/>
          </a:xfrm>
          <a:prstGeom prst="rect">
            <a:avLst/>
          </a:prstGeom>
          <a:noFill/>
          <a:ln w="38100">
            <a:solidFill>
              <a:schemeClr val="accent1"/>
            </a:solidFill>
          </a:ln>
        </p:spPr>
        <p:txBody>
          <a:bodyPr wrap="square" rtlCol="0">
            <a:spAutoFit/>
          </a:bodyPr>
          <a:lstStyle/>
          <a:p>
            <a:r>
              <a:rPr lang="en-US" sz="2400"/>
              <a:t>Section 8.4 Electrical Energy Monitoring</a:t>
            </a:r>
          </a:p>
          <a:p>
            <a:r>
              <a:rPr lang="en-US" sz="2400"/>
              <a:t>(&gt;10% of total electric load)</a:t>
            </a:r>
          </a:p>
          <a:p>
            <a:pPr marL="342900" indent="-342900">
              <a:buAutoNum type="alphaLcPeriod"/>
            </a:pPr>
            <a:r>
              <a:rPr lang="en-US" sz="2400"/>
              <a:t>Total electric energy</a:t>
            </a:r>
          </a:p>
          <a:p>
            <a:pPr marL="342900" indent="-342900">
              <a:buAutoNum type="alphaLcPeriod"/>
            </a:pPr>
            <a:r>
              <a:rPr lang="en-US" sz="2400"/>
              <a:t>HVAC systems</a:t>
            </a:r>
          </a:p>
          <a:p>
            <a:pPr marL="342900" indent="-342900">
              <a:buAutoNum type="alphaLcPeriod"/>
            </a:pPr>
            <a:r>
              <a:rPr lang="en-US" sz="2400"/>
              <a:t>Interior Lighting</a:t>
            </a:r>
          </a:p>
          <a:p>
            <a:pPr marL="342900" indent="-342900">
              <a:buAutoNum type="alphaLcPeriod"/>
            </a:pPr>
            <a:r>
              <a:rPr lang="en-US" sz="2400"/>
              <a:t>Exterior Lighting</a:t>
            </a:r>
          </a:p>
          <a:p>
            <a:pPr marL="342900" indent="-342900">
              <a:buAutoNum type="alphaLcPeriod"/>
            </a:pPr>
            <a:r>
              <a:rPr lang="en-US" sz="2400"/>
              <a:t>Receptacle Circuits</a:t>
            </a:r>
          </a:p>
          <a:p>
            <a:pPr marL="342900" indent="-342900">
              <a:buAutoNum type="alphaLcPeriod"/>
            </a:pPr>
            <a:r>
              <a:rPr lang="en-US" sz="2400"/>
              <a:t>Refrigeration Systems</a:t>
            </a:r>
          </a:p>
        </p:txBody>
      </p:sp>
      <p:sp>
        <p:nvSpPr>
          <p:cNvPr id="13" name="TextBox 12">
            <a:extLst>
              <a:ext uri="{FF2B5EF4-FFF2-40B4-BE49-F238E27FC236}">
                <a16:creationId xmlns:a16="http://schemas.microsoft.com/office/drawing/2014/main" id="{504A0EE5-F335-D6B9-4E39-F86EDEE94D50}"/>
              </a:ext>
            </a:extLst>
          </p:cNvPr>
          <p:cNvSpPr txBox="1"/>
          <p:nvPr/>
        </p:nvSpPr>
        <p:spPr>
          <a:xfrm>
            <a:off x="6278880" y="1661666"/>
            <a:ext cx="5715000" cy="3046988"/>
          </a:xfrm>
          <a:prstGeom prst="rect">
            <a:avLst/>
          </a:prstGeom>
          <a:noFill/>
          <a:ln w="38100">
            <a:solidFill>
              <a:schemeClr val="tx1"/>
            </a:solidFill>
          </a:ln>
        </p:spPr>
        <p:txBody>
          <a:bodyPr wrap="square" rtlCol="0">
            <a:spAutoFit/>
          </a:bodyPr>
          <a:lstStyle/>
          <a:p>
            <a:r>
              <a:rPr lang="en-US" sz="2400"/>
              <a:t>Section 10.4 Whole Building Energy Monitoring</a:t>
            </a:r>
          </a:p>
          <a:p>
            <a:pPr marL="342900" indent="-342900">
              <a:buAutoNum type="alphaLcPeriod"/>
            </a:pPr>
            <a:r>
              <a:rPr lang="en-US" sz="2400"/>
              <a:t>Natural Gas</a:t>
            </a:r>
          </a:p>
          <a:p>
            <a:pPr marL="342900" indent="-342900">
              <a:buAutoNum type="alphaLcPeriod"/>
            </a:pPr>
            <a:r>
              <a:rPr lang="en-US" sz="2400"/>
              <a:t>Fuel Oil</a:t>
            </a:r>
          </a:p>
          <a:p>
            <a:pPr marL="342900" indent="-342900">
              <a:buAutoNum type="alphaLcPeriod"/>
            </a:pPr>
            <a:r>
              <a:rPr lang="en-US" sz="2400"/>
              <a:t>Propane</a:t>
            </a:r>
          </a:p>
          <a:p>
            <a:pPr marL="342900" indent="-342900">
              <a:buAutoNum type="alphaLcPeriod"/>
            </a:pPr>
            <a:r>
              <a:rPr lang="en-US" sz="2400"/>
              <a:t>Steam</a:t>
            </a:r>
          </a:p>
          <a:p>
            <a:pPr marL="342900" indent="-342900">
              <a:buAutoNum type="alphaLcPeriod"/>
            </a:pPr>
            <a:r>
              <a:rPr lang="en-US" sz="2400"/>
              <a:t>Chilled Water</a:t>
            </a:r>
          </a:p>
          <a:p>
            <a:pPr marL="342900" indent="-342900">
              <a:buAutoNum type="alphaLcPeriod"/>
            </a:pPr>
            <a:r>
              <a:rPr lang="en-US" sz="2400"/>
              <a:t>Hot Water</a:t>
            </a:r>
          </a:p>
        </p:txBody>
      </p:sp>
    </p:spTree>
    <p:extLst>
      <p:ext uri="{BB962C8B-B14F-4D97-AF65-F5344CB8AC3E}">
        <p14:creationId xmlns:p14="http://schemas.microsoft.com/office/powerpoint/2010/main" val="3012284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F4E90-8526-2FE3-0A5A-92794D5C3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16DB5D-2A65-EAA7-2FBC-7D53CA13E58D}"/>
              </a:ext>
            </a:extLst>
          </p:cNvPr>
          <p:cNvSpPr>
            <a:spLocks noGrp="1"/>
          </p:cNvSpPr>
          <p:nvPr>
            <p:ph type="title"/>
          </p:nvPr>
        </p:nvSpPr>
        <p:spPr/>
        <p:txBody>
          <a:bodyPr/>
          <a:lstStyle/>
          <a:p>
            <a:r>
              <a:rPr lang="en-US" dirty="0"/>
              <a:t>Section 10.5: On-site Renewable Energy</a:t>
            </a:r>
          </a:p>
        </p:txBody>
      </p:sp>
      <p:sp>
        <p:nvSpPr>
          <p:cNvPr id="3" name="Content Placeholder 2">
            <a:extLst>
              <a:ext uri="{FF2B5EF4-FFF2-40B4-BE49-F238E27FC236}">
                <a16:creationId xmlns:a16="http://schemas.microsoft.com/office/drawing/2014/main" id="{4A1E89C2-6572-F99A-E3E8-DBE17AB6B915}"/>
              </a:ext>
            </a:extLst>
          </p:cNvPr>
          <p:cNvSpPr>
            <a:spLocks noGrp="1"/>
          </p:cNvSpPr>
          <p:nvPr>
            <p:ph idx="1"/>
          </p:nvPr>
        </p:nvSpPr>
        <p:spPr/>
        <p:txBody>
          <a:bodyPr>
            <a:normAutofit fontScale="92500" lnSpcReduction="10000"/>
          </a:bodyPr>
          <a:lstStyle/>
          <a:p>
            <a:pPr marL="0" indent="0">
              <a:buNone/>
            </a:pPr>
            <a:r>
              <a:rPr lang="en-US" dirty="0"/>
              <a:t>1. &gt;0.75 W/sf of gross conditioned floor up to largest three floors –Requirements based on square footage</a:t>
            </a:r>
          </a:p>
          <a:p>
            <a:pPr lvl="1"/>
            <a:r>
              <a:rPr lang="en-US" dirty="0"/>
              <a:t>&gt; 5,000 SF New Construction</a:t>
            </a:r>
          </a:p>
          <a:p>
            <a:pPr lvl="1"/>
            <a:r>
              <a:rPr lang="en-US" dirty="0"/>
              <a:t>&gt; 5,000 SF Additions</a:t>
            </a:r>
          </a:p>
          <a:p>
            <a:pPr lvl="1"/>
            <a:r>
              <a:rPr lang="en-US" dirty="0"/>
              <a:t>Substantial alterations are exempt</a:t>
            </a:r>
          </a:p>
          <a:p>
            <a:pPr marL="0" indent="0">
              <a:buNone/>
            </a:pPr>
            <a:r>
              <a:rPr lang="en-US" dirty="0"/>
              <a:t>2. Town of Ithaca and City of Ithaca have adopted optional appendices RC/CC: Zero Energy Building Provisions.</a:t>
            </a:r>
          </a:p>
          <a:p>
            <a:pPr marL="0" indent="0">
              <a:buNone/>
            </a:pPr>
            <a:r>
              <a:rPr lang="en-US" dirty="0"/>
              <a:t>	Applicable to new construction (not renovations or additions)</a:t>
            </a:r>
          </a:p>
          <a:p>
            <a:pPr marL="0" indent="0">
              <a:buNone/>
            </a:pPr>
            <a:r>
              <a:rPr lang="en-US" dirty="0"/>
              <a:t> 3. If project is eligible for on-site renewable energy exceptions, the project is still required to meet renewable energy requirements through off-site procurement strategies</a:t>
            </a:r>
          </a:p>
          <a:p>
            <a:pPr marL="457200" lvl="1" indent="0">
              <a:buNone/>
            </a:pPr>
            <a:endParaRPr lang="en-US" dirty="0"/>
          </a:p>
        </p:txBody>
      </p:sp>
      <p:sp>
        <p:nvSpPr>
          <p:cNvPr id="4" name="Slide Number Placeholder 3">
            <a:extLst>
              <a:ext uri="{FF2B5EF4-FFF2-40B4-BE49-F238E27FC236}">
                <a16:creationId xmlns:a16="http://schemas.microsoft.com/office/drawing/2014/main" id="{C65D466A-5FE2-F148-03AC-0C3DCFD9F7B6}"/>
              </a:ext>
            </a:extLst>
          </p:cNvPr>
          <p:cNvSpPr>
            <a:spLocks noGrp="1"/>
          </p:cNvSpPr>
          <p:nvPr>
            <p:ph type="sldNum" sz="quarter" idx="12"/>
          </p:nvPr>
        </p:nvSpPr>
        <p:spPr/>
        <p:txBody>
          <a:bodyPr/>
          <a:lstStyle/>
          <a:p>
            <a:fld id="{AFACD1B8-EA48-449C-A83D-A3EAE3B77BEB}" type="slidenum">
              <a:rPr lang="en-US" smtClean="0"/>
              <a:t>12</a:t>
            </a:fld>
            <a:endParaRPr lang="en-US"/>
          </a:p>
        </p:txBody>
      </p:sp>
      <p:sp>
        <p:nvSpPr>
          <p:cNvPr id="6" name="TextBox 5">
            <a:extLst>
              <a:ext uri="{FF2B5EF4-FFF2-40B4-BE49-F238E27FC236}">
                <a16:creationId xmlns:a16="http://schemas.microsoft.com/office/drawing/2014/main" id="{DCEB4D87-902D-0437-7DDC-25CB8766267E}"/>
              </a:ext>
            </a:extLst>
          </p:cNvPr>
          <p:cNvSpPr txBox="1"/>
          <p:nvPr/>
        </p:nvSpPr>
        <p:spPr>
          <a:xfrm>
            <a:off x="563879" y="6361113"/>
            <a:ext cx="10515599" cy="369332"/>
          </a:xfrm>
          <a:prstGeom prst="rect">
            <a:avLst/>
          </a:prstGeom>
          <a:noFill/>
        </p:spPr>
        <p:txBody>
          <a:bodyPr wrap="square">
            <a:spAutoFit/>
          </a:bodyPr>
          <a:lstStyle/>
          <a:p>
            <a:pPr marL="457200" lvl="1" indent="0">
              <a:buNone/>
            </a:pPr>
            <a:r>
              <a:rPr lang="en-US">
                <a:solidFill>
                  <a:srgbClr val="FF0000"/>
                </a:solidFill>
              </a:rPr>
              <a:t>*Some differences in definitions and requirements for 2025 NYS ECCC vs NYS ASHRAE 90.1-2025</a:t>
            </a:r>
          </a:p>
        </p:txBody>
      </p:sp>
    </p:spTree>
    <p:extLst>
      <p:ext uri="{BB962C8B-B14F-4D97-AF65-F5344CB8AC3E}">
        <p14:creationId xmlns:p14="http://schemas.microsoft.com/office/powerpoint/2010/main" val="2732048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967C-B33A-4530-93A4-9A093B3DB154}"/>
              </a:ext>
            </a:extLst>
          </p:cNvPr>
          <p:cNvSpPr>
            <a:spLocks noGrp="1"/>
          </p:cNvSpPr>
          <p:nvPr>
            <p:ph type="title"/>
          </p:nvPr>
        </p:nvSpPr>
        <p:spPr/>
        <p:txBody>
          <a:bodyPr/>
          <a:lstStyle/>
          <a:p>
            <a:r>
              <a:rPr lang="en-US" dirty="0"/>
              <a:t>Section 11 Additional Efficiency Requirements</a:t>
            </a:r>
          </a:p>
        </p:txBody>
      </p:sp>
      <p:sp>
        <p:nvSpPr>
          <p:cNvPr id="3" name="Content Placeholder 2">
            <a:extLst>
              <a:ext uri="{FF2B5EF4-FFF2-40B4-BE49-F238E27FC236}">
                <a16:creationId xmlns:a16="http://schemas.microsoft.com/office/drawing/2014/main" id="{250B1EC3-D343-244D-DD87-C48A9C4CCC2F}"/>
              </a:ext>
            </a:extLst>
          </p:cNvPr>
          <p:cNvSpPr>
            <a:spLocks noGrp="1"/>
          </p:cNvSpPr>
          <p:nvPr>
            <p:ph idx="1"/>
          </p:nvPr>
        </p:nvSpPr>
        <p:spPr/>
        <p:txBody>
          <a:bodyPr vert="horz" lIns="91440" tIns="45720" rIns="91440" bIns="45720" rtlCol="0" anchor="t">
            <a:normAutofit/>
          </a:bodyPr>
          <a:lstStyle/>
          <a:p>
            <a:r>
              <a:rPr lang="en-US" sz="2000" b="1" dirty="0">
                <a:solidFill>
                  <a:srgbClr val="0D1F3C"/>
                </a:solidFill>
                <a:latin typeface="Calibri"/>
                <a:ea typeface="Calibri"/>
                <a:cs typeface="Calibri"/>
              </a:rPr>
              <a:t>New prescriptive compliance path</a:t>
            </a:r>
            <a:r>
              <a:rPr lang="en-US" sz="2000" dirty="0">
                <a:solidFill>
                  <a:srgbClr val="0D1F3C"/>
                </a:solidFill>
                <a:latin typeface="Calibri"/>
                <a:ea typeface="Calibri"/>
                <a:cs typeface="Calibri"/>
              </a:rPr>
              <a:t>: projects must earn a minimum credit score selected from a menu of 35 efficiency measures; required minimum varies by building type, size, and occupancy</a:t>
            </a:r>
            <a:r>
              <a:rPr lang="en-US" sz="1400" b="1" dirty="0">
                <a:solidFill>
                  <a:srgbClr val="0E7C86"/>
                </a:solidFill>
                <a:latin typeface="Calibri"/>
                <a:ea typeface="Calibri"/>
                <a:cs typeface="Calibri"/>
              </a:rPr>
              <a:t>  [ECCCNYS App. CF]</a:t>
            </a:r>
            <a:endParaRPr lang="en-US" sz="4400" dirty="0"/>
          </a:p>
          <a:p>
            <a:pPr lvl="1"/>
            <a:r>
              <a:rPr lang="en-US" sz="1600" dirty="0">
                <a:solidFill>
                  <a:srgbClr val="0D1F3C"/>
                </a:solidFill>
                <a:latin typeface="Calibri"/>
                <a:ea typeface="Calibri"/>
                <a:cs typeface="Calibri"/>
              </a:rPr>
              <a:t>Applies to buildings greater than 2,000 sf. Greater than 5,000, shall also follow Renewable and Load Management Credits</a:t>
            </a:r>
          </a:p>
          <a:p>
            <a:r>
              <a:rPr lang="en-US" sz="2000" dirty="0">
                <a:solidFill>
                  <a:srgbClr val="0D1F3C"/>
                </a:solidFill>
                <a:latin typeface="Calibri"/>
                <a:ea typeface="Calibri"/>
                <a:cs typeface="Calibri"/>
              </a:rPr>
              <a:t>Mechanical credit options include: high-efficiency HVAC systems, heat pump water heating, ground-source heat pumps, DOAS with heat recovery, demand-controlled ventilation</a:t>
            </a:r>
            <a:r>
              <a:rPr lang="en-US" sz="1400" b="1" dirty="0">
                <a:solidFill>
                  <a:srgbClr val="0E7C86"/>
                </a:solidFill>
                <a:latin typeface="Calibri"/>
                <a:ea typeface="Calibri"/>
                <a:cs typeface="Calibri"/>
              </a:rPr>
              <a:t>  [ECCCNYS App. CF §CF103]</a:t>
            </a:r>
            <a:endParaRPr lang="en-US" sz="4400" dirty="0"/>
          </a:p>
          <a:p>
            <a:r>
              <a:rPr lang="en-US" sz="2000" dirty="0">
                <a:solidFill>
                  <a:srgbClr val="0D1F3C"/>
                </a:solidFill>
                <a:latin typeface="Calibri"/>
                <a:ea typeface="Calibri"/>
                <a:cs typeface="Calibri"/>
              </a:rPr>
              <a:t>Additional mechanical credits available for on-site renewable energy, thermal energy storage, and demand response-capable HVAC and DHW systems</a:t>
            </a:r>
            <a:r>
              <a:rPr lang="en-US" sz="1400" b="1" dirty="0">
                <a:solidFill>
                  <a:srgbClr val="0E7C86"/>
                </a:solidFill>
                <a:latin typeface="Calibri"/>
                <a:ea typeface="Calibri"/>
                <a:cs typeface="Calibri"/>
              </a:rPr>
              <a:t>  [ECCCNYS App. CF / §406]</a:t>
            </a:r>
            <a:endParaRPr lang="en-US" sz="4400" dirty="0"/>
          </a:p>
          <a:p>
            <a:r>
              <a:rPr lang="en-US" sz="2000" dirty="0">
                <a:solidFill>
                  <a:srgbClr val="0D1F3C"/>
                </a:solidFill>
                <a:latin typeface="Calibri"/>
                <a:ea typeface="Calibri"/>
                <a:cs typeface="Calibri"/>
              </a:rPr>
              <a:t>Credits should be </a:t>
            </a:r>
            <a:r>
              <a:rPr lang="en-US" sz="2000" b="1" dirty="0">
                <a:solidFill>
                  <a:srgbClr val="0D1F3C"/>
                </a:solidFill>
                <a:latin typeface="Calibri"/>
                <a:ea typeface="Calibri"/>
                <a:cs typeface="Calibri"/>
              </a:rPr>
              <a:t>selected early in schematic design</a:t>
            </a:r>
            <a:r>
              <a:rPr lang="en-US" sz="2000" dirty="0">
                <a:solidFill>
                  <a:srgbClr val="0D1F3C"/>
                </a:solidFill>
                <a:latin typeface="Calibri"/>
                <a:ea typeface="Calibri"/>
                <a:cs typeface="Calibri"/>
              </a:rPr>
              <a:t>,  late-stage credit substitutions risk compliance gaps and permit delays</a:t>
            </a:r>
            <a:r>
              <a:rPr lang="en-US" sz="1400" b="1" dirty="0">
                <a:solidFill>
                  <a:srgbClr val="0E7C86"/>
                </a:solidFill>
                <a:latin typeface="Calibri"/>
                <a:ea typeface="Calibri"/>
                <a:cs typeface="Calibri"/>
              </a:rPr>
              <a:t>  [ECCCNYS App. CF §CF101]</a:t>
            </a:r>
            <a:endParaRPr lang="en-US" sz="4400" dirty="0"/>
          </a:p>
          <a:p>
            <a:r>
              <a:rPr lang="en-US" sz="2000" b="1" dirty="0">
                <a:solidFill>
                  <a:srgbClr val="0D1F3C"/>
                </a:solidFill>
                <a:latin typeface="Calibri"/>
                <a:ea typeface="Calibri"/>
                <a:cs typeface="Calibri"/>
              </a:rPr>
              <a:t>Existing buildings undergoing alterations </a:t>
            </a:r>
            <a:r>
              <a:rPr lang="en-US" sz="2000" dirty="0">
                <a:solidFill>
                  <a:srgbClr val="0D1F3C"/>
                </a:solidFill>
                <a:latin typeface="Calibri"/>
                <a:ea typeface="Calibri"/>
                <a:cs typeface="Calibri"/>
              </a:rPr>
              <a:t>on the prescriptive path are also subject to minimum credit requirements, designers should confirm applicability at project outset</a:t>
            </a:r>
            <a:r>
              <a:rPr lang="en-US" sz="1400" b="1" dirty="0">
                <a:solidFill>
                  <a:srgbClr val="0E7C86"/>
                </a:solidFill>
                <a:latin typeface="Calibri"/>
                <a:ea typeface="Calibri"/>
                <a:cs typeface="Calibri"/>
              </a:rPr>
              <a:t>  [ECCCNYS App. CF §CF102]</a:t>
            </a:r>
            <a:endParaRPr lang="en-US" sz="4400" dirty="0"/>
          </a:p>
          <a:p>
            <a:endParaRPr lang="en-US" sz="4400" dirty="0"/>
          </a:p>
        </p:txBody>
      </p:sp>
      <p:sp>
        <p:nvSpPr>
          <p:cNvPr id="4" name="Slide Number Placeholder 3">
            <a:extLst>
              <a:ext uri="{FF2B5EF4-FFF2-40B4-BE49-F238E27FC236}">
                <a16:creationId xmlns:a16="http://schemas.microsoft.com/office/drawing/2014/main" id="{E355A33D-3C2B-F4AD-B1F0-3C5470645E54}"/>
              </a:ext>
            </a:extLst>
          </p:cNvPr>
          <p:cNvSpPr>
            <a:spLocks noGrp="1"/>
          </p:cNvSpPr>
          <p:nvPr>
            <p:ph type="sldNum" sz="quarter" idx="12"/>
          </p:nvPr>
        </p:nvSpPr>
        <p:spPr/>
        <p:txBody>
          <a:bodyPr/>
          <a:lstStyle/>
          <a:p>
            <a:fld id="{AFACD1B8-EA48-449C-A83D-A3EAE3B77BEB}" type="slidenum">
              <a:rPr lang="en-US" smtClean="0"/>
              <a:t>13</a:t>
            </a:fld>
            <a:endParaRPr lang="en-US"/>
          </a:p>
        </p:txBody>
      </p:sp>
    </p:spTree>
    <p:extLst>
      <p:ext uri="{BB962C8B-B14F-4D97-AF65-F5344CB8AC3E}">
        <p14:creationId xmlns:p14="http://schemas.microsoft.com/office/powerpoint/2010/main" val="1421891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5BB47-78C8-297A-E4F8-3D480B6DF2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DF1C3-67E4-8B81-1D37-4E8BEE51B5DA}"/>
              </a:ext>
            </a:extLst>
          </p:cNvPr>
          <p:cNvSpPr>
            <a:spLocks noGrp="1"/>
          </p:cNvSpPr>
          <p:nvPr>
            <p:ph type="title"/>
          </p:nvPr>
        </p:nvSpPr>
        <p:spPr/>
        <p:txBody>
          <a:bodyPr>
            <a:normAutofit/>
          </a:bodyPr>
          <a:lstStyle/>
          <a:p>
            <a:r>
              <a:rPr lang="en-US" dirty="0"/>
              <a:t>Section 11: Additional Energy Efficiency </a:t>
            </a:r>
            <a:br>
              <a:rPr lang="en-US" dirty="0"/>
            </a:br>
            <a:r>
              <a:rPr lang="en-US" sz="2000" dirty="0"/>
              <a:t>(if project is not compliant with NYS ASHRAE 90.1-2025 Appendix G, Performance Rating method)</a:t>
            </a:r>
          </a:p>
        </p:txBody>
      </p:sp>
      <p:sp>
        <p:nvSpPr>
          <p:cNvPr id="3" name="Content Placeholder 2">
            <a:extLst>
              <a:ext uri="{FF2B5EF4-FFF2-40B4-BE49-F238E27FC236}">
                <a16:creationId xmlns:a16="http://schemas.microsoft.com/office/drawing/2014/main" id="{D3923A2D-5959-5362-6BC2-E1194B438FD0}"/>
              </a:ext>
            </a:extLst>
          </p:cNvPr>
          <p:cNvSpPr>
            <a:spLocks noGrp="1"/>
          </p:cNvSpPr>
          <p:nvPr>
            <p:ph idx="1"/>
          </p:nvPr>
        </p:nvSpPr>
        <p:spPr/>
        <p:txBody>
          <a:bodyPr>
            <a:normAutofit lnSpcReduction="10000"/>
          </a:bodyPr>
          <a:lstStyle/>
          <a:p>
            <a:pPr marL="0" indent="0">
              <a:buNone/>
            </a:pPr>
            <a:r>
              <a:rPr lang="en-US"/>
              <a:t>1. Identify Occupancy type to determine Energy Efficiency Credits</a:t>
            </a:r>
          </a:p>
          <a:p>
            <a:pPr lvl="1"/>
            <a:r>
              <a:rPr lang="en-US"/>
              <a:t>&gt;1,000 SF Initial Build-Out Construction: % Energy Credits varies by scope</a:t>
            </a:r>
          </a:p>
          <a:p>
            <a:pPr lvl="1"/>
            <a:r>
              <a:rPr lang="en-US"/>
              <a:t>&gt; 2,000 SF New Construction: 100% Energy Efficiency Credits</a:t>
            </a:r>
          </a:p>
          <a:p>
            <a:pPr lvl="1"/>
            <a:r>
              <a:rPr lang="en-US"/>
              <a:t>&gt;2,000 SF Additions: 100% Energy Efficiency Credits</a:t>
            </a:r>
          </a:p>
          <a:p>
            <a:pPr lvl="1"/>
            <a:r>
              <a:rPr lang="en-US"/>
              <a:t>&gt; 5,000 SF Substantial Alterations: 50% Energy Efficiency Credits</a:t>
            </a:r>
          </a:p>
          <a:p>
            <a:pPr marL="0" indent="0">
              <a:buNone/>
            </a:pPr>
            <a:r>
              <a:rPr lang="en-US"/>
              <a:t>2. Not </a:t>
            </a:r>
            <a:r>
              <a:rPr lang="en-US" b="1"/>
              <a:t>all </a:t>
            </a:r>
            <a:r>
              <a:rPr lang="en-US"/>
              <a:t>credits are available for all occupancy types or HVAC system types</a:t>
            </a:r>
          </a:p>
          <a:p>
            <a:pPr marL="0" indent="0">
              <a:buNone/>
            </a:pPr>
            <a:r>
              <a:rPr lang="en-US"/>
              <a:t>3. Many credits are </a:t>
            </a:r>
            <a:r>
              <a:rPr lang="en-US" b="1"/>
              <a:t>partial</a:t>
            </a:r>
            <a:r>
              <a:rPr lang="en-US"/>
              <a:t> based on a calculated analysis</a:t>
            </a:r>
          </a:p>
          <a:p>
            <a:pPr marL="0" indent="0">
              <a:buNone/>
            </a:pPr>
            <a:r>
              <a:rPr lang="en-US"/>
              <a:t>4. Some credits may not be available if they are required by the base prescriptive code</a:t>
            </a:r>
          </a:p>
        </p:txBody>
      </p:sp>
      <p:sp>
        <p:nvSpPr>
          <p:cNvPr id="4" name="Slide Number Placeholder 3">
            <a:extLst>
              <a:ext uri="{FF2B5EF4-FFF2-40B4-BE49-F238E27FC236}">
                <a16:creationId xmlns:a16="http://schemas.microsoft.com/office/drawing/2014/main" id="{E47746FB-B259-0CCB-7F37-8A7A0B272B8F}"/>
              </a:ext>
            </a:extLst>
          </p:cNvPr>
          <p:cNvSpPr>
            <a:spLocks noGrp="1"/>
          </p:cNvSpPr>
          <p:nvPr>
            <p:ph type="sldNum" sz="quarter" idx="12"/>
          </p:nvPr>
        </p:nvSpPr>
        <p:spPr/>
        <p:txBody>
          <a:bodyPr/>
          <a:lstStyle/>
          <a:p>
            <a:fld id="{AFACD1B8-EA48-449C-A83D-A3EAE3B77BEB}" type="slidenum">
              <a:rPr lang="en-US" smtClean="0"/>
              <a:t>14</a:t>
            </a:fld>
            <a:endParaRPr lang="en-US"/>
          </a:p>
        </p:txBody>
      </p:sp>
      <p:sp>
        <p:nvSpPr>
          <p:cNvPr id="5" name="TextBox 4">
            <a:extLst>
              <a:ext uri="{FF2B5EF4-FFF2-40B4-BE49-F238E27FC236}">
                <a16:creationId xmlns:a16="http://schemas.microsoft.com/office/drawing/2014/main" id="{6AA2B043-91A8-EC73-DD56-48A330D0B11C}"/>
              </a:ext>
            </a:extLst>
          </p:cNvPr>
          <p:cNvSpPr txBox="1"/>
          <p:nvPr/>
        </p:nvSpPr>
        <p:spPr>
          <a:xfrm>
            <a:off x="563880" y="6361113"/>
            <a:ext cx="9921240" cy="369332"/>
          </a:xfrm>
          <a:prstGeom prst="rect">
            <a:avLst/>
          </a:prstGeom>
          <a:noFill/>
        </p:spPr>
        <p:txBody>
          <a:bodyPr wrap="square">
            <a:spAutoFit/>
          </a:bodyPr>
          <a:lstStyle/>
          <a:p>
            <a:pPr marL="457200" lvl="1" indent="0">
              <a:buNone/>
            </a:pPr>
            <a:r>
              <a:rPr lang="en-US" dirty="0">
                <a:solidFill>
                  <a:srgbClr val="FF0000"/>
                </a:solidFill>
              </a:rPr>
              <a:t>*Major differences in requirements for 2025 NYS ECCC vs NYS ASHRAE 90.1-2025. </a:t>
            </a:r>
          </a:p>
        </p:txBody>
      </p:sp>
    </p:spTree>
    <p:extLst>
      <p:ext uri="{BB962C8B-B14F-4D97-AF65-F5344CB8AC3E}">
        <p14:creationId xmlns:p14="http://schemas.microsoft.com/office/powerpoint/2010/main" val="1650621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44A82-88A3-B48A-9C8D-535A656E9A9D}"/>
              </a:ext>
            </a:extLst>
          </p:cNvPr>
          <p:cNvSpPr>
            <a:spLocks noGrp="1"/>
          </p:cNvSpPr>
          <p:nvPr>
            <p:ph type="title"/>
          </p:nvPr>
        </p:nvSpPr>
        <p:spPr>
          <a:xfrm>
            <a:off x="218020" y="1662288"/>
            <a:ext cx="4491644" cy="4876624"/>
          </a:xfrm>
        </p:spPr>
        <p:txBody>
          <a:bodyPr>
            <a:noAutofit/>
          </a:bodyPr>
          <a:lstStyle/>
          <a:p>
            <a:r>
              <a:rPr lang="en-US" sz="2800" dirty="0"/>
              <a:t>1. Scope and Occupancy Type dictate required energy efficiency requirements</a:t>
            </a:r>
            <a:br>
              <a:rPr lang="en-US" sz="2800" dirty="0"/>
            </a:br>
            <a:br>
              <a:rPr lang="en-US" sz="2800" dirty="0"/>
            </a:br>
            <a:r>
              <a:rPr lang="en-US" sz="2800" dirty="0"/>
              <a:t>2. % Point requirements differ for new construction, additions and substantial alterations/improvements</a:t>
            </a:r>
            <a:br>
              <a:rPr lang="en-US" sz="2800" dirty="0"/>
            </a:br>
            <a:br>
              <a:rPr lang="en-US" sz="2800" dirty="0"/>
            </a:br>
            <a:r>
              <a:rPr lang="en-US" sz="2800" dirty="0"/>
              <a:t>3. Major differences for IECC Path vs 90.1 Path</a:t>
            </a:r>
            <a:br>
              <a:rPr lang="en-US" sz="2800" dirty="0"/>
            </a:br>
            <a:endParaRPr lang="en-US" sz="2800" dirty="0"/>
          </a:p>
        </p:txBody>
      </p:sp>
      <p:pic>
        <p:nvPicPr>
          <p:cNvPr id="5" name="Picture 4">
            <a:extLst>
              <a:ext uri="{FF2B5EF4-FFF2-40B4-BE49-F238E27FC236}">
                <a16:creationId xmlns:a16="http://schemas.microsoft.com/office/drawing/2014/main" id="{877BBB24-85BC-FB33-A402-3F457800884B}"/>
              </a:ext>
            </a:extLst>
          </p:cNvPr>
          <p:cNvPicPr>
            <a:picLocks noChangeAspect="1"/>
          </p:cNvPicPr>
          <p:nvPr/>
        </p:nvPicPr>
        <p:blipFill>
          <a:blip r:embed="rId3"/>
          <a:srcRect b="38766"/>
          <a:stretch>
            <a:fillRect/>
          </a:stretch>
        </p:blipFill>
        <p:spPr>
          <a:xfrm>
            <a:off x="5526039" y="3543241"/>
            <a:ext cx="6447941" cy="2813108"/>
          </a:xfrm>
          <a:prstGeom prst="rect">
            <a:avLst/>
          </a:prstGeom>
        </p:spPr>
      </p:pic>
      <p:sp>
        <p:nvSpPr>
          <p:cNvPr id="10" name="Slide Number Placeholder 9">
            <a:extLst>
              <a:ext uri="{FF2B5EF4-FFF2-40B4-BE49-F238E27FC236}">
                <a16:creationId xmlns:a16="http://schemas.microsoft.com/office/drawing/2014/main" id="{A58E34DA-6E73-3C20-3340-91BEFF03CF57}"/>
              </a:ext>
            </a:extLst>
          </p:cNvPr>
          <p:cNvSpPr>
            <a:spLocks noGrp="1"/>
          </p:cNvSpPr>
          <p:nvPr>
            <p:ph type="sldNum" sz="quarter" idx="12"/>
          </p:nvPr>
        </p:nvSpPr>
        <p:spPr/>
        <p:txBody>
          <a:bodyPr/>
          <a:lstStyle/>
          <a:p>
            <a:fld id="{AFACD1B8-EA48-449C-A83D-A3EAE3B77BEB}" type="slidenum">
              <a:rPr lang="en-US" smtClean="0"/>
              <a:t>15</a:t>
            </a:fld>
            <a:endParaRPr lang="en-US"/>
          </a:p>
        </p:txBody>
      </p:sp>
      <p:sp>
        <p:nvSpPr>
          <p:cNvPr id="3" name="Callout: Line 2">
            <a:extLst>
              <a:ext uri="{FF2B5EF4-FFF2-40B4-BE49-F238E27FC236}">
                <a16:creationId xmlns:a16="http://schemas.microsoft.com/office/drawing/2014/main" id="{61157AD1-D136-3FE9-66E8-B1498C1852DD}"/>
              </a:ext>
            </a:extLst>
          </p:cNvPr>
          <p:cNvSpPr/>
          <p:nvPr/>
        </p:nvSpPr>
        <p:spPr>
          <a:xfrm>
            <a:off x="5721466" y="3555362"/>
            <a:ext cx="422217" cy="272563"/>
          </a:xfrm>
          <a:prstGeom prst="borderCallout1">
            <a:avLst>
              <a:gd name="adj1" fmla="val 18750"/>
              <a:gd name="adj2" fmla="val -8333"/>
              <a:gd name="adj3" fmla="val -27284"/>
              <a:gd name="adj4" fmla="val -58386"/>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4" name="TextBox 3">
            <a:extLst>
              <a:ext uri="{FF2B5EF4-FFF2-40B4-BE49-F238E27FC236}">
                <a16:creationId xmlns:a16="http://schemas.microsoft.com/office/drawing/2014/main" id="{82FFFBAE-982A-F345-DA59-FC0DB5208A22}"/>
              </a:ext>
            </a:extLst>
          </p:cNvPr>
          <p:cNvSpPr txBox="1"/>
          <p:nvPr/>
        </p:nvSpPr>
        <p:spPr>
          <a:xfrm>
            <a:off x="3566198" y="3075515"/>
            <a:ext cx="3462250" cy="461665"/>
          </a:xfrm>
          <a:prstGeom prst="rect">
            <a:avLst/>
          </a:prstGeom>
          <a:noFill/>
        </p:spPr>
        <p:txBody>
          <a:bodyPr wrap="square" rtlCol="0">
            <a:spAutoFit/>
          </a:bodyPr>
          <a:lstStyle/>
          <a:p>
            <a:r>
              <a:rPr lang="en-US" sz="2400" b="1">
                <a:solidFill>
                  <a:srgbClr val="C00000"/>
                </a:solidFill>
              </a:rPr>
              <a:t>NY-Specific notation</a:t>
            </a:r>
          </a:p>
        </p:txBody>
      </p:sp>
      <p:sp>
        <p:nvSpPr>
          <p:cNvPr id="6" name="TextBox 5">
            <a:extLst>
              <a:ext uri="{FF2B5EF4-FFF2-40B4-BE49-F238E27FC236}">
                <a16:creationId xmlns:a16="http://schemas.microsoft.com/office/drawing/2014/main" id="{3D6DB3F2-FA88-E6AC-268E-5939EC0CCA05}"/>
              </a:ext>
            </a:extLst>
          </p:cNvPr>
          <p:cNvSpPr txBox="1"/>
          <p:nvPr/>
        </p:nvSpPr>
        <p:spPr>
          <a:xfrm>
            <a:off x="563880" y="6361113"/>
            <a:ext cx="9921240" cy="369332"/>
          </a:xfrm>
          <a:prstGeom prst="rect">
            <a:avLst/>
          </a:prstGeom>
          <a:noFill/>
        </p:spPr>
        <p:txBody>
          <a:bodyPr wrap="square">
            <a:spAutoFit/>
          </a:bodyPr>
          <a:lstStyle/>
          <a:p>
            <a:pPr marL="457200" lvl="1" indent="0">
              <a:buNone/>
            </a:pPr>
            <a:r>
              <a:rPr lang="en-US"/>
              <a:t>*Definitions and requirements differ for 2025 NYS ECCC vs NYS ASHRAE 90.1-2025</a:t>
            </a:r>
          </a:p>
        </p:txBody>
      </p:sp>
      <p:pic>
        <p:nvPicPr>
          <p:cNvPr id="7" name="Picture 6" descr="A group of numbers on a table&#10;&#10;AI-generated content may be incorrect.">
            <a:extLst>
              <a:ext uri="{FF2B5EF4-FFF2-40B4-BE49-F238E27FC236}">
                <a16:creationId xmlns:a16="http://schemas.microsoft.com/office/drawing/2014/main" id="{F8450114-F50D-D94E-07F3-9EF4462B6497}"/>
              </a:ext>
            </a:extLst>
          </p:cNvPr>
          <p:cNvPicPr>
            <a:picLocks noChangeAspect="1"/>
          </p:cNvPicPr>
          <p:nvPr/>
        </p:nvPicPr>
        <p:blipFill>
          <a:blip r:embed="rId4"/>
          <a:stretch>
            <a:fillRect/>
          </a:stretch>
        </p:blipFill>
        <p:spPr>
          <a:xfrm>
            <a:off x="5379459" y="729095"/>
            <a:ext cx="6593900" cy="2438402"/>
          </a:xfrm>
          <a:prstGeom prst="rect">
            <a:avLst/>
          </a:prstGeom>
        </p:spPr>
      </p:pic>
      <p:sp>
        <p:nvSpPr>
          <p:cNvPr id="9" name="Title 1">
            <a:extLst>
              <a:ext uri="{FF2B5EF4-FFF2-40B4-BE49-F238E27FC236}">
                <a16:creationId xmlns:a16="http://schemas.microsoft.com/office/drawing/2014/main" id="{9722A6B0-6404-A338-0EA2-833A950BC42B}"/>
              </a:ext>
            </a:extLst>
          </p:cNvPr>
          <p:cNvSpPr txBox="1">
            <a:spLocks/>
          </p:cNvSpPr>
          <p:nvPr/>
        </p:nvSpPr>
        <p:spPr>
          <a:xfrm>
            <a:off x="7950395" y="-4161"/>
            <a:ext cx="2032463" cy="12043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t>IECC Path</a:t>
            </a:r>
          </a:p>
        </p:txBody>
      </p:sp>
      <p:sp>
        <p:nvSpPr>
          <p:cNvPr id="11" name="Title 1">
            <a:extLst>
              <a:ext uri="{FF2B5EF4-FFF2-40B4-BE49-F238E27FC236}">
                <a16:creationId xmlns:a16="http://schemas.microsoft.com/office/drawing/2014/main" id="{CBD5E808-7ABB-F90C-50C0-969E3AE44DC7}"/>
              </a:ext>
            </a:extLst>
          </p:cNvPr>
          <p:cNvSpPr txBox="1">
            <a:spLocks/>
          </p:cNvSpPr>
          <p:nvPr/>
        </p:nvSpPr>
        <p:spPr>
          <a:xfrm>
            <a:off x="8218826" y="2801384"/>
            <a:ext cx="2032463" cy="12043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t>90.1 Path</a:t>
            </a:r>
          </a:p>
        </p:txBody>
      </p:sp>
      <p:sp>
        <p:nvSpPr>
          <p:cNvPr id="8" name="Callout: Line 7">
            <a:extLst>
              <a:ext uri="{FF2B5EF4-FFF2-40B4-BE49-F238E27FC236}">
                <a16:creationId xmlns:a16="http://schemas.microsoft.com/office/drawing/2014/main" id="{663C9DD0-9461-3885-213D-B7608D2119AF}"/>
              </a:ext>
            </a:extLst>
          </p:cNvPr>
          <p:cNvSpPr/>
          <p:nvPr/>
        </p:nvSpPr>
        <p:spPr>
          <a:xfrm>
            <a:off x="6356466" y="795228"/>
            <a:ext cx="422217" cy="272563"/>
          </a:xfrm>
          <a:prstGeom prst="borderCallout1">
            <a:avLst>
              <a:gd name="adj1" fmla="val 18750"/>
              <a:gd name="adj2" fmla="val -8333"/>
              <a:gd name="adj3" fmla="val -42816"/>
              <a:gd name="adj4" fmla="val -60391"/>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12" name="TextBox 11">
            <a:extLst>
              <a:ext uri="{FF2B5EF4-FFF2-40B4-BE49-F238E27FC236}">
                <a16:creationId xmlns:a16="http://schemas.microsoft.com/office/drawing/2014/main" id="{3C12766D-152E-F887-41BB-B335F3C00147}"/>
              </a:ext>
            </a:extLst>
          </p:cNvPr>
          <p:cNvSpPr txBox="1"/>
          <p:nvPr/>
        </p:nvSpPr>
        <p:spPr>
          <a:xfrm>
            <a:off x="4364875" y="310391"/>
            <a:ext cx="3462250" cy="461665"/>
          </a:xfrm>
          <a:prstGeom prst="rect">
            <a:avLst/>
          </a:prstGeom>
          <a:noFill/>
        </p:spPr>
        <p:txBody>
          <a:bodyPr wrap="square" rtlCol="0">
            <a:spAutoFit/>
          </a:bodyPr>
          <a:lstStyle/>
          <a:p>
            <a:r>
              <a:rPr lang="en-US" sz="2400" b="1">
                <a:solidFill>
                  <a:srgbClr val="C00000"/>
                </a:solidFill>
              </a:rPr>
              <a:t>NY-Specific notation</a:t>
            </a:r>
          </a:p>
        </p:txBody>
      </p:sp>
      <p:sp>
        <p:nvSpPr>
          <p:cNvPr id="13" name="Title 1">
            <a:extLst>
              <a:ext uri="{FF2B5EF4-FFF2-40B4-BE49-F238E27FC236}">
                <a16:creationId xmlns:a16="http://schemas.microsoft.com/office/drawing/2014/main" id="{D4EF7441-A24B-96AD-E8D1-696741AEC5F1}"/>
              </a:ext>
            </a:extLst>
          </p:cNvPr>
          <p:cNvSpPr txBox="1">
            <a:spLocks/>
          </p:cNvSpPr>
          <p:nvPr/>
        </p:nvSpPr>
        <p:spPr>
          <a:xfrm>
            <a:off x="177801" y="26352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Section 11/C406</a:t>
            </a:r>
          </a:p>
        </p:txBody>
      </p:sp>
    </p:spTree>
    <p:extLst>
      <p:ext uri="{BB962C8B-B14F-4D97-AF65-F5344CB8AC3E}">
        <p14:creationId xmlns:p14="http://schemas.microsoft.com/office/powerpoint/2010/main" val="3376592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8A5DF-84AA-49A7-16D4-7A7271701DD8}"/>
              </a:ext>
            </a:extLst>
          </p:cNvPr>
          <p:cNvSpPr>
            <a:spLocks noGrp="1"/>
          </p:cNvSpPr>
          <p:nvPr>
            <p:ph type="title"/>
          </p:nvPr>
        </p:nvSpPr>
        <p:spPr/>
        <p:txBody>
          <a:bodyPr/>
          <a:lstStyle/>
          <a:p>
            <a:r>
              <a:rPr lang="en-US" dirty="0"/>
              <a:t>NY All-Electric Building Act Status ?? </a:t>
            </a:r>
            <a:r>
              <a:rPr lang="en-US" b="1" dirty="0">
                <a:solidFill>
                  <a:srgbClr val="FF9900"/>
                </a:solidFill>
              </a:rPr>
              <a:t>SUSPENDED</a:t>
            </a:r>
          </a:p>
        </p:txBody>
      </p:sp>
      <p:sp>
        <p:nvSpPr>
          <p:cNvPr id="3" name="Content Placeholder 2">
            <a:extLst>
              <a:ext uri="{FF2B5EF4-FFF2-40B4-BE49-F238E27FC236}">
                <a16:creationId xmlns:a16="http://schemas.microsoft.com/office/drawing/2014/main" id="{7294ABE3-D5E4-12A2-AFF8-3A841D7FC274}"/>
              </a:ext>
            </a:extLst>
          </p:cNvPr>
          <p:cNvSpPr>
            <a:spLocks noGrp="1"/>
          </p:cNvSpPr>
          <p:nvPr>
            <p:ph idx="1"/>
          </p:nvPr>
        </p:nvSpPr>
        <p:spPr>
          <a:xfrm>
            <a:off x="571500" y="1701800"/>
            <a:ext cx="5343525" cy="4313238"/>
          </a:xfrm>
        </p:spPr>
        <p:txBody>
          <a:bodyPr/>
          <a:lstStyle/>
          <a:p>
            <a:r>
              <a:rPr lang="en-US" dirty="0"/>
              <a:t>What does this mean for New Construction?</a:t>
            </a:r>
          </a:p>
          <a:p>
            <a:r>
              <a:rPr lang="en-US" dirty="0"/>
              <a:t>What does it mean for a design to be electrification ready?</a:t>
            </a:r>
          </a:p>
        </p:txBody>
      </p:sp>
      <p:pic>
        <p:nvPicPr>
          <p:cNvPr id="5" name="Picture 4">
            <a:extLst>
              <a:ext uri="{FF2B5EF4-FFF2-40B4-BE49-F238E27FC236}">
                <a16:creationId xmlns:a16="http://schemas.microsoft.com/office/drawing/2014/main" id="{6F8A5544-90BB-3D50-9951-160BFE592C75}"/>
              </a:ext>
            </a:extLst>
          </p:cNvPr>
          <p:cNvPicPr>
            <a:picLocks noChangeAspect="1"/>
          </p:cNvPicPr>
          <p:nvPr/>
        </p:nvPicPr>
        <p:blipFill>
          <a:blip r:embed="rId3"/>
          <a:stretch>
            <a:fillRect/>
          </a:stretch>
        </p:blipFill>
        <p:spPr>
          <a:xfrm>
            <a:off x="5768318" y="1702556"/>
            <a:ext cx="6011588" cy="1810142"/>
          </a:xfrm>
          <a:prstGeom prst="rect">
            <a:avLst/>
          </a:prstGeom>
        </p:spPr>
      </p:pic>
      <p:sp>
        <p:nvSpPr>
          <p:cNvPr id="7" name="TextBox 6">
            <a:extLst>
              <a:ext uri="{FF2B5EF4-FFF2-40B4-BE49-F238E27FC236}">
                <a16:creationId xmlns:a16="http://schemas.microsoft.com/office/drawing/2014/main" id="{9AE86CB6-B61D-011F-0891-51EFA97D1434}"/>
              </a:ext>
            </a:extLst>
          </p:cNvPr>
          <p:cNvSpPr txBox="1"/>
          <p:nvPr/>
        </p:nvSpPr>
        <p:spPr>
          <a:xfrm>
            <a:off x="1986649" y="6026150"/>
            <a:ext cx="8610600" cy="369332"/>
          </a:xfrm>
          <a:prstGeom prst="rect">
            <a:avLst/>
          </a:prstGeom>
          <a:noFill/>
        </p:spPr>
        <p:txBody>
          <a:bodyPr wrap="square">
            <a:spAutoFit/>
          </a:bodyPr>
          <a:lstStyle/>
          <a:p>
            <a:r>
              <a:rPr lang="en-US" dirty="0"/>
              <a:t>https://www.nysenate.gov/legislation/bills/2023/S562/amendment/A</a:t>
            </a:r>
          </a:p>
        </p:txBody>
      </p:sp>
      <p:sp>
        <p:nvSpPr>
          <p:cNvPr id="8" name="Slide Number Placeholder 7">
            <a:extLst>
              <a:ext uri="{FF2B5EF4-FFF2-40B4-BE49-F238E27FC236}">
                <a16:creationId xmlns:a16="http://schemas.microsoft.com/office/drawing/2014/main" id="{914506B9-96A0-A53C-34B0-CB6C373402D4}"/>
              </a:ext>
            </a:extLst>
          </p:cNvPr>
          <p:cNvSpPr>
            <a:spLocks noGrp="1"/>
          </p:cNvSpPr>
          <p:nvPr>
            <p:ph type="sldNum" sz="quarter" idx="12"/>
          </p:nvPr>
        </p:nvSpPr>
        <p:spPr/>
        <p:txBody>
          <a:bodyPr/>
          <a:lstStyle/>
          <a:p>
            <a:fld id="{AFACD1B8-EA48-449C-A83D-A3EAE3B77BEB}" type="slidenum">
              <a:rPr lang="en-US" smtClean="0"/>
              <a:t>16</a:t>
            </a:fld>
            <a:endParaRPr lang="en-US"/>
          </a:p>
        </p:txBody>
      </p:sp>
      <p:sp>
        <p:nvSpPr>
          <p:cNvPr id="4" name="TextBox 3">
            <a:extLst>
              <a:ext uri="{FF2B5EF4-FFF2-40B4-BE49-F238E27FC236}">
                <a16:creationId xmlns:a16="http://schemas.microsoft.com/office/drawing/2014/main" id="{9FD7E28B-EEB2-C39D-E749-61200A4389C5}"/>
              </a:ext>
            </a:extLst>
          </p:cNvPr>
          <p:cNvSpPr txBox="1"/>
          <p:nvPr/>
        </p:nvSpPr>
        <p:spPr>
          <a:xfrm>
            <a:off x="571500" y="3748205"/>
            <a:ext cx="1091565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231F20"/>
                </a:solidFill>
                <a:ea typeface="+mn-lt"/>
                <a:cs typeface="+mn-lt"/>
              </a:rPr>
              <a:t>In November 2025, the state agreed to suspend the relevant regulations until 120 days after the Second Circuit rules or, if one of the parties ask the Supreme Court to take the case, 120 days after the Supreme Court either rejects the request or issues its own ruling.</a:t>
            </a:r>
            <a:endParaRPr lang="en-US" dirty="0"/>
          </a:p>
          <a:p>
            <a:endParaRPr lang="en-US" dirty="0">
              <a:solidFill>
                <a:srgbClr val="231F20"/>
              </a:solidFill>
              <a:ea typeface="Public Sans"/>
              <a:cs typeface="Public Sans"/>
            </a:endParaRPr>
          </a:p>
          <a:p>
            <a:r>
              <a:rPr lang="en-US" dirty="0">
                <a:solidFill>
                  <a:srgbClr val="231F20"/>
                </a:solidFill>
                <a:ea typeface="Public Sans"/>
                <a:cs typeface="Public Sans"/>
              </a:rPr>
              <a:t>Second circuit oral argument on the case was held</a:t>
            </a:r>
            <a:r>
              <a:rPr lang="en-US" i="1" dirty="0">
                <a:solidFill>
                  <a:srgbClr val="95021E"/>
                </a:solidFill>
                <a:ea typeface="Public Sans"/>
                <a:cs typeface="Public Sans"/>
              </a:rPr>
              <a:t> </a:t>
            </a:r>
            <a:r>
              <a:rPr lang="en-US" dirty="0">
                <a:solidFill>
                  <a:srgbClr val="231F20"/>
                </a:solidFill>
                <a:ea typeface="Public Sans"/>
                <a:cs typeface="Public Sans"/>
              </a:rPr>
              <a:t>on January 30, 2026. The Second Circuit panel issued their ruling on June 30, 2026 and AFFIRMED the judgements of the district courts. The plaintiff has a 90-day window (October 2026) to file a petition to the US Supreme Court.</a:t>
            </a:r>
            <a:endParaRPr lang="en-US" dirty="0"/>
          </a:p>
        </p:txBody>
      </p:sp>
    </p:spTree>
    <p:extLst>
      <p:ext uri="{BB962C8B-B14F-4D97-AF65-F5344CB8AC3E}">
        <p14:creationId xmlns:p14="http://schemas.microsoft.com/office/powerpoint/2010/main" val="1269358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89C45-D7DE-0C96-3AD3-4540A2361EE2}"/>
              </a:ext>
            </a:extLst>
          </p:cNvPr>
          <p:cNvSpPr>
            <a:spLocks noGrp="1"/>
          </p:cNvSpPr>
          <p:nvPr>
            <p:ph type="title"/>
          </p:nvPr>
        </p:nvSpPr>
        <p:spPr/>
        <p:txBody>
          <a:bodyPr/>
          <a:lstStyle/>
          <a:p>
            <a:r>
              <a:rPr lang="en-US" dirty="0"/>
              <a:t>NY Energy Code Interpretations/Variances for Town of Ithaca</a:t>
            </a:r>
          </a:p>
        </p:txBody>
      </p:sp>
      <p:sp>
        <p:nvSpPr>
          <p:cNvPr id="3" name="Content Placeholder 2">
            <a:extLst>
              <a:ext uri="{FF2B5EF4-FFF2-40B4-BE49-F238E27FC236}">
                <a16:creationId xmlns:a16="http://schemas.microsoft.com/office/drawing/2014/main" id="{2DA9EE5F-51D6-4BF5-635D-3B2E617B9F55}"/>
              </a:ext>
            </a:extLst>
          </p:cNvPr>
          <p:cNvSpPr>
            <a:spLocks noGrp="1"/>
          </p:cNvSpPr>
          <p:nvPr>
            <p:ph idx="1"/>
          </p:nvPr>
        </p:nvSpPr>
        <p:spPr/>
        <p:txBody>
          <a:bodyPr/>
          <a:lstStyle/>
          <a:p>
            <a:r>
              <a:rPr lang="en-US" dirty="0"/>
              <a:t>Any variances from the core Energy Code (without the optional appendices) will go to NYS </a:t>
            </a:r>
            <a:r>
              <a:rPr lang="en-US" dirty="0" err="1"/>
              <a:t>Deparment</a:t>
            </a:r>
            <a:r>
              <a:rPr lang="en-US" dirty="0"/>
              <a:t> of State.</a:t>
            </a:r>
          </a:p>
          <a:p>
            <a:r>
              <a:rPr lang="en-US" dirty="0"/>
              <a:t>Any variance requests from the residential or commercial net-zero appendices (RC/CC) will go through the City of Ithaca/Town of Ithaca Board of Zoning Appeals (BZA).</a:t>
            </a:r>
          </a:p>
          <a:p>
            <a:pPr marL="0" indent="0">
              <a:buNone/>
            </a:pPr>
            <a:endParaRPr lang="en-US" dirty="0"/>
          </a:p>
        </p:txBody>
      </p:sp>
      <p:sp>
        <p:nvSpPr>
          <p:cNvPr id="4" name="Slide Number Placeholder 3">
            <a:extLst>
              <a:ext uri="{FF2B5EF4-FFF2-40B4-BE49-F238E27FC236}">
                <a16:creationId xmlns:a16="http://schemas.microsoft.com/office/drawing/2014/main" id="{ED0969DA-06B8-B166-C2A7-05165150AD20}"/>
              </a:ext>
            </a:extLst>
          </p:cNvPr>
          <p:cNvSpPr>
            <a:spLocks noGrp="1"/>
          </p:cNvSpPr>
          <p:nvPr>
            <p:ph type="sldNum" sz="quarter" idx="12"/>
          </p:nvPr>
        </p:nvSpPr>
        <p:spPr/>
        <p:txBody>
          <a:bodyPr/>
          <a:lstStyle/>
          <a:p>
            <a:fld id="{AFACD1B8-EA48-449C-A83D-A3EAE3B77BEB}" type="slidenum">
              <a:rPr lang="en-US" smtClean="0"/>
              <a:t>17</a:t>
            </a:fld>
            <a:endParaRPr lang="en-US"/>
          </a:p>
        </p:txBody>
      </p:sp>
    </p:spTree>
    <p:extLst>
      <p:ext uri="{BB962C8B-B14F-4D97-AF65-F5344CB8AC3E}">
        <p14:creationId xmlns:p14="http://schemas.microsoft.com/office/powerpoint/2010/main" val="3783540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27EB458-02D0-F1A0-8DEC-382DD3BA487A}"/>
              </a:ext>
            </a:extLst>
          </p:cNvPr>
          <p:cNvPicPr>
            <a:picLocks noChangeAspect="1"/>
          </p:cNvPicPr>
          <p:nvPr/>
        </p:nvPicPr>
        <p:blipFill>
          <a:blip r:embed="rId2"/>
          <a:stretch>
            <a:fillRect/>
          </a:stretch>
        </p:blipFill>
        <p:spPr>
          <a:xfrm>
            <a:off x="2403335" y="1912872"/>
            <a:ext cx="7746402" cy="3962095"/>
          </a:xfrm>
          <a:prstGeom prst="rect">
            <a:avLst/>
          </a:prstGeom>
        </p:spPr>
      </p:pic>
      <p:sp>
        <p:nvSpPr>
          <p:cNvPr id="2" name="Title 1">
            <a:extLst>
              <a:ext uri="{FF2B5EF4-FFF2-40B4-BE49-F238E27FC236}">
                <a16:creationId xmlns:a16="http://schemas.microsoft.com/office/drawing/2014/main" id="{C7EBF7BA-0D16-851F-4052-B1EC6FE5EFF7}"/>
              </a:ext>
            </a:extLst>
          </p:cNvPr>
          <p:cNvSpPr>
            <a:spLocks noGrp="1"/>
          </p:cNvSpPr>
          <p:nvPr>
            <p:ph type="title"/>
          </p:nvPr>
        </p:nvSpPr>
        <p:spPr>
          <a:xfrm>
            <a:off x="838199" y="365125"/>
            <a:ext cx="10879067" cy="1325563"/>
          </a:xfrm>
        </p:spPr>
        <p:txBody>
          <a:bodyPr>
            <a:normAutofit fontScale="90000"/>
          </a:bodyPr>
          <a:lstStyle/>
          <a:p>
            <a:r>
              <a:rPr lang="en-US" dirty="0"/>
              <a:t>Appendix RC/CC applies for </a:t>
            </a:r>
            <a:r>
              <a:rPr lang="en-US" b="1" dirty="0"/>
              <a:t>new construction </a:t>
            </a:r>
            <a:r>
              <a:rPr lang="en-US" dirty="0"/>
              <a:t>projects located in the City of Ithaca/Town of Ithaca </a:t>
            </a:r>
          </a:p>
        </p:txBody>
      </p:sp>
      <p:sp>
        <p:nvSpPr>
          <p:cNvPr id="4" name="Slide Number Placeholder 3">
            <a:extLst>
              <a:ext uri="{FF2B5EF4-FFF2-40B4-BE49-F238E27FC236}">
                <a16:creationId xmlns:a16="http://schemas.microsoft.com/office/drawing/2014/main" id="{EF99FEAE-B298-974C-A6E6-C4A0CBC4A2D4}"/>
              </a:ext>
            </a:extLst>
          </p:cNvPr>
          <p:cNvSpPr>
            <a:spLocks noGrp="1"/>
          </p:cNvSpPr>
          <p:nvPr>
            <p:ph type="sldNum" sz="quarter" idx="12"/>
          </p:nvPr>
        </p:nvSpPr>
        <p:spPr/>
        <p:txBody>
          <a:bodyPr/>
          <a:lstStyle/>
          <a:p>
            <a:fld id="{AFACD1B8-EA48-449C-A83D-A3EAE3B77BEB}" type="slidenum">
              <a:rPr lang="en-US" smtClean="0"/>
              <a:t>18</a:t>
            </a:fld>
            <a:endParaRPr lang="en-US"/>
          </a:p>
        </p:txBody>
      </p:sp>
      <p:sp>
        <p:nvSpPr>
          <p:cNvPr id="7" name="Rectangle 6">
            <a:extLst>
              <a:ext uri="{FF2B5EF4-FFF2-40B4-BE49-F238E27FC236}">
                <a16:creationId xmlns:a16="http://schemas.microsoft.com/office/drawing/2014/main" id="{2A60829F-F2EA-9179-A865-93BE4993C18E}"/>
              </a:ext>
            </a:extLst>
          </p:cNvPr>
          <p:cNvSpPr/>
          <p:nvPr/>
        </p:nvSpPr>
        <p:spPr>
          <a:xfrm>
            <a:off x="9540510" y="5617599"/>
            <a:ext cx="524935" cy="216758"/>
          </a:xfrm>
          <a:prstGeom prst="rect">
            <a:avLst/>
          </a:prstGeom>
          <a:noFill/>
          <a:ln w="38100">
            <a:solidFill>
              <a:srgbClr val="C000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2FE3D6A-76E0-4168-7803-1F5381235687}"/>
              </a:ext>
            </a:extLst>
          </p:cNvPr>
          <p:cNvSpPr txBox="1"/>
          <p:nvPr/>
        </p:nvSpPr>
        <p:spPr>
          <a:xfrm>
            <a:off x="193326" y="5987018"/>
            <a:ext cx="11651395" cy="369332"/>
          </a:xfrm>
          <a:prstGeom prst="rect">
            <a:avLst/>
          </a:prstGeom>
          <a:noFill/>
        </p:spPr>
        <p:txBody>
          <a:bodyPr wrap="none" rtlCol="0">
            <a:spAutoFit/>
          </a:bodyPr>
          <a:lstStyle/>
          <a:p>
            <a:r>
              <a:rPr lang="en-US" dirty="0"/>
              <a:t>*Alternative: Calculation of on-site renewable energy requirement with proposed model annual energy production</a:t>
            </a:r>
          </a:p>
        </p:txBody>
      </p:sp>
      <p:sp>
        <p:nvSpPr>
          <p:cNvPr id="11" name="TextBox 10">
            <a:extLst>
              <a:ext uri="{FF2B5EF4-FFF2-40B4-BE49-F238E27FC236}">
                <a16:creationId xmlns:a16="http://schemas.microsoft.com/office/drawing/2014/main" id="{283749AC-6BE7-7C69-88EF-E7FC2ED1301B}"/>
              </a:ext>
            </a:extLst>
          </p:cNvPr>
          <p:cNvSpPr txBox="1"/>
          <p:nvPr/>
        </p:nvSpPr>
        <p:spPr>
          <a:xfrm>
            <a:off x="9804140" y="5541312"/>
            <a:ext cx="291313"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3372044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365A5-5259-6BF0-C1BF-6425B9575355}"/>
              </a:ext>
            </a:extLst>
          </p:cNvPr>
          <p:cNvSpPr>
            <a:spLocks noGrp="1"/>
          </p:cNvSpPr>
          <p:nvPr>
            <p:ph type="title"/>
          </p:nvPr>
        </p:nvSpPr>
        <p:spPr/>
        <p:txBody>
          <a:bodyPr/>
          <a:lstStyle/>
          <a:p>
            <a:r>
              <a:rPr lang="en-US" dirty="0"/>
              <a:t>What about smaller projects? It depends…</a:t>
            </a:r>
          </a:p>
        </p:txBody>
      </p:sp>
      <p:sp>
        <p:nvSpPr>
          <p:cNvPr id="3" name="Content Placeholder 2">
            <a:extLst>
              <a:ext uri="{FF2B5EF4-FFF2-40B4-BE49-F238E27FC236}">
                <a16:creationId xmlns:a16="http://schemas.microsoft.com/office/drawing/2014/main" id="{242A5B52-02A9-C806-4876-48262745E247}"/>
              </a:ext>
            </a:extLst>
          </p:cNvPr>
          <p:cNvSpPr>
            <a:spLocks noGrp="1"/>
          </p:cNvSpPr>
          <p:nvPr>
            <p:ph idx="1"/>
          </p:nvPr>
        </p:nvSpPr>
        <p:spPr>
          <a:xfrm>
            <a:off x="520566" y="2870735"/>
            <a:ext cx="10515600" cy="3622140"/>
          </a:xfrm>
        </p:spPr>
        <p:txBody>
          <a:bodyPr>
            <a:normAutofit/>
          </a:bodyPr>
          <a:lstStyle/>
          <a:p>
            <a:r>
              <a:rPr lang="en-US" sz="2400" dirty="0"/>
              <a:t>When </a:t>
            </a:r>
            <a:r>
              <a:rPr lang="en-US" sz="2400" b="1" i="1" dirty="0"/>
              <a:t>repairing</a:t>
            </a:r>
            <a:r>
              <a:rPr lang="en-US" sz="2400" dirty="0"/>
              <a:t>: the intent is to maintain or reduce energy usage of  the building system (</a:t>
            </a:r>
            <a:r>
              <a:rPr lang="en-US" sz="2400" dirty="0" err="1"/>
              <a:t>ie</a:t>
            </a:r>
            <a:r>
              <a:rPr lang="en-US" sz="2400" dirty="0"/>
              <a:t> Don’t make it worse)</a:t>
            </a:r>
          </a:p>
          <a:p>
            <a:r>
              <a:rPr lang="en-US" sz="2400" dirty="0"/>
              <a:t>When </a:t>
            </a:r>
            <a:r>
              <a:rPr lang="en-US" sz="2400" b="1" i="1" dirty="0"/>
              <a:t>altering</a:t>
            </a:r>
            <a:r>
              <a:rPr lang="en-US" sz="2400" dirty="0"/>
              <a:t>: the intent is to conform to the provisions of the code related to the new building system without requiring unaltered portions to comply with the energy code.</a:t>
            </a:r>
          </a:p>
          <a:p>
            <a:r>
              <a:rPr lang="en-US" sz="2400" b="1" dirty="0"/>
              <a:t>However</a:t>
            </a:r>
            <a:r>
              <a:rPr lang="en-US" sz="2400" dirty="0"/>
              <a:t>, other project requirements, standards or codes may trigger an energy code update.</a:t>
            </a:r>
          </a:p>
          <a:p>
            <a:r>
              <a:rPr lang="en-US" sz="1800" dirty="0"/>
              <a:t>Examples: A change-of-occupancy increases energy use intensity rank </a:t>
            </a:r>
            <a:r>
              <a:rPr lang="en-US" sz="1800" b="1" dirty="0"/>
              <a:t>OR</a:t>
            </a:r>
            <a:r>
              <a:rPr lang="en-US" sz="1800" dirty="0"/>
              <a:t> Project scope may trigger energy code improvements in order to meet mechanical code requirements. </a:t>
            </a:r>
          </a:p>
        </p:txBody>
      </p:sp>
      <p:sp>
        <p:nvSpPr>
          <p:cNvPr id="4" name="Slide Number Placeholder 3">
            <a:extLst>
              <a:ext uri="{FF2B5EF4-FFF2-40B4-BE49-F238E27FC236}">
                <a16:creationId xmlns:a16="http://schemas.microsoft.com/office/drawing/2014/main" id="{E87F1C97-8B57-FC16-C489-F7F71AA2D02F}"/>
              </a:ext>
            </a:extLst>
          </p:cNvPr>
          <p:cNvSpPr>
            <a:spLocks noGrp="1"/>
          </p:cNvSpPr>
          <p:nvPr>
            <p:ph type="sldNum" sz="quarter" idx="12"/>
          </p:nvPr>
        </p:nvSpPr>
        <p:spPr/>
        <p:txBody>
          <a:bodyPr/>
          <a:lstStyle/>
          <a:p>
            <a:fld id="{AFACD1B8-EA48-449C-A83D-A3EAE3B77BEB}" type="slidenum">
              <a:rPr lang="en-US" smtClean="0"/>
              <a:t>19</a:t>
            </a:fld>
            <a:endParaRPr lang="en-US"/>
          </a:p>
        </p:txBody>
      </p:sp>
      <p:pic>
        <p:nvPicPr>
          <p:cNvPr id="6" name="Picture 5">
            <a:extLst>
              <a:ext uri="{FF2B5EF4-FFF2-40B4-BE49-F238E27FC236}">
                <a16:creationId xmlns:a16="http://schemas.microsoft.com/office/drawing/2014/main" id="{20885906-22BC-ECB3-C8F9-42C53B3607FF}"/>
              </a:ext>
            </a:extLst>
          </p:cNvPr>
          <p:cNvPicPr>
            <a:picLocks noChangeAspect="1"/>
          </p:cNvPicPr>
          <p:nvPr/>
        </p:nvPicPr>
        <p:blipFill>
          <a:blip r:embed="rId2"/>
          <a:stretch>
            <a:fillRect/>
          </a:stretch>
        </p:blipFill>
        <p:spPr>
          <a:xfrm>
            <a:off x="210966" y="1690688"/>
            <a:ext cx="11577562" cy="1033461"/>
          </a:xfrm>
          <a:prstGeom prst="rect">
            <a:avLst/>
          </a:prstGeom>
        </p:spPr>
      </p:pic>
    </p:spTree>
    <p:extLst>
      <p:ext uri="{BB962C8B-B14F-4D97-AF65-F5344CB8AC3E}">
        <p14:creationId xmlns:p14="http://schemas.microsoft.com/office/powerpoint/2010/main" val="2628673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C100-8199-556C-1306-3C0BFCC4971B}"/>
              </a:ext>
            </a:extLst>
          </p:cNvPr>
          <p:cNvSpPr>
            <a:spLocks noGrp="1"/>
          </p:cNvSpPr>
          <p:nvPr>
            <p:ph type="title"/>
          </p:nvPr>
        </p:nvSpPr>
        <p:spPr/>
        <p:txBody>
          <a:bodyPr/>
          <a:lstStyle/>
          <a:p>
            <a:r>
              <a:rPr lang="en-US"/>
              <a:t>Retrofit Projects – Adding Cooling</a:t>
            </a:r>
          </a:p>
        </p:txBody>
      </p:sp>
      <p:sp>
        <p:nvSpPr>
          <p:cNvPr id="3" name="Content Placeholder 2">
            <a:extLst>
              <a:ext uri="{FF2B5EF4-FFF2-40B4-BE49-F238E27FC236}">
                <a16:creationId xmlns:a16="http://schemas.microsoft.com/office/drawing/2014/main" id="{FB2549E7-1D3D-044C-B1C0-03E1BA3B1522}"/>
              </a:ext>
            </a:extLst>
          </p:cNvPr>
          <p:cNvSpPr>
            <a:spLocks noGrp="1"/>
          </p:cNvSpPr>
          <p:nvPr>
            <p:ph idx="1"/>
          </p:nvPr>
        </p:nvSpPr>
        <p:spPr>
          <a:xfrm>
            <a:off x="561109" y="1687080"/>
            <a:ext cx="11199668" cy="4377315"/>
          </a:xfrm>
        </p:spPr>
        <p:txBody>
          <a:bodyPr vert="horz" lIns="91440" tIns="45720" rIns="91440" bIns="45720" rtlCol="0" anchor="t">
            <a:normAutofit/>
          </a:bodyPr>
          <a:lstStyle/>
          <a:p>
            <a:r>
              <a:rPr lang="en-US" i="1">
                <a:ea typeface="+mn-lt"/>
                <a:cs typeface="+mn-lt"/>
              </a:rPr>
              <a:t>New cooling systems installed to serve previously uncooled spaces shall comply with this section as described in Section 6.2.</a:t>
            </a:r>
            <a:endParaRPr lang="en-US" b="1">
              <a:ea typeface="+mn-lt"/>
              <a:cs typeface="+mn-lt"/>
            </a:endParaRPr>
          </a:p>
          <a:p>
            <a:pPr lvl="1"/>
            <a:r>
              <a:rPr lang="en-US">
                <a:ea typeface="+mn-lt"/>
                <a:cs typeface="+mn-lt"/>
              </a:rPr>
              <a:t>Section 6.2 is the </a:t>
            </a:r>
            <a:r>
              <a:rPr lang="en-US" b="1">
                <a:ea typeface="+mn-lt"/>
                <a:cs typeface="+mn-lt"/>
              </a:rPr>
              <a:t>full compliance path</a:t>
            </a:r>
            <a:r>
              <a:rPr lang="en-US">
                <a:ea typeface="+mn-lt"/>
                <a:cs typeface="+mn-lt"/>
              </a:rPr>
              <a:t> for new HVAC systems.</a:t>
            </a:r>
            <a:endParaRPr lang="en-US"/>
          </a:p>
          <a:p>
            <a:r>
              <a:rPr lang="en-US">
                <a:ea typeface="+mn-lt"/>
                <a:cs typeface="+mn-lt"/>
              </a:rPr>
              <a:t>Adding cooling forces compliance with current ventilation rates  </a:t>
            </a:r>
          </a:p>
          <a:p>
            <a:pPr lvl="1"/>
            <a:r>
              <a:rPr lang="en-US">
                <a:ea typeface="+mn-lt"/>
                <a:cs typeface="+mn-lt"/>
              </a:rPr>
              <a:t>The new HVAC system must be designed to deliver MCNYS Chapter 4 outdoor air quantities regardless of what the existing system provides. Buildings ventilated under older codes, designed without mechanical ventilation, or with non-functioning OA systems must remediate through the new system. This is the provision that brings outdoor air into the system for the first time, triggering the economizer, DCV, and ERV requirements that follow.</a:t>
            </a:r>
            <a:endParaRPr lang="en-US"/>
          </a:p>
        </p:txBody>
      </p:sp>
      <p:sp>
        <p:nvSpPr>
          <p:cNvPr id="4" name="Slide Number Placeholder 3">
            <a:extLst>
              <a:ext uri="{FF2B5EF4-FFF2-40B4-BE49-F238E27FC236}">
                <a16:creationId xmlns:a16="http://schemas.microsoft.com/office/drawing/2014/main" id="{6A32921C-A9B5-D4BB-8ABD-41CEF6D62ADC}"/>
              </a:ext>
            </a:extLst>
          </p:cNvPr>
          <p:cNvSpPr>
            <a:spLocks noGrp="1"/>
          </p:cNvSpPr>
          <p:nvPr>
            <p:ph type="sldNum" sz="quarter" idx="12"/>
          </p:nvPr>
        </p:nvSpPr>
        <p:spPr/>
        <p:txBody>
          <a:bodyPr/>
          <a:lstStyle/>
          <a:p>
            <a:fld id="{AFACD1B8-EA48-449C-A83D-A3EAE3B77BEB}" type="slidenum">
              <a:rPr lang="en-US" smtClean="0"/>
              <a:t>20</a:t>
            </a:fld>
            <a:endParaRPr lang="en-US"/>
          </a:p>
        </p:txBody>
      </p:sp>
    </p:spTree>
    <p:extLst>
      <p:ext uri="{BB962C8B-B14F-4D97-AF65-F5344CB8AC3E}">
        <p14:creationId xmlns:p14="http://schemas.microsoft.com/office/powerpoint/2010/main" val="2206340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D9768-10B0-5E17-15E1-1F6D10B98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EEDA2F-D083-6098-71B1-451657BDE8E8}"/>
              </a:ext>
            </a:extLst>
          </p:cNvPr>
          <p:cNvSpPr>
            <a:spLocks noGrp="1"/>
          </p:cNvSpPr>
          <p:nvPr>
            <p:ph type="title"/>
          </p:nvPr>
        </p:nvSpPr>
        <p:spPr/>
        <p:txBody>
          <a:bodyPr/>
          <a:lstStyle/>
          <a:p>
            <a:r>
              <a:rPr lang="en-US"/>
              <a:t>Questions?</a:t>
            </a:r>
          </a:p>
        </p:txBody>
      </p:sp>
      <p:sp>
        <p:nvSpPr>
          <p:cNvPr id="3" name="Text Placeholder 2">
            <a:extLst>
              <a:ext uri="{FF2B5EF4-FFF2-40B4-BE49-F238E27FC236}">
                <a16:creationId xmlns:a16="http://schemas.microsoft.com/office/drawing/2014/main" id="{C42B6DF8-5BEC-C16B-AE2F-1588EC06044A}"/>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B3796E36-1F4B-4486-2C69-24E3EA16AC48}"/>
              </a:ext>
            </a:extLst>
          </p:cNvPr>
          <p:cNvSpPr>
            <a:spLocks noGrp="1"/>
          </p:cNvSpPr>
          <p:nvPr>
            <p:ph type="sldNum" sz="quarter" idx="12"/>
          </p:nvPr>
        </p:nvSpPr>
        <p:spPr/>
        <p:txBody>
          <a:bodyPr/>
          <a:lstStyle/>
          <a:p>
            <a:fld id="{AFACD1B8-EA48-449C-A83D-A3EAE3B77BEB}" type="slidenum">
              <a:rPr lang="en-US" smtClean="0"/>
              <a:t>21</a:t>
            </a:fld>
            <a:endParaRPr lang="en-US"/>
          </a:p>
        </p:txBody>
      </p:sp>
    </p:spTree>
    <p:extLst>
      <p:ext uri="{BB962C8B-B14F-4D97-AF65-F5344CB8AC3E}">
        <p14:creationId xmlns:p14="http://schemas.microsoft.com/office/powerpoint/2010/main" val="755773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E6BB-86C7-6963-E7CD-2AB7C56A2656}"/>
              </a:ext>
            </a:extLst>
          </p:cNvPr>
          <p:cNvSpPr>
            <a:spLocks noGrp="1"/>
          </p:cNvSpPr>
          <p:nvPr>
            <p:ph type="title"/>
          </p:nvPr>
        </p:nvSpPr>
        <p:spPr/>
        <p:txBody>
          <a:bodyPr/>
          <a:lstStyle/>
          <a:p>
            <a:r>
              <a:rPr lang="en-US"/>
              <a:t>Reference Tools</a:t>
            </a:r>
          </a:p>
        </p:txBody>
      </p:sp>
      <p:sp>
        <p:nvSpPr>
          <p:cNvPr id="3" name="Text Placeholder 2">
            <a:extLst>
              <a:ext uri="{FF2B5EF4-FFF2-40B4-BE49-F238E27FC236}">
                <a16:creationId xmlns:a16="http://schemas.microsoft.com/office/drawing/2014/main" id="{0CC06CEE-2E11-156F-7F77-C1901A94E31B}"/>
              </a:ext>
            </a:extLst>
          </p:cNvPr>
          <p:cNvSpPr>
            <a:spLocks noGrp="1"/>
          </p:cNvSpPr>
          <p:nvPr>
            <p:ph type="body" idx="1"/>
          </p:nvPr>
        </p:nvSpPr>
        <p:spPr/>
        <p:txBody>
          <a:bodyPr>
            <a:normAutofit fontScale="92500" lnSpcReduction="20000"/>
          </a:bodyPr>
          <a:lstStyle/>
          <a:p>
            <a:r>
              <a:rPr lang="en-US"/>
              <a:t>Links to find code documents</a:t>
            </a:r>
          </a:p>
          <a:p>
            <a:r>
              <a:rPr lang="en-US"/>
              <a:t>Overview</a:t>
            </a:r>
          </a:p>
          <a:p>
            <a:r>
              <a:rPr lang="en-US"/>
              <a:t>Architecture Tools</a:t>
            </a:r>
          </a:p>
          <a:p>
            <a:r>
              <a:rPr lang="en-US"/>
              <a:t>Mech – TSPR tools</a:t>
            </a:r>
          </a:p>
        </p:txBody>
      </p:sp>
      <p:sp>
        <p:nvSpPr>
          <p:cNvPr id="4" name="Slide Number Placeholder 3">
            <a:extLst>
              <a:ext uri="{FF2B5EF4-FFF2-40B4-BE49-F238E27FC236}">
                <a16:creationId xmlns:a16="http://schemas.microsoft.com/office/drawing/2014/main" id="{F2E63052-4979-9599-F6C5-1DCCD71F0348}"/>
              </a:ext>
            </a:extLst>
          </p:cNvPr>
          <p:cNvSpPr>
            <a:spLocks noGrp="1"/>
          </p:cNvSpPr>
          <p:nvPr>
            <p:ph type="sldNum" sz="quarter" idx="12"/>
          </p:nvPr>
        </p:nvSpPr>
        <p:spPr/>
        <p:txBody>
          <a:bodyPr/>
          <a:lstStyle/>
          <a:p>
            <a:fld id="{AFACD1B8-EA48-449C-A83D-A3EAE3B77BEB}" type="slidenum">
              <a:rPr lang="en-US" smtClean="0"/>
              <a:t>22</a:t>
            </a:fld>
            <a:endParaRPr lang="en-US"/>
          </a:p>
        </p:txBody>
      </p:sp>
    </p:spTree>
    <p:extLst>
      <p:ext uri="{BB962C8B-B14F-4D97-AF65-F5344CB8AC3E}">
        <p14:creationId xmlns:p14="http://schemas.microsoft.com/office/powerpoint/2010/main" val="2815217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543BA0-FF67-1D70-DBFE-611AEF4C0A9D}"/>
              </a:ext>
            </a:extLst>
          </p:cNvPr>
          <p:cNvSpPr>
            <a:spLocks noGrp="1"/>
          </p:cNvSpPr>
          <p:nvPr>
            <p:ph type="sldNum" sz="quarter" idx="12"/>
          </p:nvPr>
        </p:nvSpPr>
        <p:spPr/>
        <p:txBody>
          <a:bodyPr/>
          <a:lstStyle/>
          <a:p>
            <a:fld id="{AFACD1B8-EA48-449C-A83D-A3EAE3B77BEB}" type="slidenum">
              <a:rPr lang="en-US" smtClean="0"/>
              <a:t>23</a:t>
            </a:fld>
            <a:endParaRPr lang="en-US"/>
          </a:p>
        </p:txBody>
      </p:sp>
      <p:graphicFrame>
        <p:nvGraphicFramePr>
          <p:cNvPr id="6" name="Table 5">
            <a:extLst>
              <a:ext uri="{FF2B5EF4-FFF2-40B4-BE49-F238E27FC236}">
                <a16:creationId xmlns:a16="http://schemas.microsoft.com/office/drawing/2014/main" id="{E70A4A81-EEEE-8A53-D011-8E19D7686110}"/>
              </a:ext>
            </a:extLst>
          </p:cNvPr>
          <p:cNvGraphicFramePr>
            <a:graphicFrameLocks noGrp="1"/>
          </p:cNvGraphicFramePr>
          <p:nvPr>
            <p:extLst>
              <p:ext uri="{D42A27DB-BD31-4B8C-83A1-F6EECF244321}">
                <p14:modId xmlns:p14="http://schemas.microsoft.com/office/powerpoint/2010/main" val="1878186728"/>
              </p:ext>
            </p:extLst>
          </p:nvPr>
        </p:nvGraphicFramePr>
        <p:xfrm>
          <a:off x="239226" y="925036"/>
          <a:ext cx="11451284" cy="5083802"/>
        </p:xfrm>
        <a:graphic>
          <a:graphicData uri="http://schemas.openxmlformats.org/drawingml/2006/table">
            <a:tbl>
              <a:tblPr/>
              <a:tblGrid>
                <a:gridCol w="1732697">
                  <a:extLst>
                    <a:ext uri="{9D8B030D-6E8A-4147-A177-3AD203B41FA5}">
                      <a16:colId xmlns:a16="http://schemas.microsoft.com/office/drawing/2014/main" val="2289440483"/>
                    </a:ext>
                  </a:extLst>
                </a:gridCol>
                <a:gridCol w="2767054">
                  <a:extLst>
                    <a:ext uri="{9D8B030D-6E8A-4147-A177-3AD203B41FA5}">
                      <a16:colId xmlns:a16="http://schemas.microsoft.com/office/drawing/2014/main" val="1051330274"/>
                    </a:ext>
                  </a:extLst>
                </a:gridCol>
                <a:gridCol w="2218414">
                  <a:extLst>
                    <a:ext uri="{9D8B030D-6E8A-4147-A177-3AD203B41FA5}">
                      <a16:colId xmlns:a16="http://schemas.microsoft.com/office/drawing/2014/main" val="675943143"/>
                    </a:ext>
                  </a:extLst>
                </a:gridCol>
                <a:gridCol w="1168842">
                  <a:extLst>
                    <a:ext uri="{9D8B030D-6E8A-4147-A177-3AD203B41FA5}">
                      <a16:colId xmlns:a16="http://schemas.microsoft.com/office/drawing/2014/main" val="1630500775"/>
                    </a:ext>
                  </a:extLst>
                </a:gridCol>
                <a:gridCol w="1311965">
                  <a:extLst>
                    <a:ext uri="{9D8B030D-6E8A-4147-A177-3AD203B41FA5}">
                      <a16:colId xmlns:a16="http://schemas.microsoft.com/office/drawing/2014/main" val="3123537972"/>
                    </a:ext>
                  </a:extLst>
                </a:gridCol>
                <a:gridCol w="1264257">
                  <a:extLst>
                    <a:ext uri="{9D8B030D-6E8A-4147-A177-3AD203B41FA5}">
                      <a16:colId xmlns:a16="http://schemas.microsoft.com/office/drawing/2014/main" val="4290153568"/>
                    </a:ext>
                  </a:extLst>
                </a:gridCol>
                <a:gridCol w="988055">
                  <a:extLst>
                    <a:ext uri="{9D8B030D-6E8A-4147-A177-3AD203B41FA5}">
                      <a16:colId xmlns:a16="http://schemas.microsoft.com/office/drawing/2014/main" val="2018953818"/>
                    </a:ext>
                  </a:extLst>
                </a:gridCol>
              </a:tblGrid>
              <a:tr h="597242">
                <a:tc>
                  <a:txBody>
                    <a:bodyPr/>
                    <a:lstStyle/>
                    <a:p>
                      <a:pPr marL="0" marR="0" indent="0" algn="l" rtl="0" fontAlgn="base">
                        <a:buNone/>
                      </a:pPr>
                      <a:r>
                        <a:rPr lang="en-US" sz="1600" b="1" i="0" dirty="0">
                          <a:solidFill>
                            <a:srgbClr val="000000"/>
                          </a:solidFill>
                          <a:effectLst/>
                          <a:latin typeface="Aptos" panose="020B0004020202020204" pitchFamily="34" charset="0"/>
                        </a:rPr>
                        <a:t>Energy Scope</a:t>
                      </a:r>
                      <a:r>
                        <a:rPr lang="en-US" sz="1600" b="0" i="0" dirty="0">
                          <a:solidFill>
                            <a:srgbClr val="000000"/>
                          </a:solidFill>
                          <a:effectLst/>
                          <a:latin typeface="Aptos" panose="020B0004020202020204" pitchFamily="34" charset="0"/>
                        </a:rPr>
                        <a:t>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1" i="0" dirty="0">
                          <a:solidFill>
                            <a:srgbClr val="000000"/>
                          </a:solidFill>
                          <a:effectLst/>
                          <a:latin typeface="Aptos" panose="020B0004020202020204" pitchFamily="34" charset="0"/>
                        </a:rPr>
                        <a:t>Notes</a:t>
                      </a:r>
                      <a:r>
                        <a:rPr lang="en-US" sz="1600" b="0" i="0" dirty="0">
                          <a:solidFill>
                            <a:srgbClr val="000000"/>
                          </a:solidFill>
                          <a:effectLst/>
                          <a:latin typeface="Aptos" panose="020B0004020202020204" pitchFamily="34" charset="0"/>
                        </a:rPr>
                        <a:t>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1" i="0">
                          <a:solidFill>
                            <a:srgbClr val="000000"/>
                          </a:solidFill>
                          <a:effectLst/>
                          <a:latin typeface="Aptos" panose="020B0004020202020204" pitchFamily="34" charset="0"/>
                        </a:rPr>
                        <a:t>New Construction</a:t>
                      </a:r>
                      <a:r>
                        <a:rPr lang="en-US" sz="1600" b="0" i="0">
                          <a:solidFill>
                            <a:srgbClr val="000000"/>
                          </a:solidFill>
                          <a:effectLst/>
                          <a:latin typeface="Aptos" panose="020B0004020202020204" pitchFamily="34" charset="0"/>
                        </a:rPr>
                        <a:t>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1" i="0">
                          <a:solidFill>
                            <a:srgbClr val="000000"/>
                          </a:solidFill>
                          <a:effectLst/>
                          <a:latin typeface="Aptos" panose="020B0004020202020204" pitchFamily="34" charset="0"/>
                        </a:rPr>
                        <a:t>Addition</a:t>
                      </a:r>
                      <a:r>
                        <a:rPr lang="en-US" sz="1600" b="0" i="0">
                          <a:solidFill>
                            <a:srgbClr val="000000"/>
                          </a:solidFill>
                          <a:effectLst/>
                          <a:latin typeface="Aptos" panose="020B0004020202020204" pitchFamily="34" charset="0"/>
                        </a:rPr>
                        <a:t>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1" i="0" dirty="0">
                          <a:solidFill>
                            <a:srgbClr val="000000"/>
                          </a:solidFill>
                          <a:effectLst/>
                          <a:latin typeface="Aptos" panose="020B0004020202020204" pitchFamily="34" charset="0"/>
                        </a:rPr>
                        <a:t>Major Renovation</a:t>
                      </a:r>
                      <a:r>
                        <a:rPr lang="en-US" sz="1600" b="0" i="0" dirty="0">
                          <a:solidFill>
                            <a:srgbClr val="000000"/>
                          </a:solidFill>
                          <a:effectLst/>
                          <a:latin typeface="Aptos" panose="020B0004020202020204" pitchFamily="34" charset="0"/>
                        </a:rPr>
                        <a:t>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1" i="0" dirty="0">
                          <a:solidFill>
                            <a:srgbClr val="000000"/>
                          </a:solidFill>
                          <a:effectLst/>
                          <a:latin typeface="Aptos" panose="020B0004020202020204" pitchFamily="34" charset="0"/>
                        </a:rPr>
                        <a:t>Partial Renovation</a:t>
                      </a:r>
                      <a:r>
                        <a:rPr lang="en-US" sz="1600" b="0" i="0" dirty="0">
                          <a:solidFill>
                            <a:srgbClr val="000000"/>
                          </a:solidFill>
                          <a:effectLst/>
                          <a:latin typeface="Aptos" panose="020B0004020202020204" pitchFamily="34" charset="0"/>
                        </a:rPr>
                        <a:t>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1" i="0">
                          <a:solidFill>
                            <a:srgbClr val="000000"/>
                          </a:solidFill>
                          <a:effectLst/>
                          <a:latin typeface="Aptos" panose="020B0004020202020204" pitchFamily="34" charset="0"/>
                        </a:rPr>
                        <a:t>Repair</a:t>
                      </a:r>
                      <a:r>
                        <a:rPr lang="en-US" sz="1600" b="0" i="0">
                          <a:solidFill>
                            <a:srgbClr val="000000"/>
                          </a:solidFill>
                          <a:effectLst/>
                          <a:latin typeface="Aptos" panose="020B0004020202020204" pitchFamily="34" charset="0"/>
                        </a:rPr>
                        <a:t>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1445825"/>
                  </a:ext>
                </a:extLst>
              </a:tr>
              <a:tr h="938524">
                <a:tc>
                  <a:txBody>
                    <a:bodyPr/>
                    <a:lstStyle/>
                    <a:p>
                      <a:pPr marL="0" marR="0" indent="0" algn="l" rtl="0" fontAlgn="base">
                        <a:buNone/>
                      </a:pPr>
                      <a:r>
                        <a:rPr lang="en-US" sz="1600" b="0" i="0">
                          <a:solidFill>
                            <a:srgbClr val="000000"/>
                          </a:solidFill>
                          <a:effectLst/>
                          <a:latin typeface="Aptos" panose="020B0004020202020204" pitchFamily="34" charset="0"/>
                        </a:rPr>
                        <a:t>All-Electric Building Act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0" i="0" dirty="0">
                          <a:solidFill>
                            <a:srgbClr val="000000"/>
                          </a:solidFill>
                          <a:effectLst/>
                          <a:latin typeface="Aptos" panose="020B0004020202020204" pitchFamily="34" charset="0"/>
                        </a:rPr>
                        <a:t>[Status: </a:t>
                      </a:r>
                      <a:r>
                        <a:rPr lang="en-US" sz="1600" b="1" i="0" dirty="0">
                          <a:solidFill>
                            <a:srgbClr val="000000"/>
                          </a:solidFill>
                          <a:effectLst/>
                          <a:latin typeface="Aptos" panose="020B0004020202020204" pitchFamily="34" charset="0"/>
                        </a:rPr>
                        <a:t>ON HOLD</a:t>
                      </a:r>
                      <a:r>
                        <a:rPr lang="en-US" sz="1600" b="0" i="0" dirty="0">
                          <a:solidFill>
                            <a:srgbClr val="000000"/>
                          </a:solidFill>
                          <a:effectLst/>
                          <a:latin typeface="Aptos" panose="020B0004020202020204" pitchFamily="34" charset="0"/>
                        </a:rPr>
                        <a:t>, update anticipated October 28, 2026]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0" i="0" dirty="0">
                          <a:solidFill>
                            <a:srgbClr val="000000"/>
                          </a:solidFill>
                          <a:effectLst/>
                          <a:latin typeface="Aptos" panose="020B0004020202020204" pitchFamily="34" charset="0"/>
                        </a:rPr>
                        <a:t>Variance OR interpretation may be required for connection to district energy.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tc>
                  <a:txBody>
                    <a:bodyPr/>
                    <a:lstStyle/>
                    <a:p>
                      <a:pPr marL="0" marR="0" indent="0" algn="l" rtl="0" fontAlgn="base">
                        <a:buNone/>
                      </a:pPr>
                      <a:r>
                        <a:rPr lang="en-US" sz="1600" b="0" i="0" dirty="0">
                          <a:solidFill>
                            <a:srgbClr val="000000"/>
                          </a:solidFill>
                          <a:effectLst/>
                          <a:latin typeface="Aptos" panose="020B0004020202020204" pitchFamily="34" charset="0"/>
                        </a:rPr>
                        <a:t>N/A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indent="0" algn="l" rtl="0" fontAlgn="base">
                        <a:buNone/>
                      </a:pPr>
                      <a:r>
                        <a:rPr lang="en-US" sz="1600" b="0" i="0">
                          <a:solidFill>
                            <a:srgbClr val="000000"/>
                          </a:solidFill>
                          <a:effectLst/>
                          <a:latin typeface="Aptos" panose="020B0004020202020204" pitchFamily="34" charset="0"/>
                        </a:rPr>
                        <a:t>N/A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indent="0" algn="l" rtl="0" fontAlgn="base">
                        <a:buNone/>
                      </a:pPr>
                      <a:r>
                        <a:rPr lang="en-US" sz="1600" b="0" i="0">
                          <a:solidFill>
                            <a:srgbClr val="000000"/>
                          </a:solidFill>
                          <a:effectLst/>
                          <a:latin typeface="Aptos" panose="020B0004020202020204" pitchFamily="34" charset="0"/>
                        </a:rPr>
                        <a:t>N/A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indent="0" algn="l" rtl="0" fontAlgn="base">
                        <a:buNone/>
                      </a:pPr>
                      <a:r>
                        <a:rPr lang="en-US" sz="1600" b="0" i="0">
                          <a:solidFill>
                            <a:srgbClr val="000000"/>
                          </a:solidFill>
                          <a:effectLst/>
                          <a:latin typeface="Aptos" panose="020B0004020202020204" pitchFamily="34" charset="0"/>
                        </a:rPr>
                        <a:t>N/A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87990295"/>
                  </a:ext>
                </a:extLst>
              </a:tr>
              <a:tr h="938524">
                <a:tc>
                  <a:txBody>
                    <a:bodyPr/>
                    <a:lstStyle/>
                    <a:p>
                      <a:pPr marL="0" marR="0" indent="0" algn="l" rtl="0" fontAlgn="base">
                        <a:buNone/>
                      </a:pPr>
                      <a:r>
                        <a:rPr lang="en-US" sz="1600" b="0" i="0" dirty="0">
                          <a:solidFill>
                            <a:srgbClr val="000000"/>
                          </a:solidFill>
                          <a:effectLst/>
                          <a:latin typeface="Aptos" panose="020B0004020202020204" pitchFamily="34" charset="0"/>
                        </a:rPr>
                        <a:t>NY Energy Code – On-site Renewables </a:t>
                      </a:r>
                    </a:p>
                    <a:p>
                      <a:pPr marL="0" marR="0" indent="0" algn="l" rtl="0" fontAlgn="base">
                        <a:buNone/>
                      </a:pPr>
                      <a:r>
                        <a:rPr lang="en-US" sz="1600" b="0" i="0" dirty="0">
                          <a:solidFill>
                            <a:srgbClr val="000000"/>
                          </a:solidFill>
                          <a:effectLst/>
                          <a:latin typeface="Aptos" panose="020B0004020202020204" pitchFamily="34" charset="0"/>
                        </a:rPr>
                        <a:t>Section 10/C405</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0" i="0" dirty="0">
                          <a:solidFill>
                            <a:srgbClr val="000000"/>
                          </a:solidFill>
                          <a:effectLst/>
                          <a:latin typeface="Aptos" panose="020B0004020202020204" pitchFamily="34" charset="0"/>
                        </a:rPr>
                        <a:t>See Appendix RC/CC for City and Town of Ithaca. </a:t>
                      </a:r>
                      <a:r>
                        <a:rPr lang="en-US" sz="1600" b="0" i="0">
                          <a:solidFill>
                            <a:srgbClr val="000000"/>
                          </a:solidFill>
                          <a:effectLst/>
                          <a:latin typeface="Aptos" panose="020B0004020202020204" pitchFamily="34" charset="0"/>
                        </a:rPr>
                        <a:t>Variance required </a:t>
                      </a:r>
                      <a:r>
                        <a:rPr lang="en-US" sz="1600" b="0" i="0" dirty="0">
                          <a:solidFill>
                            <a:srgbClr val="000000"/>
                          </a:solidFill>
                          <a:effectLst/>
                          <a:latin typeface="Aptos" panose="020B0004020202020204" pitchFamily="34" charset="0"/>
                        </a:rPr>
                        <a:t>for &gt;5-year off-site asset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0" i="0" dirty="0">
                          <a:solidFill>
                            <a:srgbClr val="000000"/>
                          </a:solidFill>
                          <a:effectLst/>
                          <a:latin typeface="Aptos" panose="020B0004020202020204" pitchFamily="34" charset="0"/>
                        </a:rPr>
                        <a:t>YES. SF trigger. Varies based on AHJ.</a:t>
                      </a:r>
                      <a:r>
                        <a:rPr lang="en-US" sz="1600" b="1" i="0" dirty="0">
                          <a:solidFill>
                            <a:srgbClr val="000000"/>
                          </a:solidFill>
                          <a:effectLst/>
                          <a:latin typeface="Aptos" panose="020B0004020202020204" pitchFamily="34" charset="0"/>
                        </a:rPr>
                        <a:t> </a:t>
                      </a:r>
                    </a:p>
                    <a:p>
                      <a:pPr marL="0" marR="0" indent="0" algn="l" rtl="0" fontAlgn="base">
                        <a:buNone/>
                      </a:pPr>
                      <a:r>
                        <a:rPr lang="en-US" sz="1600" b="0" i="1" dirty="0">
                          <a:solidFill>
                            <a:srgbClr val="000000"/>
                          </a:solidFill>
                          <a:effectLst/>
                          <a:latin typeface="Aptos" panose="020B0004020202020204" pitchFamily="34" charset="0"/>
                        </a:rPr>
                        <a:t>Net-Zero for Town &amp; City of Ithaca</a:t>
                      </a:r>
                      <a:endParaRPr lang="en-US" sz="1600" b="0" i="1"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L="0" marR="0" indent="0" algn="l" rtl="0" fontAlgn="base">
                        <a:buNone/>
                      </a:pPr>
                      <a:r>
                        <a:rPr lang="en-US" sz="1600" b="0" i="0" dirty="0">
                          <a:solidFill>
                            <a:srgbClr val="000000"/>
                          </a:solidFill>
                          <a:effectLst/>
                          <a:latin typeface="Aptos" panose="020B0004020202020204" pitchFamily="34" charset="0"/>
                        </a:rPr>
                        <a:t>YES. SF trigger. Limited to addition.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L="0" marR="0" indent="0" algn="l" rtl="0" fontAlgn="base">
                        <a:buNone/>
                      </a:pPr>
                      <a:r>
                        <a:rPr lang="en-US" sz="1600" b="0" i="0" dirty="0">
                          <a:solidFill>
                            <a:srgbClr val="000000"/>
                          </a:solidFill>
                          <a:effectLst/>
                          <a:latin typeface="Aptos" panose="020B0004020202020204" pitchFamily="34" charset="0"/>
                        </a:rPr>
                        <a:t>N/A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indent="0" algn="l" rtl="0" fontAlgn="base">
                        <a:buNone/>
                      </a:pPr>
                      <a:r>
                        <a:rPr lang="en-US" sz="1600" b="0" i="0">
                          <a:solidFill>
                            <a:srgbClr val="000000"/>
                          </a:solidFill>
                          <a:effectLst/>
                          <a:latin typeface="Aptos" panose="020B0004020202020204" pitchFamily="34" charset="0"/>
                        </a:rPr>
                        <a:t>N/A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indent="0" algn="l" rtl="0" fontAlgn="base">
                        <a:buNone/>
                      </a:pPr>
                      <a:r>
                        <a:rPr lang="en-US" sz="1600" b="0" i="0">
                          <a:solidFill>
                            <a:srgbClr val="000000"/>
                          </a:solidFill>
                          <a:effectLst/>
                          <a:latin typeface="Aptos" panose="020B0004020202020204" pitchFamily="34" charset="0"/>
                        </a:rPr>
                        <a:t>N/A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073398278"/>
                  </a:ext>
                </a:extLst>
              </a:tr>
              <a:tr h="767883">
                <a:tc>
                  <a:txBody>
                    <a:bodyPr/>
                    <a:lstStyle/>
                    <a:p>
                      <a:pPr marL="0" marR="0" indent="0" algn="l" rtl="0" fontAlgn="base">
                        <a:buNone/>
                      </a:pPr>
                      <a:r>
                        <a:rPr lang="en-US" sz="1600" b="0" i="0" dirty="0">
                          <a:solidFill>
                            <a:srgbClr val="000000"/>
                          </a:solidFill>
                          <a:effectLst/>
                          <a:latin typeface="Aptos" panose="020B0004020202020204" pitchFamily="34" charset="0"/>
                        </a:rPr>
                        <a:t>NY Energy Code –Energy Efficiency</a:t>
                      </a:r>
                    </a:p>
                    <a:p>
                      <a:pPr marL="0" marR="0" indent="0" algn="l" rtl="0" fontAlgn="base">
                        <a:buNone/>
                      </a:pPr>
                      <a:r>
                        <a:rPr lang="en-US" sz="1600" b="0" i="0" dirty="0">
                          <a:solidFill>
                            <a:srgbClr val="000000"/>
                          </a:solidFill>
                          <a:effectLst/>
                          <a:latin typeface="Aptos" panose="020B0004020202020204" pitchFamily="34" charset="0"/>
                        </a:rPr>
                        <a:t>Section 11/C406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0" i="0">
                          <a:solidFill>
                            <a:srgbClr val="000000"/>
                          </a:solidFill>
                          <a:effectLst/>
                          <a:latin typeface="Aptos" panose="020B0004020202020204" pitchFamily="34" charset="0"/>
                        </a:rPr>
                        <a:t>Prioritize controls, thermal demand reduction strategies,  heat recovery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0" i="0" dirty="0">
                          <a:solidFill>
                            <a:srgbClr val="000000"/>
                          </a:solidFill>
                          <a:effectLst/>
                          <a:latin typeface="Aptos" panose="020B0004020202020204" pitchFamily="34" charset="0"/>
                        </a:rPr>
                        <a:t>YES. SF trigger  </a:t>
                      </a:r>
                      <a:endParaRPr lang="en-US" sz="1600" b="0" i="0" dirty="0">
                        <a:solidFill>
                          <a:srgbClr val="000000"/>
                        </a:solidFill>
                        <a:effectLst/>
                        <a:latin typeface="Segoe UI" panose="020B0502040204020203" pitchFamily="34" charset="0"/>
                      </a:endParaRPr>
                    </a:p>
                    <a:p>
                      <a:pPr marL="0" marR="0" indent="0" algn="l" rtl="0" fontAlgn="base">
                        <a:buNone/>
                      </a:pPr>
                      <a:r>
                        <a:rPr lang="en-US" sz="1600" b="0" i="0" dirty="0">
                          <a:solidFill>
                            <a:srgbClr val="000000"/>
                          </a:solidFill>
                          <a:effectLst/>
                          <a:latin typeface="Aptos" panose="020B0004020202020204" pitchFamily="34" charset="0"/>
                        </a:rPr>
                        <a:t>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L="0" marR="0" indent="0" algn="l" rtl="0" fontAlgn="base">
                        <a:buNone/>
                      </a:pPr>
                      <a:r>
                        <a:rPr lang="en-US" sz="1600" b="0" i="0">
                          <a:solidFill>
                            <a:srgbClr val="000000"/>
                          </a:solidFill>
                          <a:effectLst/>
                          <a:latin typeface="Aptos" panose="020B0004020202020204" pitchFamily="34" charset="0"/>
                        </a:rPr>
                        <a:t>YES. SF trigger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L="0" marR="0" indent="0" algn="l" rtl="0" fontAlgn="base">
                        <a:buNone/>
                      </a:pPr>
                      <a:r>
                        <a:rPr lang="en-US" sz="1600" b="0" i="0">
                          <a:solidFill>
                            <a:srgbClr val="000000"/>
                          </a:solidFill>
                          <a:effectLst/>
                          <a:latin typeface="Aptos" panose="020B0004020202020204" pitchFamily="34" charset="0"/>
                        </a:rPr>
                        <a:t>YES. SF trigger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L="0" marR="0" indent="0" algn="l" rtl="0" fontAlgn="base">
                        <a:buNone/>
                      </a:pPr>
                      <a:r>
                        <a:rPr lang="en-US" sz="1600" b="0" i="0" dirty="0">
                          <a:solidFill>
                            <a:srgbClr val="000000"/>
                          </a:solidFill>
                          <a:effectLst/>
                          <a:latin typeface="Aptos" panose="020B0004020202020204" pitchFamily="34" charset="0"/>
                        </a:rPr>
                        <a:t>N/A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indent="0" algn="l" rtl="0" fontAlgn="base">
                        <a:buNone/>
                      </a:pPr>
                      <a:r>
                        <a:rPr lang="en-US" sz="1600" b="0" i="0" dirty="0">
                          <a:solidFill>
                            <a:srgbClr val="000000"/>
                          </a:solidFill>
                          <a:effectLst/>
                          <a:latin typeface="Aptos" panose="020B0004020202020204" pitchFamily="34" charset="0"/>
                        </a:rPr>
                        <a:t>N/A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707741533"/>
                  </a:ext>
                </a:extLst>
              </a:tr>
              <a:tr h="1109165">
                <a:tc>
                  <a:txBody>
                    <a:bodyPr/>
                    <a:lstStyle/>
                    <a:p>
                      <a:pPr marL="0" marR="0" indent="0" algn="l" rtl="0" fontAlgn="base">
                        <a:buNone/>
                      </a:pPr>
                      <a:r>
                        <a:rPr lang="en-US" sz="1600" b="0" i="0" dirty="0">
                          <a:solidFill>
                            <a:srgbClr val="000000"/>
                          </a:solidFill>
                          <a:effectLst/>
                          <a:latin typeface="Aptos" panose="020B0004020202020204" pitchFamily="34" charset="0"/>
                        </a:rPr>
                        <a:t>Energy Model requirement -  Cornell Standard 018110</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0" i="0">
                          <a:solidFill>
                            <a:srgbClr val="000000"/>
                          </a:solidFill>
                          <a:effectLst/>
                          <a:latin typeface="Aptos" panose="020B0004020202020204" pitchFamily="34" charset="0"/>
                        </a:rPr>
                        <a:t>Energy model for heating, cooling, electric load requirements for district energy and annual operating budget.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indent="0" algn="l" rtl="0" fontAlgn="base">
                        <a:buNone/>
                      </a:pPr>
                      <a:r>
                        <a:rPr lang="en-US" sz="1600" b="0" i="0">
                          <a:solidFill>
                            <a:srgbClr val="000000"/>
                          </a:solidFill>
                          <a:effectLst/>
                          <a:latin typeface="Aptos" panose="020B0004020202020204" pitchFamily="34" charset="0"/>
                        </a:rPr>
                        <a:t>YES.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L="0" marR="0" indent="0" algn="l" rtl="0" fontAlgn="base">
                        <a:buNone/>
                      </a:pPr>
                      <a:r>
                        <a:rPr lang="en-US" sz="1600" b="0" i="0">
                          <a:solidFill>
                            <a:srgbClr val="000000"/>
                          </a:solidFill>
                          <a:effectLst/>
                          <a:latin typeface="Aptos" panose="020B0004020202020204" pitchFamily="34" charset="0"/>
                        </a:rPr>
                        <a:t>YES.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L="0" marR="0" indent="0" algn="l" rtl="0" fontAlgn="base">
                        <a:buNone/>
                      </a:pPr>
                      <a:r>
                        <a:rPr lang="en-US" sz="1600" b="0" i="0">
                          <a:solidFill>
                            <a:srgbClr val="000000"/>
                          </a:solidFill>
                          <a:effectLst/>
                          <a:latin typeface="Aptos" panose="020B0004020202020204" pitchFamily="34" charset="0"/>
                        </a:rPr>
                        <a:t>YES.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92D050"/>
                    </a:solidFill>
                  </a:tcPr>
                </a:tc>
                <a:tc>
                  <a:txBody>
                    <a:bodyPr/>
                    <a:lstStyle/>
                    <a:p>
                      <a:pPr marL="0" marR="0" indent="0" algn="l" rtl="0" fontAlgn="base">
                        <a:buNone/>
                      </a:pPr>
                      <a:r>
                        <a:rPr lang="en-US" sz="1600" b="0" i="0">
                          <a:solidFill>
                            <a:srgbClr val="000000"/>
                          </a:solidFill>
                          <a:effectLst/>
                          <a:latin typeface="Aptos" panose="020B0004020202020204" pitchFamily="34" charset="0"/>
                        </a:rPr>
                        <a:t>Maybe. Project Scope/Cost trigger. </a:t>
                      </a:r>
                      <a:endParaRPr lang="en-US" sz="1600" b="0" i="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C000"/>
                    </a:solidFill>
                  </a:tcPr>
                </a:tc>
                <a:tc>
                  <a:txBody>
                    <a:bodyPr/>
                    <a:lstStyle/>
                    <a:p>
                      <a:pPr marL="0" marR="0" indent="0" algn="l" rtl="0" fontAlgn="base">
                        <a:buNone/>
                      </a:pPr>
                      <a:r>
                        <a:rPr lang="en-US" sz="1600" b="0" i="0" dirty="0">
                          <a:solidFill>
                            <a:srgbClr val="000000"/>
                          </a:solidFill>
                          <a:effectLst/>
                          <a:latin typeface="Aptos" panose="020B0004020202020204" pitchFamily="34" charset="0"/>
                        </a:rPr>
                        <a:t>N/A </a:t>
                      </a:r>
                      <a:endParaRPr lang="en-US" sz="1600" b="0" i="0" dirty="0">
                        <a:solidFill>
                          <a:srgbClr val="000000"/>
                        </a:solidFill>
                        <a:effectLst/>
                        <a:latin typeface="Segoe UI" panose="020B0502040204020203" pitchFamily="34" charset="0"/>
                      </a:endParaRPr>
                    </a:p>
                  </a:txBody>
                  <a:tcPr marL="85320" marR="85320" marT="42660" marB="4266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43769839"/>
                  </a:ext>
                </a:extLst>
              </a:tr>
            </a:tbl>
          </a:graphicData>
        </a:graphic>
      </p:graphicFrame>
    </p:spTree>
    <p:extLst>
      <p:ext uri="{BB962C8B-B14F-4D97-AF65-F5344CB8AC3E}">
        <p14:creationId xmlns:p14="http://schemas.microsoft.com/office/powerpoint/2010/main" val="266750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3CBB6-0B81-DE93-8F2B-1BF24223C7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383D93-134D-6C33-9176-A0984A08301B}"/>
              </a:ext>
            </a:extLst>
          </p:cNvPr>
          <p:cNvSpPr>
            <a:spLocks noGrp="1"/>
          </p:cNvSpPr>
          <p:nvPr>
            <p:ph type="title"/>
          </p:nvPr>
        </p:nvSpPr>
        <p:spPr/>
        <p:txBody>
          <a:bodyPr/>
          <a:lstStyle/>
          <a:p>
            <a:r>
              <a:rPr lang="en-US"/>
              <a:t>Links for energy code documents</a:t>
            </a:r>
          </a:p>
        </p:txBody>
      </p:sp>
      <p:sp>
        <p:nvSpPr>
          <p:cNvPr id="7" name="Content Placeholder 6">
            <a:extLst>
              <a:ext uri="{FF2B5EF4-FFF2-40B4-BE49-F238E27FC236}">
                <a16:creationId xmlns:a16="http://schemas.microsoft.com/office/drawing/2014/main" id="{2CD26BBB-3B7E-355A-5CC3-E34173E73872}"/>
              </a:ext>
            </a:extLst>
          </p:cNvPr>
          <p:cNvSpPr>
            <a:spLocks noGrp="1"/>
          </p:cNvSpPr>
          <p:nvPr>
            <p:ph idx="1"/>
          </p:nvPr>
        </p:nvSpPr>
        <p:spPr/>
        <p:txBody>
          <a:bodyPr>
            <a:normAutofit fontScale="92500"/>
          </a:bodyPr>
          <a:lstStyle/>
          <a:p>
            <a:r>
              <a:rPr lang="en-US" sz="3000"/>
              <a:t>Read-only version of the 2025 NYS 90.1: </a:t>
            </a:r>
            <a:r>
              <a:rPr lang="en-US" sz="3000">
                <a:hlinkClick r:id="rId3" tooltip="Original URL: https://codes.iccsafe.org/content/NYSASHRAE9012025P1. Click or tap if you trust this link."/>
              </a:rPr>
              <a:t>https://codes.iccsafe.org/content/NYSASHRAE9012025P1</a:t>
            </a:r>
            <a:endParaRPr lang="en-US" sz="3000"/>
          </a:p>
          <a:p>
            <a:r>
              <a:rPr lang="en-US" sz="3000"/>
              <a:t>ASHRAE 90.1-2022 Changes: </a:t>
            </a:r>
            <a:r>
              <a:rPr lang="en-US" sz="3000">
                <a:hlinkClick r:id="rId4" tooltip="Original URL: https://www.ashrae.org/technical-resources/bookstore/ansi-ashrae-ies-standard-90-1-2022-changes. Click or tap if you trust this link."/>
              </a:rPr>
              <a:t>https://www.ashrae.org/technical-resources/bookstore/ansi-ashrae-ies-standard-90-1-2022-changes</a:t>
            </a:r>
            <a:endParaRPr lang="en-US" sz="3000"/>
          </a:p>
          <a:p>
            <a:r>
              <a:rPr lang="en-US" sz="3000"/>
              <a:t>Read-only version of the 2025 ECCCNYS: </a:t>
            </a:r>
            <a:r>
              <a:rPr lang="en-US" sz="3000">
                <a:hlinkClick r:id="rId5" tooltip="Original URL: https://codes.iccsafe.org/content/NYSECC2025P1. Click or tap if you trust this link."/>
              </a:rPr>
              <a:t>https://codes.iccsafe.org/content/NYSECC2025P1</a:t>
            </a:r>
            <a:endParaRPr lang="en-US" sz="3000"/>
          </a:p>
          <a:p>
            <a:r>
              <a:rPr lang="en-US" sz="3000"/>
              <a:t>Read-only version of the 2024 IECC: </a:t>
            </a:r>
            <a:r>
              <a:rPr lang="en-US" sz="3000">
                <a:hlinkClick r:id="rId6" tooltip="Original URL: https://codes.iccsafe.org/content/IECC2024P1. Click or tap if you trust this link."/>
              </a:rPr>
              <a:t>https://codes.iccsafe.org/content/IECC2024P1</a:t>
            </a:r>
            <a:endParaRPr lang="en-US" sz="3000"/>
          </a:p>
          <a:p>
            <a:endParaRPr lang="en-US" sz="3600"/>
          </a:p>
          <a:p>
            <a:endParaRPr lang="en-US" sz="3200"/>
          </a:p>
          <a:p>
            <a:pPr marL="0" indent="0">
              <a:buNone/>
            </a:pPr>
            <a:endParaRPr lang="en-US" sz="3200"/>
          </a:p>
          <a:p>
            <a:endParaRPr lang="en-US"/>
          </a:p>
        </p:txBody>
      </p:sp>
      <p:sp>
        <p:nvSpPr>
          <p:cNvPr id="3" name="Slide Number Placeholder 2">
            <a:extLst>
              <a:ext uri="{FF2B5EF4-FFF2-40B4-BE49-F238E27FC236}">
                <a16:creationId xmlns:a16="http://schemas.microsoft.com/office/drawing/2014/main" id="{9ED7F254-A1B3-48A4-31CE-E515F26D3EA4}"/>
              </a:ext>
            </a:extLst>
          </p:cNvPr>
          <p:cNvSpPr>
            <a:spLocks noGrp="1"/>
          </p:cNvSpPr>
          <p:nvPr>
            <p:ph type="sldNum" sz="quarter" idx="12"/>
          </p:nvPr>
        </p:nvSpPr>
        <p:spPr/>
        <p:txBody>
          <a:bodyPr/>
          <a:lstStyle/>
          <a:p>
            <a:fld id="{AFACD1B8-EA48-449C-A83D-A3EAE3B77BEB}" type="slidenum">
              <a:rPr lang="en-US" smtClean="0"/>
              <a:t>24</a:t>
            </a:fld>
            <a:endParaRPr lang="en-US"/>
          </a:p>
        </p:txBody>
      </p:sp>
    </p:spTree>
    <p:extLst>
      <p:ext uri="{BB962C8B-B14F-4D97-AF65-F5344CB8AC3E}">
        <p14:creationId xmlns:p14="http://schemas.microsoft.com/office/powerpoint/2010/main" val="1007038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CDB37-1E90-5F27-E2F4-8D95C1CACE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A5A95F-C717-E174-4838-CD4AF6576817}"/>
              </a:ext>
            </a:extLst>
          </p:cNvPr>
          <p:cNvSpPr>
            <a:spLocks noGrp="1"/>
          </p:cNvSpPr>
          <p:nvPr>
            <p:ph type="title"/>
          </p:nvPr>
        </p:nvSpPr>
        <p:spPr/>
        <p:txBody>
          <a:bodyPr/>
          <a:lstStyle/>
          <a:p>
            <a:r>
              <a:rPr lang="en-US"/>
              <a:t>Overview of Energy Code Documents</a:t>
            </a:r>
          </a:p>
        </p:txBody>
      </p:sp>
      <p:sp>
        <p:nvSpPr>
          <p:cNvPr id="4" name="Content Placeholder 3">
            <a:extLst>
              <a:ext uri="{FF2B5EF4-FFF2-40B4-BE49-F238E27FC236}">
                <a16:creationId xmlns:a16="http://schemas.microsoft.com/office/drawing/2014/main" id="{3342D053-0CB5-41B7-05AE-1FEF151EE950}"/>
              </a:ext>
            </a:extLst>
          </p:cNvPr>
          <p:cNvSpPr>
            <a:spLocks noGrp="1"/>
          </p:cNvSpPr>
          <p:nvPr>
            <p:ph idx="1"/>
          </p:nvPr>
        </p:nvSpPr>
        <p:spPr/>
        <p:txBody>
          <a:bodyPr>
            <a:normAutofit fontScale="92500" lnSpcReduction="10000"/>
          </a:bodyPr>
          <a:lstStyle/>
          <a:p>
            <a:r>
              <a:rPr lang="en-US"/>
              <a:t>DOE/PNNL’s Building Energy Codes Program: </a:t>
            </a:r>
            <a:r>
              <a:rPr lang="en-US">
                <a:hlinkClick r:id="rId3" tooltip="Original URL: https://www.energycodes.gov/. Click or tap if you trust this link."/>
              </a:rPr>
              <a:t>https://www.energycodes.gov/</a:t>
            </a:r>
            <a:endParaRPr lang="en-US" sz="3200"/>
          </a:p>
          <a:p>
            <a:pPr lvl="1"/>
            <a:r>
              <a:rPr lang="en-US"/>
              <a:t>Determinations (changes in efficiency): </a:t>
            </a:r>
            <a:r>
              <a:rPr lang="en-US">
                <a:hlinkClick r:id="rId4" tooltip="Original URL: https://www.energycodes.gov/determinations. Click or tap if you trust this link."/>
              </a:rPr>
              <a:t>https://www.energycodes.gov/determinations</a:t>
            </a:r>
            <a:endParaRPr lang="en-US" sz="2800"/>
          </a:p>
          <a:p>
            <a:pPr lvl="1"/>
            <a:r>
              <a:rPr lang="en-US"/>
              <a:t>Infographics: </a:t>
            </a:r>
            <a:r>
              <a:rPr lang="en-US">
                <a:hlinkClick r:id="rId5" tooltip="Original URL: https://www.energycodes.gov/infographics. Click or tap if you trust this link."/>
              </a:rPr>
              <a:t>https://www.energycodes.gov/infographics</a:t>
            </a:r>
            <a:endParaRPr lang="en-US" sz="2800"/>
          </a:p>
          <a:p>
            <a:pPr lvl="1"/>
            <a:r>
              <a:rPr lang="en-US"/>
              <a:t>Tableau: </a:t>
            </a:r>
            <a:r>
              <a:rPr lang="en-US">
                <a:hlinkClick r:id="rId6" tooltip="Original URL: https://public.tableau.com/app/profile/doebecp/vizzes. Click or tap if you trust this link."/>
              </a:rPr>
              <a:t>https://public.tableau.com/app/profile/doebecp/vizzes</a:t>
            </a:r>
            <a:endParaRPr lang="en-US" sz="2800"/>
          </a:p>
          <a:p>
            <a:r>
              <a:rPr lang="en-US"/>
              <a:t>Residential Energy Consumption Survey: </a:t>
            </a:r>
            <a:r>
              <a:rPr lang="en-US" i="1">
                <a:hlinkClick r:id="rId7" tooltip="Original URL: https://www.eia.gov/consumption/residential/. Click or tap if you trust this link."/>
              </a:rPr>
              <a:t>Residential Energy Consumption Survey</a:t>
            </a:r>
            <a:endParaRPr lang="en-US" sz="3200"/>
          </a:p>
          <a:p>
            <a:r>
              <a:rPr lang="en-US"/>
              <a:t>City Energy Burdens: </a:t>
            </a:r>
            <a:r>
              <a:rPr lang="en-US">
                <a:hlinkClick r:id="rId8" tooltip="Original URL: https://www.aceee.org/policy-brief/2024/09/data-update-city-energy-burdens. Click or tap if you trust this link."/>
              </a:rPr>
              <a:t>https://www.aceee.org/policy-brief/2024/09/data-update-city-energy-burdens</a:t>
            </a:r>
            <a:endParaRPr lang="en-US" sz="3200"/>
          </a:p>
          <a:p>
            <a:r>
              <a:rPr lang="en-US"/>
              <a:t>How energy codes affect you: </a:t>
            </a:r>
            <a:r>
              <a:rPr lang="en-US">
                <a:hlinkClick r:id="rId9" tooltip="Original URL: https://imt.org/resources/how-energy-codes-affect-you/. Click or tap if you trust this link."/>
              </a:rPr>
              <a:t>https://imt.org/resources/how-energy-codes-affect-you/</a:t>
            </a:r>
            <a:endParaRPr lang="en-US" sz="3200"/>
          </a:p>
          <a:p>
            <a:endParaRPr lang="en-US"/>
          </a:p>
        </p:txBody>
      </p:sp>
      <p:sp>
        <p:nvSpPr>
          <p:cNvPr id="3" name="Slide Number Placeholder 2">
            <a:extLst>
              <a:ext uri="{FF2B5EF4-FFF2-40B4-BE49-F238E27FC236}">
                <a16:creationId xmlns:a16="http://schemas.microsoft.com/office/drawing/2014/main" id="{BB28D805-DAAD-AC13-28C6-55E4687209BF}"/>
              </a:ext>
            </a:extLst>
          </p:cNvPr>
          <p:cNvSpPr>
            <a:spLocks noGrp="1"/>
          </p:cNvSpPr>
          <p:nvPr>
            <p:ph type="sldNum" sz="quarter" idx="12"/>
          </p:nvPr>
        </p:nvSpPr>
        <p:spPr/>
        <p:txBody>
          <a:bodyPr/>
          <a:lstStyle/>
          <a:p>
            <a:fld id="{AFACD1B8-EA48-449C-A83D-A3EAE3B77BEB}" type="slidenum">
              <a:rPr lang="en-US" smtClean="0"/>
              <a:t>25</a:t>
            </a:fld>
            <a:endParaRPr lang="en-US"/>
          </a:p>
        </p:txBody>
      </p:sp>
    </p:spTree>
    <p:extLst>
      <p:ext uri="{BB962C8B-B14F-4D97-AF65-F5344CB8AC3E}">
        <p14:creationId xmlns:p14="http://schemas.microsoft.com/office/powerpoint/2010/main" val="30849299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E45B1-7BEF-CD90-7FCE-1A4A6FF5F3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65EFC-FE1E-E896-273E-663E33D086D4}"/>
              </a:ext>
            </a:extLst>
          </p:cNvPr>
          <p:cNvSpPr>
            <a:spLocks noGrp="1"/>
          </p:cNvSpPr>
          <p:nvPr>
            <p:ph type="title"/>
          </p:nvPr>
        </p:nvSpPr>
        <p:spPr/>
        <p:txBody>
          <a:bodyPr/>
          <a:lstStyle/>
          <a:p>
            <a:r>
              <a:rPr lang="en-US"/>
              <a:t>Tools for Better Understanding Significant Changes - Envelope</a:t>
            </a:r>
            <a:endParaRPr lang="en-US" sz="4800"/>
          </a:p>
        </p:txBody>
      </p:sp>
      <p:sp>
        <p:nvSpPr>
          <p:cNvPr id="3" name="Slide Number Placeholder 2">
            <a:extLst>
              <a:ext uri="{FF2B5EF4-FFF2-40B4-BE49-F238E27FC236}">
                <a16:creationId xmlns:a16="http://schemas.microsoft.com/office/drawing/2014/main" id="{263929B4-635C-8E0A-826F-B6B2C43B9A82}"/>
              </a:ext>
            </a:extLst>
          </p:cNvPr>
          <p:cNvSpPr>
            <a:spLocks noGrp="1"/>
          </p:cNvSpPr>
          <p:nvPr>
            <p:ph type="sldNum" sz="quarter" idx="12"/>
          </p:nvPr>
        </p:nvSpPr>
        <p:spPr/>
        <p:txBody>
          <a:bodyPr/>
          <a:lstStyle/>
          <a:p>
            <a:fld id="{AFACD1B8-EA48-449C-A83D-A3EAE3B77BEB}" type="slidenum">
              <a:rPr lang="en-US" smtClean="0"/>
              <a:t>26</a:t>
            </a:fld>
            <a:endParaRPr lang="en-US"/>
          </a:p>
        </p:txBody>
      </p:sp>
      <p:sp>
        <p:nvSpPr>
          <p:cNvPr id="7" name="Content Placeholder 6">
            <a:extLst>
              <a:ext uri="{FF2B5EF4-FFF2-40B4-BE49-F238E27FC236}">
                <a16:creationId xmlns:a16="http://schemas.microsoft.com/office/drawing/2014/main" id="{85575ABC-F68D-1817-A03D-5A8F78C4D3F9}"/>
              </a:ext>
            </a:extLst>
          </p:cNvPr>
          <p:cNvSpPr>
            <a:spLocks noGrp="1"/>
          </p:cNvSpPr>
          <p:nvPr>
            <p:ph idx="1"/>
          </p:nvPr>
        </p:nvSpPr>
        <p:spPr/>
        <p:txBody>
          <a:bodyPr>
            <a:normAutofit/>
          </a:bodyPr>
          <a:lstStyle/>
          <a:p>
            <a:r>
              <a:rPr lang="en-US"/>
              <a:t>Thermal Bridging video: </a:t>
            </a:r>
            <a:r>
              <a:rPr lang="en-US">
                <a:hlinkClick r:id="rId3" tooltip="Original URL: https://www.youtube.com/watch?v=IM_dphE-WDY. Click or tap if you trust this link."/>
              </a:rPr>
              <a:t>https://www.youtube.com/watch?v=IM_dphE-WDY</a:t>
            </a:r>
            <a:r>
              <a:rPr lang="en-US"/>
              <a:t>  </a:t>
            </a:r>
            <a:endParaRPr lang="en-US" sz="3200"/>
          </a:p>
          <a:p>
            <a:r>
              <a:rPr lang="en-US"/>
              <a:t>BC Hydro, Thermal Bridging Guide: </a:t>
            </a:r>
            <a:r>
              <a:rPr lang="en-US">
                <a:hlinkClick r:id="rId4" tooltip="Original URL: https://www.bchydro.com/content/dam/BCHydro/customer-portal/documents/power-smart/builders-developers/building-envelope-thermal-bridging-guide-v1-6.pdf. Click or tap if you trust this link."/>
              </a:rPr>
              <a:t>https://www.bchydro.com/content/dam/BCHydro/customer-portal/documents/power-smart/builders-developers/building-envelope-thermal-bridging-guide-v1-6.pdf</a:t>
            </a:r>
            <a:r>
              <a:rPr lang="en-US"/>
              <a:t>  </a:t>
            </a:r>
            <a:endParaRPr lang="en-US" sz="3200"/>
          </a:p>
          <a:p>
            <a:r>
              <a:rPr lang="en-US"/>
              <a:t>Blower door, small home: </a:t>
            </a:r>
            <a:r>
              <a:rPr lang="en-US">
                <a:hlinkClick r:id="rId5" tooltip="Original URL: https://building-performance.org/bpa-journal/blower-door-testing-a-small-home/. Click or tap if you trust this link."/>
              </a:rPr>
              <a:t>https://building-performance.org/bpa-journal/blower-door-testing-a-small-home/</a:t>
            </a:r>
            <a:endParaRPr lang="en-US" sz="3200"/>
          </a:p>
          <a:p>
            <a:endParaRPr lang="en-US"/>
          </a:p>
        </p:txBody>
      </p:sp>
    </p:spTree>
    <p:extLst>
      <p:ext uri="{BB962C8B-B14F-4D97-AF65-F5344CB8AC3E}">
        <p14:creationId xmlns:p14="http://schemas.microsoft.com/office/powerpoint/2010/main" val="493769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16803-AB30-3BD1-8973-BF37454549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BF5B4-529B-C574-A770-A9A2151B2EBE}"/>
              </a:ext>
            </a:extLst>
          </p:cNvPr>
          <p:cNvSpPr>
            <a:spLocks noGrp="1"/>
          </p:cNvSpPr>
          <p:nvPr>
            <p:ph type="title"/>
          </p:nvPr>
        </p:nvSpPr>
        <p:spPr/>
        <p:txBody>
          <a:bodyPr>
            <a:normAutofit/>
          </a:bodyPr>
          <a:lstStyle/>
          <a:p>
            <a:r>
              <a:rPr lang="en-US"/>
              <a:t>Total System Performance Ratio References</a:t>
            </a:r>
          </a:p>
        </p:txBody>
      </p:sp>
      <p:sp>
        <p:nvSpPr>
          <p:cNvPr id="3" name="Slide Number Placeholder 2">
            <a:extLst>
              <a:ext uri="{FF2B5EF4-FFF2-40B4-BE49-F238E27FC236}">
                <a16:creationId xmlns:a16="http://schemas.microsoft.com/office/drawing/2014/main" id="{DB61E0D1-8FCC-A28D-8662-82941EC2567D}"/>
              </a:ext>
            </a:extLst>
          </p:cNvPr>
          <p:cNvSpPr>
            <a:spLocks noGrp="1"/>
          </p:cNvSpPr>
          <p:nvPr>
            <p:ph type="sldNum" sz="quarter" idx="12"/>
          </p:nvPr>
        </p:nvSpPr>
        <p:spPr/>
        <p:txBody>
          <a:bodyPr/>
          <a:lstStyle/>
          <a:p>
            <a:fld id="{AFACD1B8-EA48-449C-A83D-A3EAE3B77BEB}" type="slidenum">
              <a:rPr lang="en-US" smtClean="0"/>
              <a:t>27</a:t>
            </a:fld>
            <a:endParaRPr lang="en-US"/>
          </a:p>
        </p:txBody>
      </p:sp>
      <p:sp>
        <p:nvSpPr>
          <p:cNvPr id="7" name="Content Placeholder 6">
            <a:extLst>
              <a:ext uri="{FF2B5EF4-FFF2-40B4-BE49-F238E27FC236}">
                <a16:creationId xmlns:a16="http://schemas.microsoft.com/office/drawing/2014/main" id="{C1F4C8AE-8A98-2C66-594B-8979DF4B3F45}"/>
              </a:ext>
            </a:extLst>
          </p:cNvPr>
          <p:cNvSpPr>
            <a:spLocks noGrp="1"/>
          </p:cNvSpPr>
          <p:nvPr>
            <p:ph idx="1"/>
          </p:nvPr>
        </p:nvSpPr>
        <p:spPr>
          <a:xfrm>
            <a:off x="838200" y="1795808"/>
            <a:ext cx="10515600" cy="2289175"/>
          </a:xfrm>
        </p:spPr>
        <p:txBody>
          <a:bodyPr vert="horz" lIns="91440" tIns="45720" rIns="91440" bIns="45720" rtlCol="0" anchor="t">
            <a:normAutofit/>
          </a:bodyPr>
          <a:lstStyle/>
          <a:p>
            <a:r>
              <a:rPr lang="en-US"/>
              <a:t>TSPR Tool: </a:t>
            </a:r>
            <a:r>
              <a:rPr lang="en-US">
                <a:hlinkClick r:id="rId3" tooltip="Original URL: https://energycode.pnl.gov/HVACSystemPerformance/. Click or tap if you trust this link."/>
              </a:rPr>
              <a:t>https://energycode.pnl.gov/HVACSystemPerformance/</a:t>
            </a:r>
            <a:endParaRPr lang="en-US" sz="3200"/>
          </a:p>
          <a:p>
            <a:r>
              <a:rPr lang="en-US"/>
              <a:t>TSPR Documents: </a:t>
            </a:r>
            <a:r>
              <a:rPr lang="en-US">
                <a:hlinkClick r:id="rId4" tooltip="Original URL: https://energycode.pnl.gov/HVACSystemPerformance/resources. Click or tap if you trust this link."/>
              </a:rPr>
              <a:t>https://energycode.pnl.gov/HVACSystemPerformance/resources</a:t>
            </a:r>
            <a:endParaRPr lang="en-US" sz="3200"/>
          </a:p>
          <a:p>
            <a:endParaRPr lang="en-US"/>
          </a:p>
        </p:txBody>
      </p:sp>
      <p:sp>
        <p:nvSpPr>
          <p:cNvPr id="8" name="TextBox 7">
            <a:extLst>
              <a:ext uri="{FF2B5EF4-FFF2-40B4-BE49-F238E27FC236}">
                <a16:creationId xmlns:a16="http://schemas.microsoft.com/office/drawing/2014/main" id="{97C52F57-6567-6937-28C0-BD16BB174201}"/>
              </a:ext>
            </a:extLst>
          </p:cNvPr>
          <p:cNvSpPr txBox="1"/>
          <p:nvPr/>
        </p:nvSpPr>
        <p:spPr>
          <a:xfrm>
            <a:off x="1242391" y="5595730"/>
            <a:ext cx="2206310" cy="369332"/>
          </a:xfrm>
          <a:prstGeom prst="rect">
            <a:avLst/>
          </a:prstGeom>
          <a:noFill/>
        </p:spPr>
        <p:txBody>
          <a:bodyPr wrap="none" rtlCol="0">
            <a:spAutoFit/>
          </a:bodyPr>
          <a:lstStyle/>
          <a:p>
            <a:r>
              <a:rPr lang="en-US"/>
              <a:t>*Limited application</a:t>
            </a:r>
          </a:p>
        </p:txBody>
      </p:sp>
    </p:spTree>
    <p:extLst>
      <p:ext uri="{BB962C8B-B14F-4D97-AF65-F5344CB8AC3E}">
        <p14:creationId xmlns:p14="http://schemas.microsoft.com/office/powerpoint/2010/main" val="3914194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A0E9C-7987-3673-C5CD-934A2072AB66}"/>
              </a:ext>
            </a:extLst>
          </p:cNvPr>
          <p:cNvSpPr>
            <a:spLocks noGrp="1"/>
          </p:cNvSpPr>
          <p:nvPr>
            <p:ph type="title"/>
          </p:nvPr>
        </p:nvSpPr>
        <p:spPr/>
        <p:txBody>
          <a:bodyPr/>
          <a:lstStyle/>
          <a:p>
            <a:r>
              <a:rPr lang="en-US"/>
              <a:t>Electric Resistance Heating</a:t>
            </a:r>
          </a:p>
        </p:txBody>
      </p:sp>
      <p:sp>
        <p:nvSpPr>
          <p:cNvPr id="3" name="Content Placeholder 2">
            <a:extLst>
              <a:ext uri="{FF2B5EF4-FFF2-40B4-BE49-F238E27FC236}">
                <a16:creationId xmlns:a16="http://schemas.microsoft.com/office/drawing/2014/main" id="{080D6033-DD3A-2E9E-6ED5-62E7C8422607}"/>
              </a:ext>
            </a:extLst>
          </p:cNvPr>
          <p:cNvSpPr>
            <a:spLocks noGrp="1"/>
          </p:cNvSpPr>
          <p:nvPr>
            <p:ph idx="1"/>
          </p:nvPr>
        </p:nvSpPr>
        <p:spPr/>
        <p:txBody>
          <a:bodyPr vert="horz" lIns="91440" tIns="45720" rIns="91440" bIns="45720" rtlCol="0" anchor="t">
            <a:normAutofit/>
          </a:bodyPr>
          <a:lstStyle/>
          <a:p>
            <a:pPr marL="0" indent="0">
              <a:buNone/>
            </a:pPr>
            <a:endParaRPr lang="en-US"/>
          </a:p>
          <a:p>
            <a:pPr marL="0" indent="0">
              <a:buNone/>
            </a:pPr>
            <a:endParaRPr lang="en-US"/>
          </a:p>
        </p:txBody>
      </p:sp>
      <p:sp>
        <p:nvSpPr>
          <p:cNvPr id="4" name="Slide Number Placeholder 3">
            <a:extLst>
              <a:ext uri="{FF2B5EF4-FFF2-40B4-BE49-F238E27FC236}">
                <a16:creationId xmlns:a16="http://schemas.microsoft.com/office/drawing/2014/main" id="{F82BD62A-5EBF-1645-CDE6-7161A596958C}"/>
              </a:ext>
            </a:extLst>
          </p:cNvPr>
          <p:cNvSpPr>
            <a:spLocks noGrp="1"/>
          </p:cNvSpPr>
          <p:nvPr>
            <p:ph type="sldNum" sz="quarter" idx="12"/>
          </p:nvPr>
        </p:nvSpPr>
        <p:spPr/>
        <p:txBody>
          <a:bodyPr/>
          <a:lstStyle/>
          <a:p>
            <a:fld id="{AFACD1B8-EA48-449C-A83D-A3EAE3B77BEB}" type="slidenum">
              <a:rPr lang="en-US" smtClean="0"/>
              <a:t>28</a:t>
            </a:fld>
            <a:endParaRPr lang="en-US"/>
          </a:p>
        </p:txBody>
      </p:sp>
      <p:sp>
        <p:nvSpPr>
          <p:cNvPr id="5" name="TextBox 4">
            <a:extLst>
              <a:ext uri="{FF2B5EF4-FFF2-40B4-BE49-F238E27FC236}">
                <a16:creationId xmlns:a16="http://schemas.microsoft.com/office/drawing/2014/main" id="{3B648791-9080-BE12-93FF-A302676EFA2B}"/>
              </a:ext>
            </a:extLst>
          </p:cNvPr>
          <p:cNvSpPr txBox="1"/>
          <p:nvPr/>
        </p:nvSpPr>
        <p:spPr>
          <a:xfrm>
            <a:off x="485775" y="1428750"/>
            <a:ext cx="7431232" cy="4739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b="1">
              <a:solidFill>
                <a:srgbClr val="0E7C86"/>
              </a:solidFill>
              <a:latin typeface="Calibri"/>
              <a:ea typeface="Calibri"/>
              <a:cs typeface="Calibri"/>
            </a:endParaRPr>
          </a:p>
          <a:p>
            <a:pPr marL="154940" indent="-154940">
              <a:buFont typeface=""/>
              <a:buChar char="•"/>
            </a:pPr>
            <a:r>
              <a:rPr lang="en-US" b="1">
                <a:solidFill>
                  <a:srgbClr val="0D1F3C"/>
                </a:solidFill>
                <a:ea typeface="+mn-lt"/>
                <a:cs typeface="+mn-lt"/>
              </a:rPr>
              <a:t>C403.1.3 </a:t>
            </a:r>
            <a:r>
              <a:rPr lang="en-US" b="1">
                <a:solidFill>
                  <a:srgbClr val="0D1F3C"/>
                </a:solidFill>
                <a:latin typeface="Aptos"/>
                <a:ea typeface="Calibri"/>
                <a:cs typeface="Calibri"/>
              </a:rPr>
              <a:t>- </a:t>
            </a:r>
            <a:r>
              <a:rPr lang="en-US">
                <a:solidFill>
                  <a:srgbClr val="0D1F3C"/>
                </a:solidFill>
                <a:latin typeface="Calibri"/>
                <a:ea typeface="Calibri"/>
                <a:cs typeface="Calibri"/>
              </a:rPr>
              <a:t>Electric</a:t>
            </a:r>
            <a:r>
              <a:rPr lang="en-US" kern="1200">
                <a:solidFill>
                  <a:srgbClr val="0D1F3C"/>
                </a:solidFill>
                <a:latin typeface="Calibri"/>
                <a:ea typeface="Calibri"/>
                <a:cs typeface="Calibri"/>
              </a:rPr>
              <a:t> resistance space heating </a:t>
            </a:r>
            <a:r>
              <a:rPr lang="en-US">
                <a:solidFill>
                  <a:srgbClr val="0D1F3C"/>
                </a:solidFill>
                <a:latin typeface="Calibri"/>
                <a:ea typeface="Calibri"/>
                <a:cs typeface="Calibri"/>
              </a:rPr>
              <a:t>limited to 2 kW per unit in </a:t>
            </a:r>
            <a:r>
              <a:rPr lang="en-US" kern="1200">
                <a:solidFill>
                  <a:srgbClr val="0D1F3C"/>
                </a:solidFill>
                <a:latin typeface="Calibri"/>
                <a:ea typeface="Calibri"/>
                <a:cs typeface="Calibri"/>
              </a:rPr>
              <a:t>new multifamily</a:t>
            </a:r>
            <a:r>
              <a:rPr lang="en-US">
                <a:solidFill>
                  <a:srgbClr val="0D1F3C"/>
                </a:solidFill>
                <a:latin typeface="Calibri"/>
                <a:ea typeface="Calibri"/>
                <a:cs typeface="Calibri"/>
              </a:rPr>
              <a:t>, commercial</a:t>
            </a:r>
            <a:r>
              <a:rPr lang="en-US" kern="1200">
                <a:solidFill>
                  <a:srgbClr val="0D1F3C"/>
                </a:solidFill>
                <a:latin typeface="Calibri"/>
                <a:ea typeface="Calibri"/>
                <a:cs typeface="Calibri"/>
              </a:rPr>
              <a:t> buildings </a:t>
            </a:r>
            <a:r>
              <a:rPr lang="en-US">
                <a:solidFill>
                  <a:srgbClr val="0D1F3C"/>
                </a:solidFill>
                <a:latin typeface="Calibri"/>
                <a:ea typeface="Calibri"/>
                <a:cs typeface="Calibri"/>
              </a:rPr>
              <a:t>are limited to </a:t>
            </a:r>
            <a:r>
              <a:rPr lang="en-US" sz="1600">
                <a:solidFill>
                  <a:srgbClr val="0D1F3C"/>
                </a:solidFill>
                <a:latin typeface="Calibri"/>
                <a:ea typeface="Calibri"/>
                <a:cs typeface="Calibri"/>
              </a:rPr>
              <a:t>2.5 W/sf (8.5 BTU/sf).</a:t>
            </a:r>
            <a:endParaRPr lang="en-US" sz="1600">
              <a:solidFill>
                <a:srgbClr val="000000"/>
              </a:solidFill>
              <a:latin typeface="Calibri"/>
              <a:ea typeface="Calibri"/>
              <a:cs typeface="Calibri"/>
            </a:endParaRPr>
          </a:p>
          <a:p>
            <a:pPr marL="742950" lvl="1" indent="-285750">
              <a:buFont typeface="Arial,Sans-Serif"/>
              <a:buChar char="•"/>
            </a:pPr>
            <a:r>
              <a:rPr lang="en-US" sz="1600">
                <a:solidFill>
                  <a:srgbClr val="0D1F3C"/>
                </a:solidFill>
                <a:latin typeface="Calibri"/>
                <a:ea typeface="Calibri"/>
                <a:cs typeface="Calibri"/>
              </a:rPr>
              <a:t>5 percent of the total building HVAC system heating capacity or serve less than 5 percent of the </a:t>
            </a:r>
            <a:r>
              <a:rPr lang="en-US" sz="1600">
                <a:solidFill>
                  <a:srgbClr val="0D1F3C"/>
                </a:solidFill>
                <a:latin typeface="Calibri"/>
                <a:ea typeface="Calibri"/>
                <a:cs typeface="Calibri"/>
                <a:hlinkClick r:id="rId3">
                  <a:extLst>
                    <a:ext uri="{A12FA001-AC4F-418D-AE19-62706E023703}">
                      <ahyp:hlinkClr xmlns:ahyp="http://schemas.microsoft.com/office/drawing/2018/hyperlinkcolor" val="tx"/>
                    </a:ext>
                  </a:extLst>
                </a:hlinkClick>
              </a:rPr>
              <a:t>conditioned floor area</a:t>
            </a:r>
            <a:r>
              <a:rPr lang="en-US" sz="1600">
                <a:solidFill>
                  <a:srgbClr val="0D1F3C"/>
                </a:solidFill>
                <a:latin typeface="Calibri"/>
                <a:ea typeface="Calibri"/>
                <a:cs typeface="Calibri"/>
              </a:rPr>
              <a:t>, whichever is less.</a:t>
            </a:r>
            <a:endParaRPr lang="en-US"/>
          </a:p>
          <a:p>
            <a:pPr marL="742950" lvl="1" indent="-285750">
              <a:buFont typeface="Arial,Sans-Serif"/>
              <a:buChar char="•"/>
            </a:pPr>
            <a:r>
              <a:rPr lang="en-US" sz="1600">
                <a:solidFill>
                  <a:srgbClr val="0D1F3C"/>
                </a:solidFill>
                <a:latin typeface="Calibri"/>
                <a:ea typeface="Calibri"/>
                <a:cs typeface="Calibri"/>
              </a:rPr>
              <a:t>Exceptions for health care, research and process related loads</a:t>
            </a:r>
          </a:p>
          <a:p>
            <a:pPr lvl="1"/>
            <a:endParaRPr lang="en-US" sz="1600">
              <a:solidFill>
                <a:srgbClr val="0D1F3C"/>
              </a:solidFill>
              <a:latin typeface="Calibri"/>
              <a:ea typeface="Calibri"/>
              <a:cs typeface="Calibri"/>
            </a:endParaRPr>
          </a:p>
          <a:p>
            <a:pPr marL="154940" indent="-154940">
              <a:buFont typeface=""/>
              <a:buChar char="•"/>
            </a:pPr>
            <a:r>
              <a:rPr lang="en-US" b="1">
                <a:solidFill>
                  <a:srgbClr val="0D1F3C"/>
                </a:solidFill>
                <a:latin typeface="Aptos"/>
                <a:ea typeface="Calibri"/>
                <a:cs typeface="Calibri"/>
              </a:rPr>
              <a:t>C403.4.1.1 </a:t>
            </a:r>
            <a:r>
              <a:rPr lang="en-US">
                <a:solidFill>
                  <a:srgbClr val="0D1F3C"/>
                </a:solidFill>
                <a:latin typeface="Calibri"/>
                <a:ea typeface="Calibri"/>
                <a:cs typeface="Calibri"/>
              </a:rPr>
              <a:t>- Electric heat is meant for backup and supplemental during defrost but with controls to prevent simultaneous usage with the compressor. </a:t>
            </a:r>
            <a:endParaRPr lang="en-US" kern="1200">
              <a:solidFill>
                <a:srgbClr val="0D1F3C"/>
              </a:solidFill>
              <a:latin typeface="Calibri"/>
              <a:ea typeface="Calibri"/>
              <a:cs typeface="Calibri"/>
            </a:endParaRPr>
          </a:p>
          <a:p>
            <a:pPr marL="154940" indent="-154940">
              <a:buFont typeface=""/>
              <a:buChar char="•"/>
            </a:pPr>
            <a:endParaRPr lang="en-US">
              <a:solidFill>
                <a:srgbClr val="0D1F3C"/>
              </a:solidFill>
              <a:latin typeface="Calibri"/>
              <a:ea typeface="Calibri"/>
              <a:cs typeface="Calibri"/>
            </a:endParaRPr>
          </a:p>
          <a:p>
            <a:pPr marL="154940" indent="-154940">
              <a:buFont typeface=""/>
              <a:buChar char="•"/>
            </a:pPr>
            <a:r>
              <a:rPr lang="en-US" b="1">
                <a:solidFill>
                  <a:srgbClr val="0D1F3C"/>
                </a:solidFill>
                <a:latin typeface="Calibri"/>
                <a:ea typeface="Calibri"/>
                <a:cs typeface="Calibri"/>
              </a:rPr>
              <a:t>C403.4.6</a:t>
            </a:r>
            <a:r>
              <a:rPr lang="en-US">
                <a:solidFill>
                  <a:srgbClr val="0D1F3C"/>
                </a:solidFill>
                <a:latin typeface="Calibri"/>
                <a:ea typeface="Calibri"/>
                <a:cs typeface="Calibri"/>
              </a:rPr>
              <a:t> - Demand Responsive Controls : Electric heating and cooling systems shall be provided with demand responsive controls capable of executing the following actions in response to a demand response signal</a:t>
            </a:r>
          </a:p>
          <a:p>
            <a:pPr marL="285750" indent="-285750" algn="l">
              <a:buFont typeface="Arial"/>
              <a:buChar char="•"/>
            </a:pPr>
            <a:endParaRPr lang="en-US" sz="1200">
              <a:solidFill>
                <a:srgbClr val="0E7C86"/>
              </a:solidFill>
              <a:latin typeface="Aptos" panose="02110004020202020204"/>
              <a:ea typeface="Calibri"/>
              <a:cs typeface="Calibri"/>
            </a:endParaRPr>
          </a:p>
          <a:p>
            <a:pPr lvl="1" algn="l" rtl="0"/>
            <a:endParaRPr lang="en-US" sz="1200" b="1" kern="1200">
              <a:solidFill>
                <a:srgbClr val="0E7C86"/>
              </a:solidFill>
              <a:latin typeface="Calibri"/>
              <a:ea typeface="Calibri"/>
              <a:cs typeface="Calibri"/>
            </a:endParaRPr>
          </a:p>
          <a:p>
            <a:pPr marL="154940" indent="-154940">
              <a:buFont typeface=""/>
              <a:buChar char="•"/>
            </a:pPr>
            <a:endParaRPr lang="en-US" sz="1200" b="1">
              <a:solidFill>
                <a:srgbClr val="0E7C86"/>
              </a:solidFill>
              <a:latin typeface="Calibri"/>
              <a:ea typeface="Calibri"/>
              <a:cs typeface="Calibri"/>
            </a:endParaRPr>
          </a:p>
          <a:p>
            <a:pPr algn="ctr"/>
            <a:endParaRPr lang="en-US" sz="2800"/>
          </a:p>
        </p:txBody>
      </p:sp>
      <p:pic>
        <p:nvPicPr>
          <p:cNvPr id="6" name="Picture 5">
            <a:extLst>
              <a:ext uri="{FF2B5EF4-FFF2-40B4-BE49-F238E27FC236}">
                <a16:creationId xmlns:a16="http://schemas.microsoft.com/office/drawing/2014/main" id="{23BD4393-8548-8310-61C6-6402751648B6}"/>
              </a:ext>
            </a:extLst>
          </p:cNvPr>
          <p:cNvPicPr>
            <a:picLocks noChangeAspect="1"/>
          </p:cNvPicPr>
          <p:nvPr/>
        </p:nvPicPr>
        <p:blipFill>
          <a:blip r:embed="rId4"/>
          <a:stretch>
            <a:fillRect/>
          </a:stretch>
        </p:blipFill>
        <p:spPr>
          <a:xfrm>
            <a:off x="8086725" y="1828800"/>
            <a:ext cx="3362325" cy="3381375"/>
          </a:xfrm>
          <a:prstGeom prst="rect">
            <a:avLst/>
          </a:prstGeom>
        </p:spPr>
      </p:pic>
    </p:spTree>
    <p:extLst>
      <p:ext uri="{BB962C8B-B14F-4D97-AF65-F5344CB8AC3E}">
        <p14:creationId xmlns:p14="http://schemas.microsoft.com/office/powerpoint/2010/main" val="9419991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00EB-81EE-EB86-6431-2F4186B02F4C}"/>
              </a:ext>
            </a:extLst>
          </p:cNvPr>
          <p:cNvSpPr>
            <a:spLocks noGrp="1"/>
          </p:cNvSpPr>
          <p:nvPr>
            <p:ph type="title"/>
          </p:nvPr>
        </p:nvSpPr>
        <p:spPr/>
        <p:txBody>
          <a:bodyPr/>
          <a:lstStyle/>
          <a:p>
            <a:r>
              <a:rPr lang="en-US"/>
              <a:t>Increased equipment efficiency and metrics.</a:t>
            </a:r>
          </a:p>
        </p:txBody>
      </p:sp>
      <p:sp>
        <p:nvSpPr>
          <p:cNvPr id="3" name="Content Placeholder 2">
            <a:extLst>
              <a:ext uri="{FF2B5EF4-FFF2-40B4-BE49-F238E27FC236}">
                <a16:creationId xmlns:a16="http://schemas.microsoft.com/office/drawing/2014/main" id="{B75A8C36-13E4-5356-18CF-D5C5AF427DAF}"/>
              </a:ext>
            </a:extLst>
          </p:cNvPr>
          <p:cNvSpPr>
            <a:spLocks noGrp="1"/>
          </p:cNvSpPr>
          <p:nvPr>
            <p:ph idx="1"/>
          </p:nvPr>
        </p:nvSpPr>
        <p:spPr>
          <a:xfrm>
            <a:off x="762000" y="1473200"/>
            <a:ext cx="7017328" cy="4351338"/>
          </a:xfrm>
        </p:spPr>
        <p:txBody>
          <a:bodyPr vert="horz" lIns="91440" tIns="45720" rIns="91440" bIns="45720" rtlCol="0" anchor="t">
            <a:noAutofit/>
          </a:bodyPr>
          <a:lstStyle/>
          <a:p>
            <a:r>
              <a:rPr lang="en-US" sz="1600">
                <a:solidFill>
                  <a:srgbClr val="0D1F3C"/>
                </a:solidFill>
                <a:latin typeface="Aptos"/>
                <a:ea typeface="Calibri"/>
                <a:cs typeface="Calibri"/>
              </a:rPr>
              <a:t>Legally binding provisions found in Title 10 CFR Part 431 </a:t>
            </a:r>
          </a:p>
          <a:p>
            <a:r>
              <a:rPr lang="en-US" sz="1600">
                <a:solidFill>
                  <a:srgbClr val="0D1F3C"/>
                </a:solidFill>
                <a:latin typeface="Aptos"/>
                <a:ea typeface="Calibri"/>
                <a:cs typeface="Calibri"/>
              </a:rPr>
              <a:t>Chiller efficiency tables updated — IPLV (Integrated Part Load Value) is required in addition to full-load COP/EER </a:t>
            </a:r>
            <a:r>
              <a:rPr lang="en-US" sz="1600" b="1">
                <a:solidFill>
                  <a:srgbClr val="0E7C86"/>
                </a:solidFill>
                <a:latin typeface="Aptos"/>
                <a:ea typeface="Calibri"/>
                <a:cs typeface="Calibri"/>
              </a:rPr>
              <a:t> [ASHRAE 90.1-2025 §6.8 Tables 6.8.1-3]</a:t>
            </a:r>
            <a:endParaRPr lang="en-US" sz="1600" b="1">
              <a:solidFill>
                <a:srgbClr val="0E7C86"/>
              </a:solidFill>
              <a:latin typeface="Aptos"/>
            </a:endParaRPr>
          </a:p>
          <a:p>
            <a:pPr lvl="1"/>
            <a:r>
              <a:rPr lang="en-US" sz="1600">
                <a:solidFill>
                  <a:srgbClr val="0D1F3C"/>
                </a:solidFill>
                <a:latin typeface="Aptos"/>
                <a:ea typeface="Calibri"/>
                <a:cs typeface="Calibri"/>
              </a:rPr>
              <a:t>Adjustment calculation for nonstandard conditions </a:t>
            </a:r>
          </a:p>
          <a:p>
            <a:r>
              <a:rPr lang="en-US" sz="1600">
                <a:solidFill>
                  <a:srgbClr val="0D1F3C"/>
                </a:solidFill>
                <a:latin typeface="Aptos"/>
                <a:ea typeface="Calibri"/>
                <a:cs typeface="Calibri"/>
              </a:rPr>
              <a:t>Detailed tables for heat pump and heat recovery water chilling packages at a range of source and hot water temperatures [ASHRAE 90.1-2025 §6.8 / Table 6.8.1-4] There are 17 footnotes so review carefully.</a:t>
            </a:r>
          </a:p>
          <a:p>
            <a:pPr lvl="1"/>
            <a:r>
              <a:rPr lang="en-US" sz="1600">
                <a:solidFill>
                  <a:srgbClr val="0D1F3C"/>
                </a:solidFill>
                <a:latin typeface="Aptos"/>
                <a:ea typeface="Calibri"/>
                <a:cs typeface="Calibri"/>
              </a:rPr>
              <a:t>C403.3.1 A single piece of equipment providing both heating and cooling shall satisfy this provision for one function with the capacity for the other function as small as possible, within available equipment options.</a:t>
            </a:r>
          </a:p>
          <a:p>
            <a:r>
              <a:rPr lang="en-US" sz="1600">
                <a:solidFill>
                  <a:srgbClr val="0D1F3C"/>
                </a:solidFill>
                <a:latin typeface="Aptos"/>
                <a:ea typeface="Calibri"/>
                <a:cs typeface="Calibri"/>
              </a:rPr>
              <a:t>CFEI (Ceiling Fan Energy Index) introduced for large-diameter low-speed fans,  verify compliance for warehouse, industrial, and atrium applications</a:t>
            </a:r>
            <a:r>
              <a:rPr lang="en-US" sz="1600" b="1">
                <a:solidFill>
                  <a:srgbClr val="0E7C86"/>
                </a:solidFill>
                <a:latin typeface="Aptos"/>
                <a:ea typeface="Calibri"/>
                <a:cs typeface="Calibri"/>
              </a:rPr>
              <a:t>  [ASHRAE 90.1-2025 §6.8.1 Table 6.8.1-14]</a:t>
            </a:r>
            <a:endParaRPr lang="en-US" sz="1600">
              <a:latin typeface="Aptos"/>
            </a:endParaRPr>
          </a:p>
          <a:p>
            <a:r>
              <a:rPr lang="en-US" sz="1600">
                <a:solidFill>
                  <a:srgbClr val="0D1F3C"/>
                </a:solidFill>
                <a:latin typeface="Aptos"/>
                <a:ea typeface="Calibri"/>
                <a:cs typeface="Calibri"/>
              </a:rPr>
              <a:t>Table 6.8.1-13 and 14 Minimum efficiency for DX-DOAS Units,</a:t>
            </a:r>
            <a:endParaRPr lang="en-US" sz="1600">
              <a:solidFill>
                <a:srgbClr val="0D1F3C"/>
              </a:solidFill>
              <a:ea typeface="Calibri"/>
              <a:cs typeface="Calibri"/>
            </a:endParaRPr>
          </a:p>
          <a:p>
            <a:r>
              <a:rPr lang="en-US" sz="1600">
                <a:solidFill>
                  <a:srgbClr val="0D1F3C"/>
                </a:solidFill>
                <a:latin typeface="Aptos"/>
                <a:ea typeface="Calibri"/>
                <a:cs typeface="Calibri"/>
              </a:rPr>
              <a:t>Increased minimum efficiency for AC, refrigeration, and water heating equipment per updated federal appliance standards (DOE)</a:t>
            </a:r>
            <a:r>
              <a:rPr lang="en-US" sz="1600" b="1">
                <a:solidFill>
                  <a:srgbClr val="0E7C86"/>
                </a:solidFill>
                <a:latin typeface="Aptos"/>
                <a:ea typeface="Calibri"/>
                <a:cs typeface="Calibri"/>
              </a:rPr>
              <a:t>  [ECCCNYS C403 / ASHRAE 90.1-2025 §6.8]</a:t>
            </a:r>
            <a:endParaRPr lang="en-US" sz="1600">
              <a:latin typeface="Aptos"/>
            </a:endParaRPr>
          </a:p>
          <a:p>
            <a:endParaRPr lang="en-US" sz="4000"/>
          </a:p>
        </p:txBody>
      </p:sp>
      <p:sp>
        <p:nvSpPr>
          <p:cNvPr id="4" name="Slide Number Placeholder 3">
            <a:extLst>
              <a:ext uri="{FF2B5EF4-FFF2-40B4-BE49-F238E27FC236}">
                <a16:creationId xmlns:a16="http://schemas.microsoft.com/office/drawing/2014/main" id="{D7E6F43C-6808-C2EC-CBEC-BCF4188D1232}"/>
              </a:ext>
            </a:extLst>
          </p:cNvPr>
          <p:cNvSpPr>
            <a:spLocks noGrp="1"/>
          </p:cNvSpPr>
          <p:nvPr>
            <p:ph type="sldNum" sz="quarter" idx="12"/>
          </p:nvPr>
        </p:nvSpPr>
        <p:spPr/>
        <p:txBody>
          <a:bodyPr/>
          <a:lstStyle/>
          <a:p>
            <a:fld id="{AFACD1B8-EA48-449C-A83D-A3EAE3B77BEB}" type="slidenum">
              <a:rPr lang="en-US" smtClean="0"/>
              <a:t>29</a:t>
            </a:fld>
            <a:endParaRPr lang="en-US"/>
          </a:p>
        </p:txBody>
      </p:sp>
      <p:pic>
        <p:nvPicPr>
          <p:cNvPr id="10" name="Picture 9" descr="Air-Cooled Chillers &amp; Heat Pumps | Masterflow">
            <a:extLst>
              <a:ext uri="{FF2B5EF4-FFF2-40B4-BE49-F238E27FC236}">
                <a16:creationId xmlns:a16="http://schemas.microsoft.com/office/drawing/2014/main" id="{1A206E75-F364-C71D-E698-61741D512839}"/>
              </a:ext>
            </a:extLst>
          </p:cNvPr>
          <p:cNvPicPr>
            <a:picLocks noChangeAspect="1"/>
          </p:cNvPicPr>
          <p:nvPr/>
        </p:nvPicPr>
        <p:blipFill>
          <a:blip r:embed="rId3"/>
          <a:stretch>
            <a:fillRect/>
          </a:stretch>
        </p:blipFill>
        <p:spPr>
          <a:xfrm>
            <a:off x="7896225" y="1694647"/>
            <a:ext cx="3809999" cy="3735406"/>
          </a:xfrm>
          <a:prstGeom prst="rect">
            <a:avLst/>
          </a:prstGeom>
        </p:spPr>
      </p:pic>
    </p:spTree>
    <p:extLst>
      <p:ext uri="{BB962C8B-B14F-4D97-AF65-F5344CB8AC3E}">
        <p14:creationId xmlns:p14="http://schemas.microsoft.com/office/powerpoint/2010/main" val="215182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8B5D3-79A5-CBDD-32BE-F29A52D4EEF4}"/>
              </a:ext>
            </a:extLst>
          </p:cNvPr>
          <p:cNvSpPr>
            <a:spLocks noGrp="1"/>
          </p:cNvSpPr>
          <p:nvPr>
            <p:ph type="title"/>
          </p:nvPr>
        </p:nvSpPr>
        <p:spPr/>
        <p:txBody>
          <a:bodyPr/>
          <a:lstStyle/>
          <a:p>
            <a:r>
              <a:rPr lang="en-US"/>
              <a:t>Domestic Hot Water</a:t>
            </a:r>
          </a:p>
        </p:txBody>
      </p:sp>
      <p:sp>
        <p:nvSpPr>
          <p:cNvPr id="3" name="Content Placeholder 2">
            <a:extLst>
              <a:ext uri="{FF2B5EF4-FFF2-40B4-BE49-F238E27FC236}">
                <a16:creationId xmlns:a16="http://schemas.microsoft.com/office/drawing/2014/main" id="{D9ADAEDE-1718-209A-2A8E-938DA8F3EF46}"/>
              </a:ext>
            </a:extLst>
          </p:cNvPr>
          <p:cNvSpPr>
            <a:spLocks noGrp="1"/>
          </p:cNvSpPr>
          <p:nvPr>
            <p:ph idx="1"/>
          </p:nvPr>
        </p:nvSpPr>
        <p:spPr>
          <a:xfrm>
            <a:off x="838200" y="1825625"/>
            <a:ext cx="6353175" cy="4665663"/>
          </a:xfrm>
        </p:spPr>
        <p:txBody>
          <a:bodyPr vert="horz" lIns="91440" tIns="45720" rIns="91440" bIns="45720" rtlCol="0" anchor="t">
            <a:normAutofit fontScale="92500" lnSpcReduction="20000"/>
          </a:bodyPr>
          <a:lstStyle/>
          <a:p>
            <a:r>
              <a:rPr lang="en-US" sz="2000">
                <a:solidFill>
                  <a:srgbClr val="0D1F3C"/>
                </a:solidFill>
                <a:latin typeface="Calibri"/>
                <a:ea typeface="Calibri"/>
                <a:cs typeface="Calibri"/>
              </a:rPr>
              <a:t>Gas water heaters remain permissible while All Electric Buildings is pending, but still must meet updated minimum efficiency standards in ECCCNYS or ASHRAE 90.1-2025 §7 tables</a:t>
            </a:r>
            <a:r>
              <a:rPr lang="en-US" sz="1400" b="1">
                <a:solidFill>
                  <a:srgbClr val="0E7C86"/>
                </a:solidFill>
                <a:latin typeface="Calibri"/>
                <a:ea typeface="Calibri"/>
                <a:cs typeface="Calibri"/>
              </a:rPr>
              <a:t>  [ASHRAE 90.1-2025 §7.4 / ECCCNYS C404]</a:t>
            </a:r>
            <a:endParaRPr lang="en-US" sz="4400"/>
          </a:p>
          <a:p>
            <a:r>
              <a:rPr lang="en-US" sz="2000">
                <a:solidFill>
                  <a:srgbClr val="0D1F3C"/>
                </a:solidFill>
                <a:latin typeface="Calibri"/>
                <a:ea typeface="Calibri"/>
                <a:cs typeface="Calibri"/>
              </a:rPr>
              <a:t>C404.2 - UEF requirements are set in a way that makes electric resistance domestic hot water heaters allowed in only narrow range as primary source in commercial buildings and multifamily common-area systems, , generally with small tank sizes typical of multifamily/dwelling units </a:t>
            </a:r>
            <a:endParaRPr lang="en-US" sz="1400" b="1">
              <a:solidFill>
                <a:srgbClr val="0E7C86"/>
              </a:solidFill>
              <a:latin typeface="Calibri"/>
              <a:ea typeface="Calibri"/>
              <a:cs typeface="Calibri"/>
            </a:endParaRPr>
          </a:p>
          <a:p>
            <a:r>
              <a:rPr lang="en-US" sz="2000">
                <a:solidFill>
                  <a:srgbClr val="0D1F3C"/>
                </a:solidFill>
                <a:latin typeface="Calibri"/>
                <a:ea typeface="Calibri"/>
                <a:cs typeface="Calibri"/>
              </a:rPr>
              <a:t>Heat pump water heaters are the preferred compliance strategy for multifamily central DHW and earn credits under Appendix CF ,  mechanical room space and ventilation must be coordinated</a:t>
            </a:r>
            <a:r>
              <a:rPr lang="en-US" sz="1400" b="1">
                <a:solidFill>
                  <a:srgbClr val="0E7C86"/>
                </a:solidFill>
                <a:latin typeface="Calibri"/>
                <a:ea typeface="Calibri"/>
                <a:cs typeface="Calibri"/>
              </a:rPr>
              <a:t>  [ECCCNYS App. CF / ASHRAE 90.1-2025 §7]</a:t>
            </a:r>
            <a:endParaRPr lang="en-US" sz="4400"/>
          </a:p>
          <a:p>
            <a:r>
              <a:rPr lang="en-US" sz="2000">
                <a:solidFill>
                  <a:srgbClr val="0D1F3C"/>
                </a:solidFill>
                <a:latin typeface="Calibri"/>
                <a:ea typeface="Calibri"/>
                <a:cs typeface="Calibri"/>
              </a:rPr>
              <a:t>C404.8 - Electric storage water heaters with a rated water storage volume of 40 to 120 gallons and a nameplate input rating equal to or less than 12kW shall be provided with demand responsive controls</a:t>
            </a:r>
          </a:p>
          <a:p>
            <a:r>
              <a:rPr lang="en-US" sz="2000">
                <a:solidFill>
                  <a:srgbClr val="0D1F3C"/>
                </a:solidFill>
                <a:latin typeface="Calibri"/>
                <a:ea typeface="Calibri"/>
                <a:cs typeface="Calibri"/>
              </a:rPr>
              <a:t>When All Electric Building stay lifts: gas water heaters prohibited first in low-rise buildings </a:t>
            </a:r>
            <a:r>
              <a:rPr lang="en-US" sz="1400" b="1">
                <a:solidFill>
                  <a:srgbClr val="0E7C86"/>
                </a:solidFill>
                <a:latin typeface="Calibri"/>
                <a:ea typeface="Calibri"/>
                <a:cs typeface="Calibri"/>
              </a:rPr>
              <a:t>  [§1240.6 ECCCNYS / 19 NYCRR §1240.6(d)]</a:t>
            </a:r>
            <a:endParaRPr lang="en-US" sz="4400"/>
          </a:p>
          <a:p>
            <a:endParaRPr lang="en-US" sz="4400"/>
          </a:p>
        </p:txBody>
      </p:sp>
      <p:sp>
        <p:nvSpPr>
          <p:cNvPr id="4" name="Slide Number Placeholder 3">
            <a:extLst>
              <a:ext uri="{FF2B5EF4-FFF2-40B4-BE49-F238E27FC236}">
                <a16:creationId xmlns:a16="http://schemas.microsoft.com/office/drawing/2014/main" id="{AD21A81C-D8B1-B417-E5DA-48E0CA1FAC60}"/>
              </a:ext>
            </a:extLst>
          </p:cNvPr>
          <p:cNvSpPr>
            <a:spLocks noGrp="1"/>
          </p:cNvSpPr>
          <p:nvPr>
            <p:ph type="sldNum" sz="quarter" idx="12"/>
          </p:nvPr>
        </p:nvSpPr>
        <p:spPr/>
        <p:txBody>
          <a:bodyPr/>
          <a:lstStyle/>
          <a:p>
            <a:fld id="{AFACD1B8-EA48-449C-A83D-A3EAE3B77BEB}" type="slidenum">
              <a:rPr lang="en-US" smtClean="0"/>
              <a:t>30</a:t>
            </a:fld>
            <a:endParaRPr lang="en-US"/>
          </a:p>
        </p:txBody>
      </p:sp>
      <p:pic>
        <p:nvPicPr>
          <p:cNvPr id="5" name="Picture 4" descr="Diagram of a heat pump and a heat pump diagram&#10;&#10;AI-generated content may be incorrect.">
            <a:extLst>
              <a:ext uri="{FF2B5EF4-FFF2-40B4-BE49-F238E27FC236}">
                <a16:creationId xmlns:a16="http://schemas.microsoft.com/office/drawing/2014/main" id="{F9E1B3A3-C89B-4987-FBF0-917AEDC01E50}"/>
              </a:ext>
            </a:extLst>
          </p:cNvPr>
          <p:cNvPicPr>
            <a:picLocks noChangeAspect="1"/>
          </p:cNvPicPr>
          <p:nvPr/>
        </p:nvPicPr>
        <p:blipFill>
          <a:blip r:embed="rId3"/>
          <a:stretch>
            <a:fillRect/>
          </a:stretch>
        </p:blipFill>
        <p:spPr>
          <a:xfrm>
            <a:off x="7186613" y="2043113"/>
            <a:ext cx="4857750" cy="2943225"/>
          </a:xfrm>
          <a:prstGeom prst="rect">
            <a:avLst/>
          </a:prstGeom>
        </p:spPr>
      </p:pic>
    </p:spTree>
    <p:extLst>
      <p:ext uri="{BB962C8B-B14F-4D97-AF65-F5344CB8AC3E}">
        <p14:creationId xmlns:p14="http://schemas.microsoft.com/office/powerpoint/2010/main" val="1985385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F60AF-5051-6C85-8880-629C6F8C7EDA}"/>
              </a:ext>
            </a:extLst>
          </p:cNvPr>
          <p:cNvSpPr>
            <a:spLocks noGrp="1"/>
          </p:cNvSpPr>
          <p:nvPr>
            <p:ph type="title"/>
          </p:nvPr>
        </p:nvSpPr>
        <p:spPr/>
        <p:txBody>
          <a:bodyPr/>
          <a:lstStyle/>
          <a:p>
            <a:r>
              <a:rPr lang="en-US"/>
              <a:t>Air Energy Recovery</a:t>
            </a:r>
          </a:p>
        </p:txBody>
      </p:sp>
      <p:sp>
        <p:nvSpPr>
          <p:cNvPr id="3" name="Content Placeholder 2">
            <a:extLst>
              <a:ext uri="{FF2B5EF4-FFF2-40B4-BE49-F238E27FC236}">
                <a16:creationId xmlns:a16="http://schemas.microsoft.com/office/drawing/2014/main" id="{58BB3022-B6CF-A1A4-7338-ED47FD626FCA}"/>
              </a:ext>
            </a:extLst>
          </p:cNvPr>
          <p:cNvSpPr>
            <a:spLocks noGrp="1"/>
          </p:cNvSpPr>
          <p:nvPr>
            <p:ph idx="1"/>
          </p:nvPr>
        </p:nvSpPr>
        <p:spPr>
          <a:xfrm>
            <a:off x="628650" y="1797050"/>
            <a:ext cx="5257800" cy="4103688"/>
          </a:xfrm>
        </p:spPr>
        <p:txBody>
          <a:bodyPr vert="horz" lIns="91440" tIns="45720" rIns="91440" bIns="45720" rtlCol="0" anchor="t">
            <a:normAutofit/>
          </a:bodyPr>
          <a:lstStyle/>
          <a:p>
            <a:r>
              <a:rPr lang="en-US" sz="2000">
                <a:solidFill>
                  <a:srgbClr val="0D1F3C"/>
                </a:solidFill>
                <a:latin typeface="Aptos"/>
                <a:ea typeface="Calibri"/>
                <a:cs typeface="Calibri"/>
              </a:rPr>
              <a:t>C403.7.4.1- ERV or HRV now mandatory for dwelling units in commercial buildings, and in zone 6 for residential </a:t>
            </a:r>
            <a:endParaRPr lang="en-US" sz="2000" b="1">
              <a:solidFill>
                <a:srgbClr val="0E7C86"/>
              </a:solidFill>
              <a:latin typeface="Aptos"/>
              <a:ea typeface="Calibri"/>
              <a:cs typeface="Calibri"/>
            </a:endParaRPr>
          </a:p>
          <a:p>
            <a:r>
              <a:rPr lang="en-US" sz="2000">
                <a:solidFill>
                  <a:srgbClr val="0D1F3C"/>
                </a:solidFill>
                <a:latin typeface="Aptos"/>
                <a:ea typeface="Calibri"/>
                <a:cs typeface="Calibri"/>
              </a:rPr>
              <a:t>C403.7.9 Dwelling Unit Ventilation System</a:t>
            </a:r>
            <a:endParaRPr lang="en-US" sz="2000" b="1">
              <a:solidFill>
                <a:srgbClr val="0E7C86"/>
              </a:solidFill>
              <a:latin typeface="Aptos"/>
              <a:ea typeface="Calibri"/>
              <a:cs typeface="Calibri"/>
            </a:endParaRPr>
          </a:p>
          <a:p>
            <a:pPr lvl="1"/>
            <a:r>
              <a:rPr lang="en-US" sz="2000">
                <a:solidFill>
                  <a:srgbClr val="0D1F3C"/>
                </a:solidFill>
                <a:latin typeface="Aptos"/>
                <a:ea typeface="Calibri"/>
                <a:cs typeface="Calibri"/>
              </a:rPr>
              <a:t>A fan that is the air mover for a heating or cooling system that serves an individual dwelling unit shall not be used to provide outdoor air.</a:t>
            </a:r>
          </a:p>
          <a:p>
            <a:r>
              <a:rPr lang="en-US" sz="2000">
                <a:solidFill>
                  <a:srgbClr val="0D1F3C"/>
                </a:solidFill>
                <a:latin typeface="Aptos"/>
                <a:ea typeface="Calibri"/>
                <a:cs typeface="Calibri"/>
              </a:rPr>
              <a:t>Expanded commercial ERV requirements for systems with high ventilation rates or 100% OA — minimum sensible/enthalpy recovery ratio must be met per climate zone  [ASHRAE 90.1-2025 §6.5</a:t>
            </a:r>
            <a:r>
              <a:rPr lang="en-US" sz="2000">
                <a:ea typeface="+mn-lt"/>
                <a:cs typeface="+mn-lt"/>
              </a:rPr>
              <a:t>.6]</a:t>
            </a:r>
            <a:endParaRPr lang="en-US"/>
          </a:p>
          <a:p>
            <a:pPr marL="0" indent="0">
              <a:buNone/>
            </a:pPr>
            <a:endParaRPr lang="en-US" sz="2000">
              <a:solidFill>
                <a:srgbClr val="0D1F3C"/>
              </a:solidFill>
              <a:latin typeface="Aptos"/>
              <a:ea typeface="Calibri"/>
              <a:cs typeface="Calibri"/>
            </a:endParaRPr>
          </a:p>
          <a:p>
            <a:pPr marL="0" indent="0">
              <a:buNone/>
            </a:pPr>
            <a:endParaRPr lang="en-US" sz="2000">
              <a:solidFill>
                <a:srgbClr val="000000"/>
              </a:solidFill>
              <a:latin typeface="Aptos"/>
              <a:ea typeface="Calibri"/>
              <a:cs typeface="Calibri"/>
            </a:endParaRPr>
          </a:p>
          <a:p>
            <a:endParaRPr lang="en-US" sz="2000"/>
          </a:p>
        </p:txBody>
      </p:sp>
      <p:sp>
        <p:nvSpPr>
          <p:cNvPr id="4" name="Slide Number Placeholder 3">
            <a:extLst>
              <a:ext uri="{FF2B5EF4-FFF2-40B4-BE49-F238E27FC236}">
                <a16:creationId xmlns:a16="http://schemas.microsoft.com/office/drawing/2014/main" id="{7C49BC72-F92A-5A51-5120-50E2086A3C72}"/>
              </a:ext>
            </a:extLst>
          </p:cNvPr>
          <p:cNvSpPr>
            <a:spLocks noGrp="1"/>
          </p:cNvSpPr>
          <p:nvPr>
            <p:ph type="sldNum" sz="quarter" idx="12"/>
          </p:nvPr>
        </p:nvSpPr>
        <p:spPr/>
        <p:txBody>
          <a:bodyPr/>
          <a:lstStyle/>
          <a:p>
            <a:fld id="{AFACD1B8-EA48-449C-A83D-A3EAE3B77BEB}" type="slidenum">
              <a:rPr lang="en-US" smtClean="0"/>
              <a:t>31</a:t>
            </a:fld>
            <a:endParaRPr lang="en-US"/>
          </a:p>
        </p:txBody>
      </p:sp>
      <p:pic>
        <p:nvPicPr>
          <p:cNvPr id="5" name="Picture 4" descr="A table with numbers and symbols&#10;&#10;AI-generated content may be incorrect.">
            <a:extLst>
              <a:ext uri="{FF2B5EF4-FFF2-40B4-BE49-F238E27FC236}">
                <a16:creationId xmlns:a16="http://schemas.microsoft.com/office/drawing/2014/main" id="{CB775E5A-9B7F-66D0-4A8D-2B423BB029C1}"/>
              </a:ext>
            </a:extLst>
          </p:cNvPr>
          <p:cNvPicPr>
            <a:picLocks noChangeAspect="1"/>
          </p:cNvPicPr>
          <p:nvPr/>
        </p:nvPicPr>
        <p:blipFill>
          <a:blip r:embed="rId3"/>
          <a:stretch>
            <a:fillRect/>
          </a:stretch>
        </p:blipFill>
        <p:spPr>
          <a:xfrm>
            <a:off x="5886450" y="1614488"/>
            <a:ext cx="6124575" cy="3981450"/>
          </a:xfrm>
          <a:prstGeom prst="rect">
            <a:avLst/>
          </a:prstGeom>
        </p:spPr>
      </p:pic>
    </p:spTree>
    <p:extLst>
      <p:ext uri="{BB962C8B-B14F-4D97-AF65-F5344CB8AC3E}">
        <p14:creationId xmlns:p14="http://schemas.microsoft.com/office/powerpoint/2010/main" val="42170337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BC3D-EBF1-2E74-AD85-8DEA9FB427C1}"/>
              </a:ext>
            </a:extLst>
          </p:cNvPr>
          <p:cNvSpPr>
            <a:spLocks noGrp="1"/>
          </p:cNvSpPr>
          <p:nvPr>
            <p:ph type="title"/>
          </p:nvPr>
        </p:nvSpPr>
        <p:spPr>
          <a:xfrm>
            <a:off x="609600" y="536575"/>
            <a:ext cx="3552825" cy="1344613"/>
          </a:xfrm>
        </p:spPr>
        <p:txBody>
          <a:bodyPr>
            <a:normAutofit/>
          </a:bodyPr>
          <a:lstStyle/>
          <a:p>
            <a:r>
              <a:rPr lang="en-US"/>
              <a:t>Only in 90.1</a:t>
            </a:r>
            <a:br>
              <a:rPr lang="en-US"/>
            </a:br>
            <a:r>
              <a:rPr lang="en-US"/>
              <a:t>DDC Controls</a:t>
            </a:r>
          </a:p>
        </p:txBody>
      </p:sp>
      <p:pic>
        <p:nvPicPr>
          <p:cNvPr id="5" name="Content Placeholder 4" descr="A screenshot of a computer&#10;&#10;AI-generated content may be incorrect.">
            <a:extLst>
              <a:ext uri="{FF2B5EF4-FFF2-40B4-BE49-F238E27FC236}">
                <a16:creationId xmlns:a16="http://schemas.microsoft.com/office/drawing/2014/main" id="{D821C3B5-1428-524D-D85D-401641AC7A86}"/>
              </a:ext>
            </a:extLst>
          </p:cNvPr>
          <p:cNvPicPr>
            <a:picLocks noGrp="1" noChangeAspect="1"/>
          </p:cNvPicPr>
          <p:nvPr>
            <p:ph idx="1"/>
          </p:nvPr>
        </p:nvPicPr>
        <p:blipFill>
          <a:blip r:embed="rId2"/>
          <a:stretch>
            <a:fillRect/>
          </a:stretch>
        </p:blipFill>
        <p:spPr>
          <a:xfrm>
            <a:off x="4366711" y="473075"/>
            <a:ext cx="7582903" cy="5884863"/>
          </a:xfrm>
          <a:prstGeom prst="rect">
            <a:avLst/>
          </a:prstGeom>
        </p:spPr>
      </p:pic>
      <p:sp>
        <p:nvSpPr>
          <p:cNvPr id="4" name="Slide Number Placeholder 3">
            <a:extLst>
              <a:ext uri="{FF2B5EF4-FFF2-40B4-BE49-F238E27FC236}">
                <a16:creationId xmlns:a16="http://schemas.microsoft.com/office/drawing/2014/main" id="{1F6F9AB2-8C09-F0F7-26B6-5D664B36E5AE}"/>
              </a:ext>
            </a:extLst>
          </p:cNvPr>
          <p:cNvSpPr>
            <a:spLocks noGrp="1"/>
          </p:cNvSpPr>
          <p:nvPr>
            <p:ph type="sldNum" sz="quarter" idx="12"/>
          </p:nvPr>
        </p:nvSpPr>
        <p:spPr/>
        <p:txBody>
          <a:bodyPr/>
          <a:lstStyle/>
          <a:p>
            <a:fld id="{AFACD1B8-EA48-449C-A83D-A3EAE3B77BEB}" type="slidenum">
              <a:rPr lang="en-US" smtClean="0"/>
              <a:t>32</a:t>
            </a:fld>
            <a:endParaRPr lang="en-US"/>
          </a:p>
        </p:txBody>
      </p:sp>
    </p:spTree>
    <p:extLst>
      <p:ext uri="{BB962C8B-B14F-4D97-AF65-F5344CB8AC3E}">
        <p14:creationId xmlns:p14="http://schemas.microsoft.com/office/powerpoint/2010/main" val="2641804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A2A2A-A8BD-1EBC-5144-D46366F0913D}"/>
              </a:ext>
            </a:extLst>
          </p:cNvPr>
          <p:cNvSpPr>
            <a:spLocks noGrp="1"/>
          </p:cNvSpPr>
          <p:nvPr>
            <p:ph type="title"/>
          </p:nvPr>
        </p:nvSpPr>
        <p:spPr>
          <a:xfrm>
            <a:off x="609600" y="1031875"/>
            <a:ext cx="10515600" cy="1325563"/>
          </a:xfrm>
        </p:spPr>
        <p:txBody>
          <a:bodyPr>
            <a:normAutofit/>
          </a:bodyPr>
          <a:lstStyle/>
          <a:p>
            <a:br>
              <a:rPr lang="en-US" sz="1800">
                <a:latin typeface="Aptos"/>
              </a:rPr>
            </a:br>
            <a:endParaRPr lang="en-US" sz="1800" b="1">
              <a:latin typeface="Aptos"/>
            </a:endParaRPr>
          </a:p>
        </p:txBody>
      </p:sp>
      <p:sp>
        <p:nvSpPr>
          <p:cNvPr id="3" name="Content Placeholder 2">
            <a:extLst>
              <a:ext uri="{FF2B5EF4-FFF2-40B4-BE49-F238E27FC236}">
                <a16:creationId xmlns:a16="http://schemas.microsoft.com/office/drawing/2014/main" id="{80CB8D75-29BB-C5D4-D49A-9721990A532A}"/>
              </a:ext>
            </a:extLst>
          </p:cNvPr>
          <p:cNvSpPr>
            <a:spLocks noGrp="1"/>
          </p:cNvSpPr>
          <p:nvPr>
            <p:ph idx="1"/>
          </p:nvPr>
        </p:nvSpPr>
        <p:spPr>
          <a:xfrm>
            <a:off x="381000" y="1339850"/>
            <a:ext cx="10515600" cy="1712913"/>
          </a:xfrm>
        </p:spPr>
        <p:txBody>
          <a:bodyPr vert="horz" lIns="91440" tIns="45720" rIns="91440" bIns="45720" rtlCol="0" anchor="t">
            <a:normAutofit/>
          </a:bodyPr>
          <a:lstStyle/>
          <a:p>
            <a:pPr marL="0" indent="0">
              <a:buNone/>
            </a:pPr>
            <a:r>
              <a:rPr lang="en-US" sz="1600" b="1">
                <a:hlinkClick r:id="rId3"/>
              </a:rPr>
              <a:t>[NY] Section 2704 Electrification Ready</a:t>
            </a:r>
            <a:endParaRPr lang="en-US" sz="1600" b="1"/>
          </a:p>
          <a:p>
            <a:r>
              <a:rPr lang="en-US" sz="1600" b="1">
                <a:hlinkClick r:id="rId4"/>
              </a:rPr>
              <a:t>[NY] 2704.1 General</a:t>
            </a:r>
            <a:r>
              <a:rPr lang="en-US" sz="1600">
                <a:highlight>
                  <a:srgbClr val="FFFFFF"/>
                </a:highlight>
                <a:latin typeface="Open Sans"/>
                <a:ea typeface="Open Sans"/>
                <a:cs typeface="Open Sans"/>
              </a:rPr>
              <a:t> : Where required, </a:t>
            </a:r>
            <a:r>
              <a:rPr lang="en-US" sz="1600" i="1">
                <a:highlight>
                  <a:srgbClr val="FFFFFF"/>
                </a:highlight>
                <a:latin typeface="Open Sans"/>
                <a:ea typeface="Open Sans"/>
                <a:cs typeface="Open Sans"/>
              </a:rPr>
              <a:t>buildings</a:t>
            </a:r>
            <a:r>
              <a:rPr lang="en-US" sz="1600">
                <a:highlight>
                  <a:srgbClr val="FFFFFF"/>
                </a:highlight>
                <a:latin typeface="Open Sans"/>
                <a:ea typeface="Open Sans"/>
                <a:cs typeface="Open Sans"/>
              </a:rPr>
              <a:t> that include fossil fuel equipment and building systems shall comply with this section.</a:t>
            </a:r>
            <a:endParaRPr lang="en-US" sz="1600"/>
          </a:p>
          <a:p>
            <a:r>
              <a:rPr lang="en-US" sz="1600" b="1">
                <a:hlinkClick r:id="rId5"/>
              </a:rPr>
              <a:t>[NY] 2704.2 Electrical Capacity</a:t>
            </a:r>
            <a:r>
              <a:rPr lang="en-US" sz="1600"/>
              <a:t> : </a:t>
            </a:r>
            <a:r>
              <a:rPr lang="en-US" sz="1600">
                <a:highlight>
                  <a:srgbClr val="FFFFFF"/>
                </a:highlight>
                <a:latin typeface="Open Sans"/>
                <a:ea typeface="Open Sans"/>
                <a:cs typeface="Open Sans"/>
              </a:rPr>
              <a:t>The minimum service load for the </a:t>
            </a:r>
            <a:r>
              <a:rPr lang="en-US" sz="1600" i="1">
                <a:highlight>
                  <a:srgbClr val="FFFFFF"/>
                </a:highlight>
                <a:latin typeface="Open Sans"/>
                <a:ea typeface="Open Sans"/>
                <a:cs typeface="Open Sans"/>
              </a:rPr>
              <a:t>building</a:t>
            </a:r>
            <a:r>
              <a:rPr lang="en-US" sz="1600">
                <a:highlight>
                  <a:srgbClr val="FFFFFF"/>
                </a:highlight>
                <a:latin typeface="Open Sans"/>
                <a:ea typeface="Open Sans"/>
                <a:cs typeface="Open Sans"/>
              </a:rPr>
              <a:t> shall be calculated for the future installation of electric equipment and appliances in accordance with </a:t>
            </a:r>
            <a:r>
              <a:rPr lang="en-US" sz="1600">
                <a:highlight>
                  <a:srgbClr val="FFFFFF"/>
                </a:highlight>
                <a:latin typeface="Open Sans"/>
                <a:ea typeface="Open Sans"/>
                <a:cs typeface="Open Sans"/>
                <a:hlinkClick r:id="rId6"/>
              </a:rPr>
              <a:t>NFPA 70</a:t>
            </a:r>
            <a:r>
              <a:rPr lang="en-US" sz="1600">
                <a:highlight>
                  <a:srgbClr val="FFFFFF"/>
                </a:highlight>
                <a:latin typeface="Open Sans"/>
                <a:ea typeface="Open Sans"/>
                <a:cs typeface="Open Sans"/>
              </a:rPr>
              <a:t>.</a:t>
            </a:r>
            <a:endParaRPr lang="en-US" sz="1600"/>
          </a:p>
          <a:p>
            <a:pPr marL="0" indent="0">
              <a:buNone/>
            </a:pPr>
            <a:endParaRPr lang="en-US" sz="1600"/>
          </a:p>
        </p:txBody>
      </p:sp>
      <p:sp>
        <p:nvSpPr>
          <p:cNvPr id="4" name="Slide Number Placeholder 3">
            <a:extLst>
              <a:ext uri="{FF2B5EF4-FFF2-40B4-BE49-F238E27FC236}">
                <a16:creationId xmlns:a16="http://schemas.microsoft.com/office/drawing/2014/main" id="{09192642-A1FA-459D-632A-FADF4127608B}"/>
              </a:ext>
            </a:extLst>
          </p:cNvPr>
          <p:cNvSpPr>
            <a:spLocks noGrp="1"/>
          </p:cNvSpPr>
          <p:nvPr>
            <p:ph type="sldNum" sz="quarter" idx="12"/>
          </p:nvPr>
        </p:nvSpPr>
        <p:spPr/>
        <p:txBody>
          <a:bodyPr/>
          <a:lstStyle/>
          <a:p>
            <a:fld id="{AFACD1B8-EA48-449C-A83D-A3EAE3B77BEB}" type="slidenum">
              <a:rPr lang="en-US" sz="1800" smtClean="0"/>
              <a:t>33</a:t>
            </a:fld>
            <a:endParaRPr lang="en-US" sz="1800"/>
          </a:p>
        </p:txBody>
      </p:sp>
      <p:sp>
        <p:nvSpPr>
          <p:cNvPr id="6" name="Title 1">
            <a:extLst>
              <a:ext uri="{FF2B5EF4-FFF2-40B4-BE49-F238E27FC236}">
                <a16:creationId xmlns:a16="http://schemas.microsoft.com/office/drawing/2014/main" id="{625D5E7B-63C2-28C9-5975-0CB526D9814F}"/>
              </a:ext>
            </a:extLst>
          </p:cNvPr>
          <p:cNvSpPr txBox="1">
            <a:spLocks/>
          </p:cNvSpPr>
          <p:nvPr/>
        </p:nvSpPr>
        <p:spPr>
          <a:xfrm>
            <a:off x="838200" y="2508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Other code items that had assumed AEBA</a:t>
            </a:r>
          </a:p>
        </p:txBody>
      </p:sp>
      <p:sp>
        <p:nvSpPr>
          <p:cNvPr id="7" name="TextBox 6">
            <a:extLst>
              <a:ext uri="{FF2B5EF4-FFF2-40B4-BE49-F238E27FC236}">
                <a16:creationId xmlns:a16="http://schemas.microsoft.com/office/drawing/2014/main" id="{E830DBF0-80AE-E807-F653-4E275AAE7BD4}"/>
              </a:ext>
            </a:extLst>
          </p:cNvPr>
          <p:cNvSpPr txBox="1"/>
          <p:nvPr/>
        </p:nvSpPr>
        <p:spPr>
          <a:xfrm>
            <a:off x="381000" y="2809875"/>
            <a:ext cx="11058525"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t>ASHRAE 90.1 Normative Appendix G (Performance Path Baseline)</a:t>
            </a:r>
            <a:r>
              <a:rPr lang="en-US" sz="1600" dirty="0"/>
              <a:t> —  Appendix G baseline building was written assuming an all-electric proposed design. </a:t>
            </a:r>
          </a:p>
          <a:p>
            <a:endParaRPr lang="en-US" sz="1600" dirty="0"/>
          </a:p>
          <a:p>
            <a:pPr>
              <a:buFont typeface=""/>
              <a:buChar char="•"/>
            </a:pPr>
            <a:r>
              <a:rPr lang="en-US" sz="1600" b="1" dirty="0"/>
              <a:t>Appendix CF Energy Credits</a:t>
            </a:r>
            <a:r>
              <a:rPr lang="en-US" sz="1600" dirty="0"/>
              <a:t> — Credit values and minimum required scores were calibrated assuming heat pumps as the starting point, not a credit-worthy upgrade over gas. </a:t>
            </a:r>
          </a:p>
          <a:p>
            <a:pPr>
              <a:buFont typeface=""/>
              <a:buChar char="•"/>
            </a:pPr>
            <a:endParaRPr lang="en-US" sz="1600" dirty="0"/>
          </a:p>
          <a:p>
            <a:pPr>
              <a:buFont typeface=""/>
              <a:buChar char="•"/>
            </a:pPr>
            <a:r>
              <a:rPr lang="en-US" sz="1600" b="1" dirty="0"/>
              <a:t>Demand Response for Water Heating (§406)</a:t>
            </a:r>
            <a:r>
              <a:rPr lang="en-US" sz="1600" dirty="0"/>
              <a:t> — Demand response requirements for DHW were written for electric systems (heat pump water heaters) that can shed electrical load on command. </a:t>
            </a:r>
          </a:p>
          <a:p>
            <a:pPr>
              <a:buFont typeface=""/>
              <a:buChar char="•"/>
            </a:pPr>
            <a:endParaRPr lang="en-US" sz="1600" b="1" dirty="0"/>
          </a:p>
          <a:p>
            <a:pPr>
              <a:buFont typeface=""/>
              <a:buChar char="•"/>
            </a:pPr>
            <a:r>
              <a:rPr lang="en-US" sz="1600" b="1" dirty="0"/>
              <a:t>Envelope Standards Calibrated for Heat Pump Loads</a:t>
            </a:r>
            <a:r>
              <a:rPr lang="en-US" sz="1600" dirty="0"/>
              <a:t> — Enhanced R-values, thermal bridge mitigation, and air leakage thresholds were sized for heat-pump-dependent buildings, which are more sensitive to envelope quality. </a:t>
            </a:r>
          </a:p>
        </p:txBody>
      </p:sp>
    </p:spTree>
    <p:extLst>
      <p:ext uri="{BB962C8B-B14F-4D97-AF65-F5344CB8AC3E}">
        <p14:creationId xmlns:p14="http://schemas.microsoft.com/office/powerpoint/2010/main" val="18247092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1977</TotalTime>
  <Words>3045</Words>
  <Application>Microsoft Office PowerPoint</Application>
  <PresentationFormat>Widescreen</PresentationFormat>
  <Paragraphs>351</Paragraphs>
  <Slides>33</Slides>
  <Notes>23</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Aptos Display</vt:lpstr>
      <vt:lpstr>Arial</vt:lpstr>
      <vt:lpstr>Arial,Sans-Serif</vt:lpstr>
      <vt:lpstr>Calibri</vt:lpstr>
      <vt:lpstr>Open Sans</vt:lpstr>
      <vt:lpstr>Public Sans</vt:lpstr>
      <vt:lpstr>Segoe UI</vt:lpstr>
      <vt:lpstr>Office Theme</vt:lpstr>
      <vt:lpstr>NYS Energy Code Update</vt:lpstr>
      <vt:lpstr>Outline</vt:lpstr>
      <vt:lpstr>What is the 2025 NYS Energy Code?</vt:lpstr>
      <vt:lpstr>Energy Code Jump</vt:lpstr>
      <vt:lpstr>NYS ASHRAE 90.1-2025 is different from ASHRAE 90.1-2025</vt:lpstr>
      <vt:lpstr>Estimated Model Energy Code Improvement</vt:lpstr>
      <vt:lpstr>Disclaimer</vt:lpstr>
      <vt:lpstr>What do you need to know to scope a project?</vt:lpstr>
      <vt:lpstr>Information for identifying energy code scope</vt:lpstr>
      <vt:lpstr>When is a project a substantial alteration?</vt:lpstr>
      <vt:lpstr>Energy Monitoring: Section 8.4 and 10.4</vt:lpstr>
      <vt:lpstr>Section 10.5: On-site Renewable Energy</vt:lpstr>
      <vt:lpstr>Section 11 Additional Efficiency Requirements</vt:lpstr>
      <vt:lpstr>Section 11: Additional Energy Efficiency  (if project is not compliant with NYS ASHRAE 90.1-2025 Appendix G, Performance Rating method)</vt:lpstr>
      <vt:lpstr>1. Scope and Occupancy Type dictate required energy efficiency requirements  2. % Point requirements differ for new construction, additions and substantial alterations/improvements  3. Major differences for IECC Path vs 90.1 Path </vt:lpstr>
      <vt:lpstr>NY All-Electric Building Act Status ?? SUSPENDED</vt:lpstr>
      <vt:lpstr>NY Energy Code Interpretations/Variances for Town of Ithaca</vt:lpstr>
      <vt:lpstr>Appendix RC/CC applies for new construction projects located in the City of Ithaca/Town of Ithaca </vt:lpstr>
      <vt:lpstr>What about smaller projects? It depends…</vt:lpstr>
      <vt:lpstr>Retrofit Projects – Adding Cooling</vt:lpstr>
      <vt:lpstr>Questions?</vt:lpstr>
      <vt:lpstr>Reference Tools</vt:lpstr>
      <vt:lpstr>PowerPoint Presentation</vt:lpstr>
      <vt:lpstr>Links for energy code documents</vt:lpstr>
      <vt:lpstr>Overview of Energy Code Documents</vt:lpstr>
      <vt:lpstr>Tools for Better Understanding Significant Changes - Envelope</vt:lpstr>
      <vt:lpstr>Total System Performance Ratio References</vt:lpstr>
      <vt:lpstr>Electric Resistance Heating</vt:lpstr>
      <vt:lpstr>Increased equipment efficiency and metrics.</vt:lpstr>
      <vt:lpstr>Domestic Hot Water</vt:lpstr>
      <vt:lpstr>Air Energy Recovery</vt:lpstr>
      <vt:lpstr>Only in 90.1 DDC Controls</vt:lpstr>
      <vt:lpstr> </vt:lpstr>
    </vt:vector>
  </TitlesOfParts>
  <Company>Cornell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Jaimee Wilson</dc:creator>
  <cp:lastModifiedBy>Jaimee Wilson</cp:lastModifiedBy>
  <cp:revision>2</cp:revision>
  <dcterms:created xsi:type="dcterms:W3CDTF">2026-02-06T20:18:12Z</dcterms:created>
  <dcterms:modified xsi:type="dcterms:W3CDTF">2026-09-30T16:49:47Z</dcterms:modified>
</cp:coreProperties>
</file>