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77" r:id="rId5"/>
    <p:sldMasterId id="2147483691" r:id="rId6"/>
  </p:sldMasterIdLst>
  <p:notesMasterIdLst>
    <p:notesMasterId r:id="rId16"/>
  </p:notesMasterIdLst>
  <p:handoutMasterIdLst>
    <p:handoutMasterId r:id="rId17"/>
  </p:handoutMasterIdLst>
  <p:sldIdLst>
    <p:sldId id="378" r:id="rId7"/>
    <p:sldId id="448" r:id="rId8"/>
    <p:sldId id="449" r:id="rId9"/>
    <p:sldId id="450" r:id="rId10"/>
    <p:sldId id="420" r:id="rId11"/>
    <p:sldId id="446" r:id="rId12"/>
    <p:sldId id="451" r:id="rId13"/>
    <p:sldId id="447" r:id="rId14"/>
    <p:sldId id="45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AC09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82222" autoAdjust="0"/>
  </p:normalViewPr>
  <p:slideViewPr>
    <p:cSldViewPr>
      <p:cViewPr varScale="1">
        <p:scale>
          <a:sx n="131" d="100"/>
          <a:sy n="131" d="100"/>
        </p:scale>
        <p:origin x="439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356"/>
    </p:cViewPr>
  </p:sorterViewPr>
  <p:notesViewPr>
    <p:cSldViewPr>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4" rIns="93167" bIns="46584" rtlCol="0"/>
          <a:lstStyle>
            <a:lvl1pPr algn="r">
              <a:defRPr sz="1200"/>
            </a:lvl1pPr>
          </a:lstStyle>
          <a:p>
            <a:fld id="{0148D2C4-3FD3-4B21-BF7B-4166AC945CF2}" type="datetimeFigureOut">
              <a:rPr lang="en-US" smtClean="0"/>
              <a:t>4/29/2026</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7" tIns="46584" rIns="93167" bIns="46584" rtlCol="0" anchor="b"/>
          <a:lstStyle>
            <a:lvl1pPr algn="r">
              <a:defRPr sz="1200"/>
            </a:lvl1pPr>
          </a:lstStyle>
          <a:p>
            <a:fld id="{33D3D0F0-4AD1-46EF-B042-05EF244DCEAA}" type="slidenum">
              <a:rPr lang="en-US" smtClean="0"/>
              <a:t>‹#›</a:t>
            </a:fld>
            <a:endParaRPr lang="en-US" dirty="0"/>
          </a:p>
        </p:txBody>
      </p:sp>
    </p:spTree>
    <p:extLst>
      <p:ext uri="{BB962C8B-B14F-4D97-AF65-F5344CB8AC3E}">
        <p14:creationId xmlns:p14="http://schemas.microsoft.com/office/powerpoint/2010/main" val="25554167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0:56.1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0 746,'74'0,"54"1,135-18,-167 10,136 6,21-1,-33-23,-142 13,-44 6,63-3,1741 10,-1809 1,55 10,-53-7,44 3,-33-7,182-4,-220 3,0-1,0 0,0 0,0 0,0 0,0-1,0 0,-1 1,1-2,-1 1,1 0,-1 0,0-1,0 0,0 0,0 0,-1 0,1 0,-1 0,0-1,1 1,-2-1,1 1,0-1,1-5,2-8,-1-1,0 1,-1-1,1-26,-1-216,-5 136,2 121,0-1,0 1,0 0,0 0,0 0,-1 0,1 0,-1 0,0 0,0 0,0 0,0 0,-1 0,1 0,-1 1,0-1,0 1,0-1,-4-3,0 2,0 1,0 0,0 1,0-1,0 1,-1 1,1-1,-11-1,-96-15,-1 5,-156 0,-650 15,517-2,217 14,75-3,-95 14,-44 2,123-26,84-3,0 2,-1 2,1 2,-70 15,74-10,0-2,-76 3,70-7,-42 9,54-7,-50 2,-45-7,106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40.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1,'1'1,"-1"0,0 0,1 0,-1 0,1 0,-1-1,1 1,-1 0,1 0,0 0,0 0,-1-1,1 1,0 0,0-1,0 1,-1 0,1-1,0 1,0-1,0 0,0 1,0-1,0 0,0 1,0-1,1 0,0 0,39 4,-34-3,251 5,17 1,891 10,-757-20,-330 3,-56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43.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0,'15'0,"0"0,1 1,-1 1,19 4,-25-3,-1 0,0 1,1 0,-1 0,-1 1,1 0,-1 0,11 10,-11-10,0 1,-1 0,1 1,-1 0,0 0,-1 0,0 0,0 1,0 0,-1 0,0 0,-1 1,0-1,0 1,-1 0,0 0,-1 0,0 0,0 0,-1 10,0-9,1 0,0 0,1 0,0-1,0 1,1 0,0-1,5 10,4 4,27 39,-35-54,0-1,-1 1,0-1,0 1,-1 0,0 0,-1 0,1 0,-1 1,-1-1,0 12,0-10,0 1,1-1,0 0,1 0,0 0,5 15,-3-20,-1 1,1-1,0 0,0 0,1 0,-1-1,1 1,0-1,0 0,1 0,8 4,4 2,0-1,27 9,19 8,-47-19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4T18:31:48.3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0,'3156'256'0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54.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0,'0'26,"-1"-4,1 0,1-1,6 27,-5-40,0 0,1 0,0 0,0 0,1-1,0 1,0-1,1 0,0 0,0-1,11 11,11 7,1-2,55 34,-13-19,-54-30,0 0,-1 2,0 0,0 0,17 16,-1 2,-1 2,-2 2,-1 0,27 41,-17-19,-25-38,-2 0,18 32,-25-40,-1-1,1 1,-1 0,0 0,-1 0,0 0,0 0,-1 0,1 0,-1 0,-2 11,1-16,1 0,-1 0,1 1,0-1,0 0,0 1,0-1,0 0,0 1,1-1,-1 0,1 0,-1 1,1-1,0 0,0 0,0 0,0 0,0 0,1 0,-1 0,1 0,-1-1,1 1,-1-1,1 1,2 1,1-1,1 0,0 0,0 0,-1-1,1 0,0 0,0 0,0-1,10 0,733-4,-727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2:01.5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3729 2439,'-1'-101,"3"-108,3 177,2 0,1 0,1 1,23-50,-4 9,23-100,-35 128,-11 32,-1 0,0 0,-1-1,0 1,1-19,-1-394,-6 209,3-555,0 767,0 0,0 0,0 0,-1 0,1 0,-1 0,0 0,0 0,0 0,-1 1,0-1,1 0,-1 1,0-1,-1 1,1 0,-1 0,-3-4,1 3,0 1,-1-1,0 1,1 1,-1-1,0 1,-1-1,1 2,0-1,-10 0,-35-8,0 3,-73-2,-344 10,444 2,0 0,0 1,1 1,-1 1,1 1,1 1,0 2,0 0,0 1,1 1,-28 22,16-12,-57 30,-21 13,96-52,1 1,0 0,1 0,0 2,1 0,-12 20,9-13,-1-1,-26 28,23-32,-36 25,6-6,47-36,0 1,0-1,1 0,-1 1,0 0,1-1,-1 1,1 0,0 0,0 0,-1 0,1 0,0 0,1 0,-1 0,0 0,1 0,-1 0,1 1,-1-1,1 0,0 5,1-5,0-1,0 1,0 0,0-1,0 1,0-1,1 0,-1 1,0-1,1 0,-1 0,1 1,0-1,-1 0,1-1,0 1,-1 0,1 0,0-1,0 1,0-1,-1 0,1 1,0-1,0 0,0 0,3 0,29-1,0-2,0-1,0-1,0-2,55-19,-53 17,-1 1,2 1,63-3,112 11,-85 1,8-4,149 5,-243 2,0 1,-1 2,44 15,-80-21,0 0,0 0,-1 0,1 1,-1-1,1 1,-1 0,0 0,0 0,0 0,-1 0,1 1,-1 0,0-1,0 1,0 0,0 0,-1 0,0 0,1 0,-2 0,1 0,0 1,-1-1,0 0,0 0,0 1,-1 3,1-1,0-1,-1 1,0-1,0 1,0-1,-1 0,0 1,0-1,-1 0,0 0,0-1,0 1,-1 0,1-1,-1 0,-1 0,1 0,-7 5,-11 2,-2-2,1 0,-1-1,-1-1,0-2,-38 6,16-2,-24 1,0-3,0-4,-115-6,49-1,8 2,-140 3,231 3,0 3,0 0,1 3,0 1,-61 29,42-17,-65 18,70-28,17-3,0-2,0-2,-1-1,-58 3,21-10,0 3,0 3,-72 15,72-9,-1-2,-90-1,88-7,-148 24,123-4,-178 31,239-47,-42 5,-99 0,164-9,1 0,-31 6,39-6,1 1,0-1,-1 1,1 1,0-1,1 1,-1 0,0 0,-9 8,15-11,-1 1,0 0,0-1,0 1,0 0,1-1,-1 1,0 0,1 0,-1 0,0 0,1 0,-1 0,1 0,-1 0,1 0,0 0,0 0,-1 0,1 0,0 0,0 0,0 0,0 0,0 0,0 0,0 0,0 0,1 0,-1 0,0 0,1 0,-1 0,0 0,1 0,-1 0,1 0,0 0,-1 0,1 0,0-1,0 1,-1 0,1-1,0 1,0 0,0-1,0 1,0-1,0 1,0-1,2 1,5 3,1-1,0 0,0-1,15 3,610 49,-153-4,6 0,-10-48,-252-3,-47 14,-16 0,486-14,-624-1,0 0,-1-2,0-1,29-9,-33 8,1 0,1 2,-1 0,0 1,42 0,-60 3,1 1,-1-1,0 0,1 1,-1-1,0 1,0 0,1 0,-1 0,0 0,0 0,0 0,0 0,0 1,0-1,-1 1,1-1,0 1,-1 0,1 0,-1 0,2 2,-1 1,0-1,-1 0,0 1,0 0,0-1,0 1,0 0,-1-1,0 1,-1 7,-1 7,-1 0,-1-1,-1 0,-10 27,-1-2,-2-1,-2-1,-1-1,-50 71,67-107,0-1,0 1,0-1,0 0,-1 0,1 0,-1-1,0 1,1-1,-1 0,0-1,0 1,-1-1,1 0,0 0,0 0,0-1,-11 0,-7-2,0-1,0 0,-24-8,7 2,-58-15,66 15,0 1,-1 2,-44-3,19 9,36 1,1-1,0-1,-26-4,27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0:58.4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1 644,'8'-1,"0"0,0 0,0 0,-1-1,1 0,7-4,24-6,90-10,238-10,138 32,-218 3,316-3,-598 1,0-1,0-1,0 1,0-1,0 0,0 0,0 0,0-1,-1 1,1-1,-1 0,1-1,4-2,-7 3,-1 0,1 0,-1 1,1-1,-1 0,0 0,0-1,0 1,0 0,0 0,0 0,0-1,-1 1,1-1,-1 1,0 0,0-1,0 1,0-1,0 1,0 0,0-1,-1 1,0 0,1-1,-1 1,0 0,0 0,-2-4,-24-59,3-1,-23-100,46 157,-2-6,0 0,-1 0,-1 0,-8-18,11 29,0 1,0-1,0 1,0 0,-1 0,1 0,-1 0,0 0,0 1,0-1,0 1,0-1,-1 1,1 1,-1-1,1 0,-1 1,0-1,0 1,1 0,-8 0,-193-13,108 9,-531-3,369 11,211-1,-51 9,-36 2,7-13,103-1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00.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54,'1'-1,"-1"-1,1 1,-1 0,1 0,-1 0,1 0,0 0,-1 0,1 0,0 0,0 0,0 0,0 0,0 1,0-1,0 0,0 1,0-1,0 0,0 1,0-1,0 1,1 0,-1-1,0 1,0 0,0 0,2 0,46-5,-35 4,926-25,-713 27,-205-1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03.4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1,'10'1,"0"0,-1 1,1 1,-1-1,0 1,1 1,-1 0,-1 0,1 1,-1 0,1 0,-2 1,1 0,11 12,-6-7,0 0,0-2,1 0,21 11,-5-7,0 2,54 35,-73-42,-1 0,0 1,-1-1,0 2,0 0,-1 0,0 0,-1 1,0 0,8 18,-4-5,2-1,27 37,9 15,-15-20,-25-42,-1-1,0 1,-1 1,0 0,-1 0,0 0,-1 0,6 30,-11-37,1-1,0 0,1 1,0-1,-1 0,2 0,-1 0,1-1,0 1,0 0,1-1,-1 0,1 0,8 8,-6-8,1 1,1-1,-1 0,1-1,0 0,0 0,0 0,0-1,14 3,13 0,1-1,0-2,0-2,46-3,-29 1,536 0,-567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19.4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0,'1241'0,"-1192"3,-1 2,69 15,12 2,61 6,-172-25,-2 1,34 12,-36-10,1-1,1 0,29 4,50 4,-49-6,68 2,789-10,-899 1,1 0,-1 0,0 1,0 0,0-1,0 1,0 1,0-1,0 0,0 1,0 0,-1 0,1 0,-1 1,1-1,-1 1,4 3,1 3,-1 1,0 0,0 1,8 16,-9-14,3 2,0-1,0-1,2 0,-1 0,1-1,1 0,1-1,-1 0,21 12,111 96,22 17,-104-100,-47-28,0 1,0 0,-1 1,0 0,15 16,-11-8,-2 0,-1 1,0 1,-1 0,-1 1,-1 0,10 26,-5-10,-12-28,-1-1,0 1,0 1,-1-1,0 0,-1 1,0 0,1 10,-2 3,0 1,-5 32,3-47,0-1,-1 1,0-1,-1 0,0 0,0 0,-1 0,0 0,-10 13,11-17,0 1,0-1,0 1,1-1,0 1,0 0,0 0,0 0,1 0,-2 9,3-13,0 1,0 0,0 0,1 0,-1 0,0-1,1 1,-1 0,1 0,0-1,0 1,-1 0,1-1,0 1,0-1,0 1,1-1,-1 1,0-1,1 0,-1 0,0 1,1-1,0 0,-1 0,1-1,-1 1,1 0,0 0,0-1,-1 1,1-1,3 1,28 4,1-2,-1-1,0-1,49-6,14 1,772 4,-844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23.0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3512 2516,'-1'-26,"-2"-1,-5-26,-5-45,10-736,6 426,-3-560,0 965,0 0,0 0,0 0,0 0,0 0,0 0,-1 1,0-1,1 0,-1 0,0 0,0 1,-1-1,1 1,-1-1,1 1,-1-1,0 1,0 0,0 0,0 0,0 0,0 0,0 0,-1 0,1 1,-1-1,1 1,-1 0,0 0,0 0,1 0,-1 0,0 1,0-1,0 1,0 0,-5 0,-675-25,563 25,105 1,0 0,0 1,0 1,0 0,0 1,-21 8,-81 45,60-27,-7-5,45-18,0 1,-24 13,25-9,1 0,0 1,1 1,0 0,1 2,1-1,1 2,-14 20,13-18,-147 218,157-230,0 0,1 0,0 1,1-1,-1 1,1-1,1 1,0 0,0 0,0 0,1 0,0-1,0 1,1 0,2 11,4 4,0 0,2 0,18 35,-18-41,0 0,-1 1,-2 0,1 0,-2 0,-1 1,3 20,-6-23,0 0,-1 0,-1 0,-4 21,4-32,0 1,-1-1,0 0,0-1,0 1,-1 0,0 0,0-1,0 0,0 1,0-1,-1-1,0 1,0 0,0-1,0 0,-5 3,-13 6,0-2,-1 0,0-1,-29 6,19-5,-43 18,43-15,0 0,-2-3,1 0,-59 7,-144 1,193-16,-86 10,-49 1,-440-14,599 1,-1 2,-24 4,38-5,0 0,0 1,0 0,1 0,-1 1,1 0,-1 0,1 0,0 1,-6 4,1 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25.6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1408,'163'0,"238"30,-284-12,28 6,276 9,-222-21,-28-1,251 25,-291-21,-119-14,0 0,-1 0,1 1,-1 1,0 0,0 1,0 0,0 0,0 1,-1 1,0-1,0 2,17 14,-26-20,0 1,0-1,1 0,-1 0,0 0,1 0,-1 0,1 0,-1 0,1 0,-1-1,1 1,-1-1,1 1,0-1,-1 1,4-1,-4 0,0-1,-1 1,1 0,0-1,0 1,0-1,-1 1,1-1,0 1,-1-1,1 0,0 1,-1-1,1 0,-1 1,1-1,-1 0,1 0,-1 1,0-1,1 0,-1 0,0-1,2-9,0 1,-1-1,0 0,-2-15,1 15,-2-99,-1 54,2 1,3-1,2 1,3 0,14-56,12-47,-33 156,0 0,0 0,0 1,0-1,0 0,-1 0,1 0,-1 0,1 1,-1-1,0 0,1 0,-1 1,0-1,0 1,0-1,0 1,-1-1,1 1,0 0,-1-1,1 1,0 0,-1 0,0 0,1 0,-1 0,0 0,1 1,-1-1,0 0,0 1,1-1,-1 1,0 0,-3 0,-11-3,-1 1,1 1,-23 1,18 1,-533 13,169 1,313-13,-108-3,179 1,-1 0,0 0,1 0,-1 0,1-1,-1 1,0 0,1-1,-1 1,1-1,-1 0,1 1,-1-1,1 0,0 0,-1 0,1 0,0 0,0 0,0 0,-1-1,1 1,0 0,1 0,-1-1,0 1,0-1,1 1,-1-1,0 1,1-1,0 1,-1-1,1 0,0 1,0-1,0 0,0 1,0-1,0 1,0-1,1 0,-1 1,1-1,-1 1,1-1,1-2,2-7,0 1,2-1,-1 1,1 0,10-12,22-23,3 2,72-61,45-46,-92 69,-41 48,54-54,-61 68,-1 0,17-25,-22 26,2 1,-1 1,29-25,-33 35,0 0,0 1,0 0,0 0,1 1,0 1,0-1,0 2,0-1,1 1,-1 1,0 0,1 1,-1 0,1 0,-1 1,1 0,-1 1,20 6,-1 1,-1 1,0 1,-1 2,0 1,43 29,-55-30,0 0,-1 1,0 0,19 27,-24-28,1 0,1-1,0 0,0-1,1 0,0-1,24 15,-28-22,0 1,0-2,1 1,-1-1,1 0,15 0,-2-1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30.5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54,'6'-4,"0"0,1 0,-1 0,1 1,0 0,0 0,0 0,0 1,1 0,-1 1,1 0,-1 0,1 0,10 1,7-2,711-14,-453 20,-86-6,213 4,-275 11,37 0,-89-8,154 28,34 4,-233-34,0 1,0 3,-1 0,37 14,-36-10,1-3,1-1,-1-2,47 1,-80-6,19 0,0 1,47 9,-67-9,1 1,0-1,-1 1,1 0,-1 0,0 1,0 0,0-1,0 2,0-1,0 1,-1-1,0 1,0 0,0 1,0-1,0 1,3 6,-4-4,13 25,31 47,-39-68,0 0,2-1,-1 0,1 0,1-1,0 0,15 9,126 64,-100-58,-45-22,0 1,0 0,0 0,0 1,0-1,-1 1,0 1,0 0,0-1,8 11,-5-2,0 0,-1 1,-1 0,-1 0,0 1,-1-1,0 1,-1 1,-1-1,0 1,0 20,0-11,2 0,0 0,13 36,30 44,-34-80,-1 1,-1 1,-2 0,0 0,-2 1,-1 0,4 38,-11-61,0 1,1-1,-1 1,1-1,0 1,1-1,-1 1,1-1,0 0,1 0,-1 0,4 5,-3-7,0 0,0 0,0-1,1 1,-1-1,1 0,-1 0,1 0,0-1,0 1,-1-1,1 0,0 0,0 0,0-1,1 1,4-1,265 1,-120-5,-3 2,158 5,-160 19,-126-19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4T18:31:36.6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3683 2856,'0'-27,"1"-36,-3 1,-18-115,6 101,-7-154,22-80,1 124,-2 133,2 1,12-74,-9 93,0-60,-4 60,9-65,1 16,-4 0,-3 0,-8-88,2 21,2-436,0 581,0 0,0 0,0 0,-1 0,1-1,-1 1,0 0,0 0,-1 0,1 0,-1 1,-3-6,3 6,0 1,0 0,-1 0,1 0,-1 1,1-1,-1 0,0 1,1 0,-1-1,0 1,0 0,0 1,0-1,0 0,0 1,-6 0,-92-5,-107 8,47 2,-381-5,527 1,0 1,0 0,1 2,-1-1,1 2,0 0,0 0,0 2,1 0,0 0,0 1,1 0,-15 14,-15 15,1 1,-40 52,62-65,1 1,2 1,0 1,2 0,1 1,1 0,2 1,-9 42,15-61,-1 0,1 0,-2-1,0 1,-14 18,-17 33,17-11,-21 84,21-65,-43 113,59-170,-2 0,1 0,-2 0,0-1,0 0,-1 0,-1-1,0 0,0 0,-1-1,-1-1,1 1,-1-2,-1 1,0-2,-21 11,-7 1,0-3,-1-1,0-2,-50 8,64-14,-45 20,-7 1,31-18,0-3,-1-1,1-3,-1-2,-54-5,-13 1,34 1,42 0,0 2,-79 9,76 1,-50 19,-7 2,31-12,18-5,-54 8,101-21,0-1,0 1,1 0,-1 0,0 0,1 0,-1 1,1-1,-1 1,1 0,0 0,-1 1,1-1,0 1,-3 3,5-5,1 0,-1 0,1 0,-1 0,1 0,0-1,-1 1,1 0,0 0,0 0,-1 0,1 0,0 0,0 0,0 1,1-1,-1 0,0 0,0 0,0 0,1-1,0 3,0-1,0 0,1 1,0-1,0 0,-1 0,1 0,0 0,1-1,-1 1,0 0,0-1,3 2,10 4,0 0,0 0,0-2,1 0,0 0,27 3,99 1,-23-3,234 7,-141-10,-5 21,-6 0,364 6,-316 2,-110-12,-66-10,114 29,-153-32,0 0,0-3,1 0,42-3,10 2,89 22,-158-22,1 0,-1 2,0 0,0 2,-1-1,0 2,0 1,30 19,-33-19,-11-7,1 0,-1 0,0-1,0 1,1-1,-1 0,1 0,-1 0,1 0,0 0,-1-1,1 0,0 1,-1-2,1 1,0 0,0-1,-1 1,1-1,6-2,-7 1,1-1,-1 1,0-1,0 1,0-1,0 0,0 0,-1 0,1 0,-1-1,0 1,0-1,0 1,-1-1,1 0,-1 0,0 0,2-7,25-127,18-69,-43 197,-1 0,0 0,0 0,-1 0,-1 0,1-1,-2 1,1 0,-1 0,-3-11,2 16,1 0,-1 0,-1 0,1 0,-1 1,0-1,0 1,0 0,0-1,-1 1,0 1,0-1,0 0,0 1,-1 0,1 0,-1 0,1 1,-1 0,-9-4,-56-17,-1 3,-79-12,-152-10,179 26,49 10,-108 5,-19-2,197 3,-1 0,1-1,0 0,-1 0,1-1,0 1,0-1,0 0,0 0,0 0,0 0,0-1,1 1,-1-1,1 0,0 0,0-1,0 1,0 0,1-1,-1 0,1 0,0 0,0 0,0 0,1 0,-1 0,1 0,-1-8,-2-11,1-1,1 0,2 0,2-33,0 15,-2 37,0 0,0 1,1-1,0 0,0 0,0 0,1 1,0-1,0 0,0 1,0 0,0-1,1 1,0 0,0 0,0 1,1-1,-1 1,1-1,0 1,-1 0,2 0,-1 1,0-1,5-1,11-4,0 1,1 0,0 2,33-5,-10 2,29-5,141-6,79 20,-117 1,-43 1,142-6,-273 2,1 1,0-1,0 0,-1 0,1 0,-1 0,1 0,-1 0,1-1,-1 1,0-1,0 0,0 1,0-1,0 0,0 0,0-1,0 1,-1 0,1 0,-1-1,0 1,0-1,0 1,0-1,0 0,0 1,-1-1,1 0,-1-5,2-11,-1 0,-1 0,-4-31,1 15,3 24,0-2,0-1,-1 0,-1 1,0-1,-7-23,7 33,0 0,0 0,0 0,0 1,-1-1,0 1,1 0,-1-1,0 1,-1 1,1-1,0 0,-1 1,1 0,-1 0,0 0,0 0,0 0,0 1,0 0,0-1,0 2,-6-2,-36-3,0 2,-73 4,-15-1,-530-19,643 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7070C50C-F46C-8A4B-8A41-6A6FBB958D92}" type="datetimeFigureOut">
              <a:rPr lang="en-US" smtClean="0"/>
              <a:t>4/29/2026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200"/>
            </a:lvl1pPr>
          </a:lstStyle>
          <a:p>
            <a:fld id="{3153D443-CBAC-934A-8506-FB4DF260D863}" type="slidenum">
              <a:rPr lang="en-US" smtClean="0"/>
              <a:t>‹#›</a:t>
            </a:fld>
            <a:endParaRPr lang="en-US" dirty="0"/>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new? The ground snow has changed as have some of the procedures for calculating snow loads. On the left we have the old snow map that has been in the NYS codes for over twenty years. On the right are the NYS portion of the new snow maps which were taken directly from ASCE 7-22. ASCE 7 is a publication by the American Society of Civil Engineers titled “Minimum Design Loads and Associated Criteria for Buildings and Other Structures.” This is NOT a code document in and of itself. It is an industry standard referenced by the code. The current code says to calculate the snow loads from ASCE 7 Chapter 7. The old map is Figure 1608.2(5) in the current code because the state does not want buildings designed for anything lower than the old snow loads.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dirty="0"/>
          </a:p>
        </p:txBody>
      </p:sp>
    </p:spTree>
    <p:extLst>
      <p:ext uri="{BB962C8B-B14F-4D97-AF65-F5344CB8AC3E}">
        <p14:creationId xmlns:p14="http://schemas.microsoft.com/office/powerpoint/2010/main" val="121202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recommends engineers use this online tool (though it is incorrectly cited).</a:t>
            </a:r>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dirty="0"/>
          </a:p>
        </p:txBody>
      </p:sp>
    </p:spTree>
    <p:extLst>
      <p:ext uri="{BB962C8B-B14F-4D97-AF65-F5344CB8AC3E}">
        <p14:creationId xmlns:p14="http://schemas.microsoft.com/office/powerpoint/2010/main" val="275040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the building’s address. Select the relevant version of ASCE 7, risk category, soil type, units, and the load types. It then provides the elevation, location, and selected environmental loading conditions.</a:t>
            </a:r>
          </a:p>
          <a:p>
            <a:endParaRPr lang="en-US" dirty="0"/>
          </a:p>
          <a:p>
            <a:r>
              <a:rPr lang="en-US" dirty="0"/>
              <a:t>Since the ground snow load is mapped in half mile increments and the main Ithaca campus is the size of a small town, ground snow loads vary within the bounds of campus even for buildings of the same risk category. We used to have a more consistent snow load all over campus. If it was risk category II, usually the flat roof snow was 28 psf. Risk category III was usually 31 psf. That’s no longer the case. </a:t>
            </a:r>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dirty="0"/>
          </a:p>
        </p:txBody>
      </p:sp>
    </p:spTree>
    <p:extLst>
      <p:ext uri="{BB962C8B-B14F-4D97-AF65-F5344CB8AC3E}">
        <p14:creationId xmlns:p14="http://schemas.microsoft.com/office/powerpoint/2010/main" val="130961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getting too deep into the details of the calculations and where all the math comes from, the ground snow loads are higher in our area because the new loads were developed with another thirty years of weather data and a different method for evaluating the risk of structural failure. One of the factors in the calculations is the thermal factor which is now more directly related to the amount of insulation on a roof than it was previously. This results in another approximately 10% to 15% increase in the snow loads. Sloped roofs have less of a reduction in the snow load than they used to. The calculations for snow drift now consider the wind in the winter, so those calculations changed too. Bottom line: the cumulative effect of these changes can result in a wide range of changes to the snow load, and the loads are much more individualized to the specifics of the structure in question. It could be a 10% increase (or less), or it could be a 30% increase (or more) depending on the individual conditions of the project.</a:t>
            </a:r>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dirty="0"/>
          </a:p>
        </p:txBody>
      </p:sp>
    </p:spTree>
    <p:extLst>
      <p:ext uri="{BB962C8B-B14F-4D97-AF65-F5344CB8AC3E}">
        <p14:creationId xmlns:p14="http://schemas.microsoft.com/office/powerpoint/2010/main" val="172415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 roof replacement has no other scope and the new roof assembly is the same weight or less than the existing system, if an engineer can prove the insulation required by the energy code will increase the snow loads on the building enough to overstress the structure, the AHJ may allow the project to move forward without adding insulation compliant with energy code. An analysis is needed to determine the maximum safe amount of insulation that can be added. If there is any other scope or the roof assembly being installed is heavier than the existing roof assembly, then existing building code comes into play, and there are additional code triggers to be considered.</a:t>
            </a:r>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dirty="0"/>
          </a:p>
        </p:txBody>
      </p:sp>
    </p:spTree>
    <p:extLst>
      <p:ext uri="{BB962C8B-B14F-4D97-AF65-F5344CB8AC3E}">
        <p14:creationId xmlns:p14="http://schemas.microsoft.com/office/powerpoint/2010/main" val="77683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 changes to the code mean that roof related projects could have significantly higher costs than roof related projects in the past. </a:t>
            </a:r>
            <a:r>
              <a:rPr lang="en-US"/>
              <a:t>We know </a:t>
            </a:r>
            <a:r>
              <a:rPr lang="en-US" dirty="0"/>
              <a:t>we need the AHJ to approve a path to code compliance.</a:t>
            </a:r>
          </a:p>
        </p:txBody>
      </p:sp>
      <p:sp>
        <p:nvSpPr>
          <p:cNvPr id="4" name="Slide Number Placeholder 3"/>
          <p:cNvSpPr>
            <a:spLocks noGrp="1"/>
          </p:cNvSpPr>
          <p:nvPr>
            <p:ph type="sldNum" sz="quarter" idx="5"/>
          </p:nvPr>
        </p:nvSpPr>
        <p:spPr/>
        <p:txBody>
          <a:bodyPr/>
          <a:lstStyle/>
          <a:p>
            <a:fld id="{3153D443-CBAC-934A-8506-FB4DF260D863}" type="slidenum">
              <a:rPr lang="en-US" smtClean="0"/>
              <a:t>9</a:t>
            </a:fld>
            <a:endParaRPr lang="en-US" dirty="0"/>
          </a:p>
        </p:txBody>
      </p:sp>
    </p:spTree>
    <p:extLst>
      <p:ext uri="{BB962C8B-B14F-4D97-AF65-F5344CB8AC3E}">
        <p14:creationId xmlns:p14="http://schemas.microsoft.com/office/powerpoint/2010/main" val="2037630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118309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5820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892D3-857B-472A-9DAE-19FBF2CF359E}" type="slidenum">
              <a:rPr lang="en-US" smtClean="0"/>
              <a:t>‹#›</a:t>
            </a:fld>
            <a:endParaRPr lang="en-US" dirty="0"/>
          </a:p>
        </p:txBody>
      </p:sp>
      <p:sp>
        <p:nvSpPr>
          <p:cNvPr id="7" name="Rectangle 6">
            <a:extLst>
              <a:ext uri="{FF2B5EF4-FFF2-40B4-BE49-F238E27FC236}">
                <a16:creationId xmlns:a16="http://schemas.microsoft.com/office/drawing/2014/main" id="{7C75607B-9C1E-4C6F-B248-9341DED41773}"/>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8" name="Picture 7" descr="cu white lrg.psd">
            <a:extLst>
              <a:ext uri="{FF2B5EF4-FFF2-40B4-BE49-F238E27FC236}">
                <a16:creationId xmlns:a16="http://schemas.microsoft.com/office/drawing/2014/main" id="{9DCB0A9A-E377-4F2F-809B-60FE3C993BB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143289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36246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07637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68940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119604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82921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42079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46542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22389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9" name="Picture 8" descr="cu screen b31b1b.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1"/>
            <a:ext cx="9144000" cy="2406650"/>
          </a:xfrm>
        </p:spPr>
        <p:txBody>
          <a:bodyPr/>
          <a:lstStyle>
            <a:lvl1pPr marL="0" indent="0" algn="ctr">
              <a:buNone/>
              <a:defRPr sz="3106">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718" b="0">
                <a:solidFill>
                  <a:schemeClr val="accent3"/>
                </a:solidFill>
                <a:latin typeface="+mj-lt"/>
              </a:defRPr>
            </a:lvl1pPr>
          </a:lstStyle>
          <a:p>
            <a:endParaRPr lang="en-US" sz="2718" dirty="0">
              <a:solidFill>
                <a:srgbClr val="A7998B"/>
              </a:solidFill>
              <a:latin typeface="+mj-lt"/>
              <a:cs typeface="Helvetica"/>
            </a:endParaRPr>
          </a:p>
        </p:txBody>
      </p:sp>
    </p:spTree>
    <p:extLst>
      <p:ext uri="{BB962C8B-B14F-4D97-AF65-F5344CB8AC3E}">
        <p14:creationId xmlns:p14="http://schemas.microsoft.com/office/powerpoint/2010/main" val="2201212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892D3-857B-472A-9DAE-19FBF2CF359E}" type="slidenum">
              <a:rPr lang="en-US" smtClean="0"/>
              <a:t>‹#›</a:t>
            </a:fld>
            <a:endParaRPr lang="en-US" dirty="0"/>
          </a:p>
        </p:txBody>
      </p:sp>
    </p:spTree>
    <p:extLst>
      <p:ext uri="{BB962C8B-B14F-4D97-AF65-F5344CB8AC3E}">
        <p14:creationId xmlns:p14="http://schemas.microsoft.com/office/powerpoint/2010/main" val="40393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3749536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2621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5B32D-43B0-0843-9813-FC51E663339B}"/>
              </a:ext>
            </a:extLst>
          </p:cNvPr>
          <p:cNvPicPr preferRelativeResize="0">
            <a:picLocks noChangeAspect="1"/>
          </p:cNvPicPr>
          <p:nvPr userDrawn="1"/>
        </p:nvPicPr>
        <p:blipFill>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0715" y="429028"/>
            <a:ext cx="1132723" cy="1391064"/>
          </a:xfrm>
          <a:prstGeom prst="rect">
            <a:avLst/>
          </a:prstGeom>
        </p:spPr>
      </p:pic>
      <p:sp>
        <p:nvSpPr>
          <p:cNvPr id="8" name="Text Placeholder 14">
            <a:extLst>
              <a:ext uri="{FF2B5EF4-FFF2-40B4-BE49-F238E27FC236}">
                <a16:creationId xmlns:a16="http://schemas.microsoft.com/office/drawing/2014/main" id="{79DB4501-E375-864B-A5A1-AF6828B91287}"/>
              </a:ext>
            </a:extLst>
          </p:cNvPr>
          <p:cNvSpPr txBox="1">
            <a:spLocks/>
          </p:cNvSpPr>
          <p:nvPr userDrawn="1"/>
        </p:nvSpPr>
        <p:spPr>
          <a:xfrm>
            <a:off x="0" y="2180493"/>
            <a:ext cx="9144000" cy="341035"/>
          </a:xfrm>
          <a:prstGeom prst="rect">
            <a:avLst/>
          </a:prstGeom>
          <a:solidFill>
            <a:srgbClr val="116B93"/>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350" i="1" spc="450" dirty="0">
              <a:solidFill>
                <a:schemeClr val="bg1"/>
              </a:solidFill>
              <a:latin typeface="Arial" panose="020B0604020202020204" pitchFamily="34" charset="0"/>
              <a:cs typeface="Arial" panose="020B0604020202020204" pitchFamily="34" charset="0"/>
            </a:endParaRPr>
          </a:p>
        </p:txBody>
      </p:sp>
      <p:pic>
        <p:nvPicPr>
          <p:cNvPr id="9" name="Picture 8" descr="A view of a city&#10;&#10;Description automatically generated">
            <a:extLst>
              <a:ext uri="{FF2B5EF4-FFF2-40B4-BE49-F238E27FC236}">
                <a16:creationId xmlns:a16="http://schemas.microsoft.com/office/drawing/2014/main" id="{BBCFCC95-FBE4-2340-9B62-99EDA740ADE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t="23914" b="37436"/>
          <a:stretch/>
        </p:blipFill>
        <p:spPr>
          <a:xfrm>
            <a:off x="0" y="3325792"/>
            <a:ext cx="9144000" cy="3392871"/>
          </a:xfrm>
          <a:prstGeom prst="rect">
            <a:avLst/>
          </a:prstGeom>
        </p:spPr>
      </p:pic>
      <p:sp>
        <p:nvSpPr>
          <p:cNvPr id="10" name="Text Placeholder 14">
            <a:extLst>
              <a:ext uri="{FF2B5EF4-FFF2-40B4-BE49-F238E27FC236}">
                <a16:creationId xmlns:a16="http://schemas.microsoft.com/office/drawing/2014/main" id="{EAA456F5-385F-2744-B364-594A2EC31F41}"/>
              </a:ext>
            </a:extLst>
          </p:cNvPr>
          <p:cNvSpPr txBox="1">
            <a:spLocks/>
          </p:cNvSpPr>
          <p:nvPr userDrawn="1"/>
        </p:nvSpPr>
        <p:spPr>
          <a:xfrm>
            <a:off x="0" y="1"/>
            <a:ext cx="9144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i="1" spc="450" dirty="0">
              <a:solidFill>
                <a:schemeClr val="bg1"/>
              </a:solidFill>
              <a:latin typeface="Arial" panose="020B0604020202020204" pitchFamily="34" charset="0"/>
              <a:cs typeface="Arial" panose="020B0604020202020204" pitchFamily="34" charset="0"/>
            </a:endParaRPr>
          </a:p>
        </p:txBody>
      </p:sp>
      <p:sp>
        <p:nvSpPr>
          <p:cNvPr id="11" name="Text Placeholder 14">
            <a:extLst>
              <a:ext uri="{FF2B5EF4-FFF2-40B4-BE49-F238E27FC236}">
                <a16:creationId xmlns:a16="http://schemas.microsoft.com/office/drawing/2014/main" id="{05D18C69-0ABF-D24F-874C-A119F2810EEA}"/>
              </a:ext>
            </a:extLst>
          </p:cNvPr>
          <p:cNvSpPr txBox="1">
            <a:spLocks/>
          </p:cNvSpPr>
          <p:nvPr userDrawn="1"/>
        </p:nvSpPr>
        <p:spPr>
          <a:xfrm>
            <a:off x="0" y="6716598"/>
            <a:ext cx="9144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i="1" spc="45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B841C8-ECC3-1B45-94ED-9AD2BD0B597B}"/>
              </a:ext>
            </a:extLst>
          </p:cNvPr>
          <p:cNvSpPr txBox="1"/>
          <p:nvPr userDrawn="1"/>
        </p:nvSpPr>
        <p:spPr>
          <a:xfrm>
            <a:off x="2126974" y="1338001"/>
            <a:ext cx="4890052" cy="461665"/>
          </a:xfrm>
          <a:prstGeom prst="rect">
            <a:avLst/>
          </a:prstGeom>
          <a:noFill/>
        </p:spPr>
        <p:txBody>
          <a:bodyPr wrap="square" rtlCol="0">
            <a:spAutoFit/>
          </a:bodyPr>
          <a:lstStyle/>
          <a:p>
            <a:pPr algn="ctr"/>
            <a:r>
              <a:rPr lang="en-US" sz="2400" b="0" dirty="0">
                <a:solidFill>
                  <a:schemeClr val="tx2">
                    <a:lumMod val="75000"/>
                  </a:schemeClr>
                </a:solidFill>
                <a:latin typeface="Arial" panose="020B0604020202020204" pitchFamily="34" charset="0"/>
                <a:cs typeface="Arial" panose="020B0604020202020204" pitchFamily="34" charset="0"/>
              </a:rPr>
              <a:t>Environment, Health and Safety</a:t>
            </a:r>
          </a:p>
        </p:txBody>
      </p:sp>
    </p:spTree>
    <p:extLst>
      <p:ext uri="{BB962C8B-B14F-4D97-AF65-F5344CB8AC3E}">
        <p14:creationId xmlns:p14="http://schemas.microsoft.com/office/powerpoint/2010/main" val="1170173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9154-3FD0-48E0-AC3B-71BEF9761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F31F4-33EE-473D-BCA6-7E0C69E61A2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a:extLst>
              <a:ext uri="{FF2B5EF4-FFF2-40B4-BE49-F238E27FC236}">
                <a16:creationId xmlns:a16="http://schemas.microsoft.com/office/drawing/2014/main" id="{006B1B12-4CCD-9346-9207-12D7DF39D52D}"/>
              </a:ext>
            </a:extLst>
          </p:cNvPr>
          <p:cNvSpPr txBox="1">
            <a:spLocks/>
          </p:cNvSpPr>
          <p:nvPr userDrawn="1"/>
        </p:nvSpPr>
        <p:spPr>
          <a:xfrm>
            <a:off x="8628016" y="6492876"/>
            <a:ext cx="325484"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3F4FC-CA50-4A9A-81E6-B7890B728F4E}" type="slidenum">
              <a:rPr lang="en-US" sz="900" smtClean="0">
                <a:solidFill>
                  <a:schemeClr val="bg1"/>
                </a:solidFill>
              </a:rPr>
              <a:pPr/>
              <a:t>‹#›</a:t>
            </a:fld>
            <a:endParaRPr lang="en-US" sz="900" dirty="0">
              <a:solidFill>
                <a:schemeClr val="bg1"/>
              </a:solidFill>
            </a:endParaRPr>
          </a:p>
        </p:txBody>
      </p:sp>
      <p:sp>
        <p:nvSpPr>
          <p:cNvPr id="6" name="Rectangle 5">
            <a:extLst>
              <a:ext uri="{FF2B5EF4-FFF2-40B4-BE49-F238E27FC236}">
                <a16:creationId xmlns:a16="http://schemas.microsoft.com/office/drawing/2014/main" id="{D13931ED-D2BC-4F73-BD64-22D10DDC2E22}"/>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9" name="Picture 8" descr="cu white lrg.psd">
            <a:extLst>
              <a:ext uri="{FF2B5EF4-FFF2-40B4-BE49-F238E27FC236}">
                <a16:creationId xmlns:a16="http://schemas.microsoft.com/office/drawing/2014/main" id="{47B2E980-5E87-45B1-B6EC-C113312EBE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3836434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52D0-72D8-46C5-B370-7EAFAAC2DFE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01E2EF6-F2F3-453B-B8A7-01E2D378F9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81E86B09-1E1F-4449-A59F-3B92766F57EE}"/>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6" name="Picture 5" descr="cu white lrg.psd">
            <a:extLst>
              <a:ext uri="{FF2B5EF4-FFF2-40B4-BE49-F238E27FC236}">
                <a16:creationId xmlns:a16="http://schemas.microsoft.com/office/drawing/2014/main" id="{F19853A6-CCFF-45FA-9A50-4BEDBBB2A9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1825104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9C8-FF76-4A1E-98C6-1E4264BB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9AD0-E1FF-4FE0-8777-DB347BD84C6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F298-0D72-43A7-AE11-CAB42E55F08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64740C-3D9E-42C3-B8E8-854FD3FF9B1B}"/>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7" name="Picture 6" descr="cu white lrg.psd">
            <a:extLst>
              <a:ext uri="{FF2B5EF4-FFF2-40B4-BE49-F238E27FC236}">
                <a16:creationId xmlns:a16="http://schemas.microsoft.com/office/drawing/2014/main" id="{E53FA63A-F602-4AC7-A3C0-E02D412C17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2259576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6C9F-484E-4F8E-BC29-D59FDD06023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BC335-E1F2-459A-99A9-2D0EE963BC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5300-2C93-4D8E-A8D0-48262F5851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E9E7E-D185-4429-999B-0FF2C5B6C51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278ED-AC4C-41A0-A12A-34C6B02908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4DC0AF67-AFEA-424D-9456-90CBE9796CEA}"/>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9" name="Picture 8" descr="cu white lrg.psd">
            <a:extLst>
              <a:ext uri="{FF2B5EF4-FFF2-40B4-BE49-F238E27FC236}">
                <a16:creationId xmlns:a16="http://schemas.microsoft.com/office/drawing/2014/main" id="{63E2A044-1D7D-49D5-B653-0AC34FF6D1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2855733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5120-FE21-4D22-A3F4-D1B74B4353E5}"/>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93FF284E-03F7-4B04-98BF-009D3ABB9599}"/>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5" name="Picture 4" descr="cu white lrg.psd">
            <a:extLst>
              <a:ext uri="{FF2B5EF4-FFF2-40B4-BE49-F238E27FC236}">
                <a16:creationId xmlns:a16="http://schemas.microsoft.com/office/drawing/2014/main" id="{A3DB7594-D462-41FB-93D0-B911985CA6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76292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358BB1-C649-4B9B-A02F-166BBB28C39C}"/>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4" name="Picture 3" descr="cu white lrg.psd">
            <a:extLst>
              <a:ext uri="{FF2B5EF4-FFF2-40B4-BE49-F238E27FC236}">
                <a16:creationId xmlns:a16="http://schemas.microsoft.com/office/drawing/2014/main" id="{4C4B2A28-FBFB-4D7E-9BFD-6FA32F2D0D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326195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8" name="Picture 7" descr="cu screen b31b1b.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813845"/>
            <a:ext cx="9144000" cy="3044156"/>
          </a:xfrm>
          <a:prstGeom prst="rect">
            <a:avLst/>
          </a:prstGeom>
        </p:spPr>
      </p:pic>
      <p:sp>
        <p:nvSpPr>
          <p:cNvPr id="10" name="Text Placeholder 13"/>
          <p:cNvSpPr>
            <a:spLocks noGrp="1"/>
          </p:cNvSpPr>
          <p:nvPr>
            <p:ph type="body" sz="quarter" idx="13"/>
          </p:nvPr>
        </p:nvSpPr>
        <p:spPr>
          <a:xfrm>
            <a:off x="0" y="1219201"/>
            <a:ext cx="9144000" cy="1905001"/>
          </a:xfrm>
        </p:spPr>
        <p:txBody>
          <a:bodyPr>
            <a:normAutofit/>
          </a:bodyPr>
          <a:lstStyle>
            <a:lvl1pPr marL="0" indent="0" algn="ctr">
              <a:buNone/>
              <a:defRPr sz="2912">
                <a:solidFill>
                  <a:schemeClr val="accent2"/>
                </a:solidFill>
              </a:defRPr>
            </a:lvl1pPr>
          </a:lstStyle>
          <a:p>
            <a:pPr lvl="0"/>
            <a:endParaRPr lang="en-US" dirty="0"/>
          </a:p>
        </p:txBody>
      </p:sp>
      <p:sp>
        <p:nvSpPr>
          <p:cNvPr id="11" name="Title 15"/>
          <p:cNvSpPr>
            <a:spLocks noGrp="1"/>
          </p:cNvSpPr>
          <p:nvPr>
            <p:ph type="title"/>
          </p:nvPr>
        </p:nvSpPr>
        <p:spPr>
          <a:xfrm>
            <a:off x="0" y="763092"/>
            <a:ext cx="9144000" cy="456109"/>
          </a:xfrm>
        </p:spPr>
        <p:txBody>
          <a:bodyPr>
            <a:noAutofit/>
          </a:bodyPr>
          <a:lstStyle>
            <a:lvl1pPr>
              <a:defRPr sz="2330" b="0" baseline="0">
                <a:solidFill>
                  <a:schemeClr val="accent3"/>
                </a:solidFill>
                <a:latin typeface="+mj-lt"/>
              </a:defRPr>
            </a:lvl1pPr>
          </a:lstStyle>
          <a:p>
            <a:endParaRPr lang="en-US" sz="2718" dirty="0">
              <a:solidFill>
                <a:srgbClr val="A7998B"/>
              </a:solidFill>
              <a:latin typeface="+mj-lt"/>
              <a:cs typeface="Helvetica"/>
            </a:endParaRPr>
          </a:p>
        </p:txBody>
      </p:sp>
    </p:spTree>
    <p:extLst>
      <p:ext uri="{BB962C8B-B14F-4D97-AF65-F5344CB8AC3E}">
        <p14:creationId xmlns:p14="http://schemas.microsoft.com/office/powerpoint/2010/main" val="1115768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6D3-3195-4E77-AAB3-87AD0A51B7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FC4267F-3820-4BC1-9352-A7FA8F0B55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C407-C1F4-41DF-9F16-B199A07A36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Rectangle 5">
            <a:extLst>
              <a:ext uri="{FF2B5EF4-FFF2-40B4-BE49-F238E27FC236}">
                <a16:creationId xmlns:a16="http://schemas.microsoft.com/office/drawing/2014/main" id="{B7D9372E-0B32-4F4E-BB37-F2556E1728EC}"/>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7" name="Picture 6" descr="cu white lrg.psd">
            <a:extLst>
              <a:ext uri="{FF2B5EF4-FFF2-40B4-BE49-F238E27FC236}">
                <a16:creationId xmlns:a16="http://schemas.microsoft.com/office/drawing/2014/main" id="{A25594D0-1401-4B38-8FDA-C9D4EE907B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315309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82C5-30DD-4EE9-BF7B-8DA7E51D57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8F6CF30-E051-4719-907A-EACFFFF81F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7C89409A-7459-431B-B8B4-350FC2E0E5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Rectangle 5">
            <a:extLst>
              <a:ext uri="{FF2B5EF4-FFF2-40B4-BE49-F238E27FC236}">
                <a16:creationId xmlns:a16="http://schemas.microsoft.com/office/drawing/2014/main" id="{93D4FD52-07DC-4C32-927A-30582C7AB309}"/>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7" name="Picture 6" descr="cu white lrg.psd">
            <a:extLst>
              <a:ext uri="{FF2B5EF4-FFF2-40B4-BE49-F238E27FC236}">
                <a16:creationId xmlns:a16="http://schemas.microsoft.com/office/drawing/2014/main" id="{5B674B5F-3914-49BD-BD1C-4D8D9130C41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4285308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0E23-68AB-4272-AC9F-286AF407B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3C84D-0068-4216-B31E-9B452D0D0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0F61C7-0C34-42E1-9C21-6B00C9160F20}"/>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6" name="Picture 5" descr="cu white lrg.psd">
            <a:extLst>
              <a:ext uri="{FF2B5EF4-FFF2-40B4-BE49-F238E27FC236}">
                <a16:creationId xmlns:a16="http://schemas.microsoft.com/office/drawing/2014/main" id="{6A745B86-64DA-4A4B-BB76-A07450CE71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3510873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1C0B4-D9ED-4656-A280-EB39E51BD25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C6D8-BBFB-46C8-A79F-9594EBD1FCF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F71F94-41C8-400A-AEAF-BE5D6E8E55E2}"/>
              </a:ext>
            </a:extLst>
          </p:cNvPr>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6" name="Picture 5" descr="cu white lrg.psd">
            <a:extLst>
              <a:ext uri="{FF2B5EF4-FFF2-40B4-BE49-F238E27FC236}">
                <a16:creationId xmlns:a16="http://schemas.microsoft.com/office/drawing/2014/main" id="{57D2474C-040D-4B12-AE2E-B3BFC3EFB6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Tree>
    <p:extLst>
      <p:ext uri="{BB962C8B-B14F-4D97-AF65-F5344CB8AC3E}">
        <p14:creationId xmlns:p14="http://schemas.microsoft.com/office/powerpoint/2010/main" val="360445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8" name="Picture 7" descr="cu screen b31b1b.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1"/>
            <a:ext cx="9144000" cy="1905001"/>
          </a:xfrm>
        </p:spPr>
        <p:txBody>
          <a:bodyPr>
            <a:normAutofit/>
          </a:bodyPr>
          <a:lstStyle>
            <a:lvl1pPr marL="0" indent="0" algn="ctr">
              <a:buNone/>
              <a:defRPr sz="2912">
                <a:solidFill>
                  <a:schemeClr val="accent2"/>
                </a:solidFill>
              </a:defRPr>
            </a:lvl1pPr>
          </a:lstStyle>
          <a:p>
            <a:pPr lvl="0"/>
            <a:endParaRPr lang="en-US" dirty="0"/>
          </a:p>
        </p:txBody>
      </p:sp>
      <p:sp>
        <p:nvSpPr>
          <p:cNvPr id="11" name="Title 15"/>
          <p:cNvSpPr>
            <a:spLocks noGrp="1"/>
          </p:cNvSpPr>
          <p:nvPr>
            <p:ph type="title"/>
          </p:nvPr>
        </p:nvSpPr>
        <p:spPr>
          <a:xfrm>
            <a:off x="0" y="763092"/>
            <a:ext cx="9144000" cy="456109"/>
          </a:xfrm>
        </p:spPr>
        <p:txBody>
          <a:bodyPr>
            <a:noAutofit/>
          </a:bodyPr>
          <a:lstStyle>
            <a:lvl1pPr>
              <a:defRPr sz="2330" b="0" baseline="0">
                <a:solidFill>
                  <a:schemeClr val="accent3"/>
                </a:solidFill>
                <a:latin typeface="+mj-lt"/>
              </a:defRPr>
            </a:lvl1pPr>
          </a:lstStyle>
          <a:p>
            <a:endParaRPr lang="en-US" sz="2718" dirty="0">
              <a:solidFill>
                <a:srgbClr val="A7998B"/>
              </a:solidFill>
              <a:latin typeface="+mj-lt"/>
              <a:cs typeface="Helvetica"/>
            </a:endParaRPr>
          </a:p>
        </p:txBody>
      </p:sp>
      <p:sp>
        <p:nvSpPr>
          <p:cNvPr id="12" name="Picture Placeholder 11"/>
          <p:cNvSpPr>
            <a:spLocks noGrp="1"/>
          </p:cNvSpPr>
          <p:nvPr>
            <p:ph type="pic" sz="quarter" idx="14"/>
          </p:nvPr>
        </p:nvSpPr>
        <p:spPr>
          <a:xfrm>
            <a:off x="0" y="3804550"/>
            <a:ext cx="9144000" cy="3044825"/>
          </a:xfrm>
          <a:solidFill>
            <a:schemeClr val="bg2">
              <a:lumMod val="90000"/>
            </a:schemeClr>
          </a:solidFill>
        </p:spPr>
        <p:txBody>
          <a:bodyPr/>
          <a:lstStyle/>
          <a:p>
            <a:endParaRPr lang="en-US" dirty="0"/>
          </a:p>
        </p:txBody>
      </p:sp>
    </p:spTree>
    <p:extLst>
      <p:ext uri="{BB962C8B-B14F-4D97-AF65-F5344CB8AC3E}">
        <p14:creationId xmlns:p14="http://schemas.microsoft.com/office/powerpoint/2010/main" val="421501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6846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8" name="Picture 7"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12" name="TextBox 11"/>
          <p:cNvSpPr txBox="1"/>
          <p:nvPr userDrawn="1"/>
        </p:nvSpPr>
        <p:spPr>
          <a:xfrm>
            <a:off x="438727" y="4756727"/>
            <a:ext cx="8258850" cy="570284"/>
          </a:xfrm>
          <a:prstGeom prst="rect">
            <a:avLst/>
          </a:prstGeom>
          <a:noFill/>
        </p:spPr>
        <p:txBody>
          <a:bodyPr wrap="square" rtlCol="0">
            <a:spAutoFit/>
          </a:bodyPr>
          <a:lstStyle/>
          <a:p>
            <a:pPr algn="ctr" defTabSz="887553"/>
            <a:r>
              <a:rPr lang="en-US" sz="3106" dirty="0">
                <a:solidFill>
                  <a:prstClr val="white"/>
                </a:solidFill>
                <a:latin typeface="Helvetica"/>
                <a:cs typeface="Helvetica"/>
              </a:rPr>
              <a:t>Photos, illustrations, graphics here.</a:t>
            </a:r>
            <a:endParaRPr lang="en-US" sz="1747" dirty="0">
              <a:solidFill>
                <a:prstClr val="white"/>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3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8" name="Picture 7"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12" name="TextBox 11"/>
          <p:cNvSpPr txBox="1"/>
          <p:nvPr userDrawn="1"/>
        </p:nvSpPr>
        <p:spPr>
          <a:xfrm>
            <a:off x="438727" y="4756727"/>
            <a:ext cx="8258850" cy="570284"/>
          </a:xfrm>
          <a:prstGeom prst="rect">
            <a:avLst/>
          </a:prstGeom>
          <a:noFill/>
        </p:spPr>
        <p:txBody>
          <a:bodyPr wrap="square" rtlCol="0">
            <a:spAutoFit/>
          </a:bodyPr>
          <a:lstStyle/>
          <a:p>
            <a:pPr algn="ctr" defTabSz="887553"/>
            <a:r>
              <a:rPr lang="en-US" sz="3106" dirty="0">
                <a:solidFill>
                  <a:prstClr val="white"/>
                </a:solidFill>
                <a:latin typeface="Helvetica"/>
                <a:cs typeface="Helvetica"/>
              </a:rPr>
              <a:t>Photos, illustrations, graphics here.</a:t>
            </a:r>
            <a:endParaRPr lang="en-US" sz="1747" dirty="0">
              <a:solidFill>
                <a:prstClr val="white"/>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6"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547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pic>
        <p:nvPicPr>
          <p:cNvPr id="11" name="Picture 10"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2" name="Title 1"/>
          <p:cNvSpPr>
            <a:spLocks noGrp="1"/>
          </p:cNvSpPr>
          <p:nvPr>
            <p:ph type="title"/>
          </p:nvPr>
        </p:nvSpPr>
        <p:spPr>
          <a:xfrm>
            <a:off x="0" y="759711"/>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6"/>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0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422426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pPr defTabSz="887553"/>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pPr defTabSz="88755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pPr defTabSz="887553"/>
            <a:fld id="{6315554C-9387-4378-80C2-5F7076CAC952}" type="slidenum">
              <a:rPr lang="en-US" smtClean="0">
                <a:solidFill>
                  <a:prstClr val="black">
                    <a:tint val="75000"/>
                  </a:prstClr>
                </a:solidFill>
              </a:rPr>
              <a:pPr defTabSz="887553"/>
              <a:t>‹#›</a:t>
            </a:fld>
            <a:endParaRPr lang="en-US" dirty="0">
              <a:solidFill>
                <a:prstClr val="black">
                  <a:tint val="75000"/>
                </a:prstClr>
              </a:solidFill>
            </a:endParaRPr>
          </a:p>
        </p:txBody>
      </p:sp>
    </p:spTree>
    <p:extLst>
      <p:ext uri="{BB962C8B-B14F-4D97-AF65-F5344CB8AC3E}">
        <p14:creationId xmlns:p14="http://schemas.microsoft.com/office/powerpoint/2010/main" val="1713891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lvl1pPr algn="ctr" defTabSz="887553" rtl="0" eaLnBrk="1" latinLnBrk="0" hangingPunct="1">
        <a:spcBef>
          <a:spcPct val="0"/>
        </a:spcBef>
        <a:buNone/>
        <a:defRPr sz="3106" kern="1200">
          <a:solidFill>
            <a:schemeClr val="accent3"/>
          </a:solidFill>
          <a:latin typeface="+mj-lt"/>
          <a:ea typeface="+mj-ea"/>
          <a:cs typeface="+mj-cs"/>
        </a:defRPr>
      </a:lvl1pPr>
    </p:titleStyle>
    <p:bodyStyle>
      <a:lvl1pPr marL="332832" indent="-332832" algn="l" defTabSz="887553" rtl="0" eaLnBrk="1" latinLnBrk="0" hangingPunct="1">
        <a:spcBef>
          <a:spcPct val="20000"/>
        </a:spcBef>
        <a:buFont typeface="Arial" panose="020B0604020202020204" pitchFamily="34" charset="0"/>
        <a:buChar char="•"/>
        <a:defRPr sz="3106" kern="1200">
          <a:solidFill>
            <a:schemeClr val="accent2"/>
          </a:solidFill>
          <a:latin typeface="+mn-lt"/>
          <a:ea typeface="+mn-ea"/>
          <a:cs typeface="+mn-cs"/>
        </a:defRPr>
      </a:lvl1pPr>
      <a:lvl2pPr marL="721137" indent="-277360" algn="l" defTabSz="887553" rtl="0" eaLnBrk="1" latinLnBrk="0" hangingPunct="1">
        <a:spcBef>
          <a:spcPct val="20000"/>
        </a:spcBef>
        <a:buFont typeface="Arial" panose="020B0604020202020204" pitchFamily="34" charset="0"/>
        <a:buChar char="–"/>
        <a:defRPr sz="2718" kern="1200">
          <a:solidFill>
            <a:schemeClr val="accent2"/>
          </a:solidFill>
          <a:latin typeface="+mn-lt"/>
          <a:ea typeface="+mn-ea"/>
          <a:cs typeface="+mn-cs"/>
        </a:defRPr>
      </a:lvl2pPr>
      <a:lvl3pPr marL="1109442" indent="-221888" algn="l" defTabSz="887553" rtl="0" eaLnBrk="1" latinLnBrk="0" hangingPunct="1">
        <a:spcBef>
          <a:spcPct val="20000"/>
        </a:spcBef>
        <a:buFont typeface="Arial" panose="020B0604020202020204" pitchFamily="34" charset="0"/>
        <a:buChar char="•"/>
        <a:defRPr sz="2330" kern="1200">
          <a:solidFill>
            <a:schemeClr val="accent2"/>
          </a:solidFill>
          <a:latin typeface="+mn-lt"/>
          <a:ea typeface="+mn-ea"/>
          <a:cs typeface="+mn-cs"/>
        </a:defRPr>
      </a:lvl3pPr>
      <a:lvl4pPr marL="1553218" indent="-221888" algn="l" defTabSz="887553" rtl="0" eaLnBrk="1" latinLnBrk="0" hangingPunct="1">
        <a:spcBef>
          <a:spcPct val="20000"/>
        </a:spcBef>
        <a:buFont typeface="Arial" panose="020B0604020202020204" pitchFamily="34" charset="0"/>
        <a:buChar char="–"/>
        <a:defRPr sz="1941" kern="1200">
          <a:solidFill>
            <a:schemeClr val="accent2"/>
          </a:solidFill>
          <a:latin typeface="+mn-lt"/>
          <a:ea typeface="+mn-ea"/>
          <a:cs typeface="+mn-cs"/>
        </a:defRPr>
      </a:lvl4pPr>
      <a:lvl5pPr marL="1996995" indent="-221888" algn="l" defTabSz="887553" rtl="0" eaLnBrk="1" latinLnBrk="0" hangingPunct="1">
        <a:spcBef>
          <a:spcPct val="20000"/>
        </a:spcBef>
        <a:buFont typeface="Arial" panose="020B0604020202020204" pitchFamily="34" charset="0"/>
        <a:buChar char="»"/>
        <a:defRPr sz="1941" kern="1200">
          <a:solidFill>
            <a:schemeClr val="accent2"/>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C892D3-857B-472A-9DAE-19FBF2CF359E}" type="slidenum">
              <a:rPr lang="en-US" smtClean="0"/>
              <a:t>‹#›</a:t>
            </a:fld>
            <a:endParaRPr lang="en-US" dirty="0"/>
          </a:p>
        </p:txBody>
      </p:sp>
    </p:spTree>
    <p:extLst>
      <p:ext uri="{BB962C8B-B14F-4D97-AF65-F5344CB8AC3E}">
        <p14:creationId xmlns:p14="http://schemas.microsoft.com/office/powerpoint/2010/main" val="32879581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9D159-BAC3-463D-8040-A43081532F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3C00A-D666-4A10-B7F5-F9075838DF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843CC-9382-4EBF-985F-F3B1328B4B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F56C38C-9A95-493D-92DB-655BA0E1C6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AC2E71-E69E-4319-8DC3-AC8511D6D7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93F4FC-CA50-4A9A-81E6-B7890B728F4E}" type="slidenum">
              <a:rPr lang="en-US" smtClean="0"/>
              <a:t>‹#›</a:t>
            </a:fld>
            <a:endParaRPr lang="en-US" dirty="0"/>
          </a:p>
        </p:txBody>
      </p:sp>
    </p:spTree>
    <p:extLst>
      <p:ext uri="{BB962C8B-B14F-4D97-AF65-F5344CB8AC3E}">
        <p14:creationId xmlns:p14="http://schemas.microsoft.com/office/powerpoint/2010/main" val="23916931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6.xml"/><Relationship Id="rId26" Type="http://schemas.openxmlformats.org/officeDocument/2006/relationships/customXml" Target="../ink/ink10.xml"/><Relationship Id="rId3" Type="http://schemas.openxmlformats.org/officeDocument/2006/relationships/image" Target="../media/image8.png"/><Relationship Id="rId21" Type="http://schemas.openxmlformats.org/officeDocument/2006/relationships/image" Target="../media/image19.png"/><Relationship Id="rId34" Type="http://schemas.openxmlformats.org/officeDocument/2006/relationships/customXml" Target="../ink/ink14.xml"/><Relationship Id="rId7" Type="http://schemas.openxmlformats.org/officeDocument/2006/relationships/image" Target="../media/image12.jpg"/><Relationship Id="rId12" Type="http://schemas.openxmlformats.org/officeDocument/2006/relationships/customXml" Target="../ink/ink3.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11.jpg"/><Relationship Id="rId11" Type="http://schemas.openxmlformats.org/officeDocument/2006/relationships/image" Target="../media/image14.png"/><Relationship Id="rId24" Type="http://schemas.openxmlformats.org/officeDocument/2006/relationships/customXml" Target="../ink/ink9.xml"/><Relationship Id="rId32" Type="http://schemas.openxmlformats.org/officeDocument/2006/relationships/customXml" Target="../ink/ink13.xml"/><Relationship Id="rId5" Type="http://schemas.openxmlformats.org/officeDocument/2006/relationships/image" Target="../media/image10.jp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1.xml"/><Relationship Id="rId10" Type="http://schemas.openxmlformats.org/officeDocument/2006/relationships/customXml" Target="../ink/ink2.xml"/><Relationship Id="rId19" Type="http://schemas.openxmlformats.org/officeDocument/2006/relationships/image" Target="../media/image18.png"/><Relationship Id="rId31" Type="http://schemas.openxmlformats.org/officeDocument/2006/relationships/image" Target="../media/image24.png"/><Relationship Id="rId4" Type="http://schemas.openxmlformats.org/officeDocument/2006/relationships/image" Target="../media/image9.jpg"/><Relationship Id="rId9" Type="http://schemas.openxmlformats.org/officeDocument/2006/relationships/image" Target="../media/image13.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22.png"/><Relationship Id="rId30" Type="http://schemas.openxmlformats.org/officeDocument/2006/relationships/customXml" Target="../ink/ink12.xml"/><Relationship Id="rId35" Type="http://schemas.openxmlformats.org/officeDocument/2006/relationships/image" Target="../media/image26.png"/><Relationship Id="rId8"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os.ny.gov/system/files/documents/2026/04/ci-2026-02-roof-replacement-insulation_04172026.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84" y="1905000"/>
            <a:ext cx="5234516" cy="1828800"/>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Effects of Changes to Snow Loads in 2025 Codes</a:t>
            </a:r>
          </a:p>
        </p:txBody>
      </p:sp>
      <p:sp>
        <p:nvSpPr>
          <p:cNvPr id="3" name="Text Placeholder 2"/>
          <p:cNvSpPr>
            <a:spLocks noGrp="1"/>
          </p:cNvSpPr>
          <p:nvPr>
            <p:ph type="body" sz="quarter" idx="13"/>
          </p:nvPr>
        </p:nvSpPr>
        <p:spPr>
          <a:xfrm>
            <a:off x="328084" y="5334000"/>
            <a:ext cx="5947383" cy="1066800"/>
          </a:xfrm>
        </p:spPr>
        <p:txBody>
          <a:bodyPr/>
          <a:lstStyle/>
          <a:p>
            <a:r>
              <a:rPr lang="en-US" sz="2400" dirty="0">
                <a:latin typeface="Palatino Linotype"/>
                <a:ea typeface="Calibri"/>
                <a:cs typeface="Calibri"/>
              </a:rPr>
              <a:t>Quinn Olsen-Bieber, P.E.</a:t>
            </a:r>
          </a:p>
          <a:p>
            <a:r>
              <a:rPr lang="en-US" sz="2400" dirty="0">
                <a:latin typeface="Palatino Linotype"/>
                <a:ea typeface="Calibri"/>
                <a:cs typeface="Calibri"/>
              </a:rPr>
              <a:t>Structural Engineer, Facilities Engineering</a:t>
            </a:r>
            <a:endParaRPr lang="en-US" sz="2400" dirty="0">
              <a:latin typeface="Times"/>
              <a:ea typeface="Calibri"/>
              <a:cs typeface="Times"/>
            </a:endParaRPr>
          </a:p>
          <a:p>
            <a:r>
              <a:rPr lang="en-US" sz="2400" dirty="0">
                <a:latin typeface="Georgia"/>
              </a:rPr>
              <a:t>April 29, 2026 PMPD</a:t>
            </a:r>
          </a:p>
        </p:txBody>
      </p:sp>
    </p:spTree>
    <p:extLst>
      <p:ext uri="{BB962C8B-B14F-4D97-AF65-F5344CB8AC3E}">
        <p14:creationId xmlns:p14="http://schemas.microsoft.com/office/powerpoint/2010/main" val="47852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1FFE-22CE-3E95-9917-F7B0263E9178}"/>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Calibri Light"/>
              </a:rPr>
              <a:t>Building Code of New York State 2025 Section 1608: What’s new?</a:t>
            </a:r>
            <a:endParaRPr lang="en-US" dirty="0"/>
          </a:p>
        </p:txBody>
      </p:sp>
      <p:pic>
        <p:nvPicPr>
          <p:cNvPr id="6" name="Picture 5">
            <a:extLst>
              <a:ext uri="{FF2B5EF4-FFF2-40B4-BE49-F238E27FC236}">
                <a16:creationId xmlns:a16="http://schemas.microsoft.com/office/drawing/2014/main" id="{17EB5272-8E71-830F-016F-FBC9E243A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4601"/>
            <a:ext cx="3332586" cy="2667000"/>
          </a:xfrm>
          <a:prstGeom prst="rect">
            <a:avLst/>
          </a:prstGeom>
        </p:spPr>
      </p:pic>
      <p:pic>
        <p:nvPicPr>
          <p:cNvPr id="8" name="Picture 7">
            <a:extLst>
              <a:ext uri="{FF2B5EF4-FFF2-40B4-BE49-F238E27FC236}">
                <a16:creationId xmlns:a16="http://schemas.microsoft.com/office/drawing/2014/main" id="{73690B4C-D12D-B5A2-024B-E8F7F341F773}"/>
              </a:ext>
            </a:extLst>
          </p:cNvPr>
          <p:cNvPicPr>
            <a:picLocks noChangeAspect="1"/>
          </p:cNvPicPr>
          <p:nvPr/>
        </p:nvPicPr>
        <p:blipFill>
          <a:blip r:embed="rId4" cstate="print">
            <a:extLst>
              <a:ext uri="{28A0092B-C50C-407E-A947-70E740481C1C}">
                <a14:useLocalDpi xmlns:a14="http://schemas.microsoft.com/office/drawing/2010/main" val="0"/>
              </a:ext>
            </a:extLst>
          </a:blip>
          <a:srcRect l="76131" t="17583" r="7500" b="62493"/>
          <a:stretch>
            <a:fillRect/>
          </a:stretch>
        </p:blipFill>
        <p:spPr>
          <a:xfrm>
            <a:off x="3810000" y="1838825"/>
            <a:ext cx="2362200" cy="1511809"/>
          </a:xfrm>
          <a:prstGeom prst="rect">
            <a:avLst/>
          </a:prstGeom>
        </p:spPr>
      </p:pic>
      <p:pic>
        <p:nvPicPr>
          <p:cNvPr id="10" name="Picture 9">
            <a:extLst>
              <a:ext uri="{FF2B5EF4-FFF2-40B4-BE49-F238E27FC236}">
                <a16:creationId xmlns:a16="http://schemas.microsoft.com/office/drawing/2014/main" id="{DB6E6CD9-F927-3E5C-72F8-A45977F5F1F8}"/>
              </a:ext>
            </a:extLst>
          </p:cNvPr>
          <p:cNvPicPr>
            <a:picLocks noChangeAspect="1"/>
          </p:cNvPicPr>
          <p:nvPr/>
        </p:nvPicPr>
        <p:blipFill>
          <a:blip r:embed="rId5" cstate="print">
            <a:extLst>
              <a:ext uri="{28A0092B-C50C-407E-A947-70E740481C1C}">
                <a14:useLocalDpi xmlns:a14="http://schemas.microsoft.com/office/drawing/2010/main" val="0"/>
              </a:ext>
            </a:extLst>
          </a:blip>
          <a:srcRect l="77500" t="16939" r="8334" b="63214"/>
          <a:stretch>
            <a:fillRect/>
          </a:stretch>
        </p:blipFill>
        <p:spPr>
          <a:xfrm>
            <a:off x="6553200" y="1824970"/>
            <a:ext cx="2057400" cy="1525664"/>
          </a:xfrm>
          <a:prstGeom prst="rect">
            <a:avLst/>
          </a:prstGeom>
        </p:spPr>
      </p:pic>
      <p:pic>
        <p:nvPicPr>
          <p:cNvPr id="12" name="Picture 11">
            <a:extLst>
              <a:ext uri="{FF2B5EF4-FFF2-40B4-BE49-F238E27FC236}">
                <a16:creationId xmlns:a16="http://schemas.microsoft.com/office/drawing/2014/main" id="{9D05DE3C-F22B-B7E8-55E6-F7C27E08B7A3}"/>
              </a:ext>
            </a:extLst>
          </p:cNvPr>
          <p:cNvPicPr>
            <a:picLocks noChangeAspect="1"/>
          </p:cNvPicPr>
          <p:nvPr/>
        </p:nvPicPr>
        <p:blipFill>
          <a:blip r:embed="rId6" cstate="print">
            <a:extLst>
              <a:ext uri="{28A0092B-C50C-407E-A947-70E740481C1C}">
                <a14:useLocalDpi xmlns:a14="http://schemas.microsoft.com/office/drawing/2010/main" val="0"/>
              </a:ext>
            </a:extLst>
          </a:blip>
          <a:srcRect l="77500" t="15199" r="7501" b="61073"/>
          <a:stretch>
            <a:fillRect/>
          </a:stretch>
        </p:blipFill>
        <p:spPr>
          <a:xfrm>
            <a:off x="3886200" y="3784600"/>
            <a:ext cx="2133600" cy="1778000"/>
          </a:xfrm>
          <a:prstGeom prst="rect">
            <a:avLst/>
          </a:prstGeom>
        </p:spPr>
      </p:pic>
      <p:pic>
        <p:nvPicPr>
          <p:cNvPr id="14" name="Picture 13">
            <a:extLst>
              <a:ext uri="{FF2B5EF4-FFF2-40B4-BE49-F238E27FC236}">
                <a16:creationId xmlns:a16="http://schemas.microsoft.com/office/drawing/2014/main" id="{E0F3ABB7-770A-1723-B56B-4223BE15BCBD}"/>
              </a:ext>
            </a:extLst>
          </p:cNvPr>
          <p:cNvPicPr>
            <a:picLocks noChangeAspect="1"/>
          </p:cNvPicPr>
          <p:nvPr/>
        </p:nvPicPr>
        <p:blipFill>
          <a:blip r:embed="rId7" cstate="print">
            <a:extLst>
              <a:ext uri="{28A0092B-C50C-407E-A947-70E740481C1C}">
                <a14:useLocalDpi xmlns:a14="http://schemas.microsoft.com/office/drawing/2010/main" val="0"/>
              </a:ext>
            </a:extLst>
          </a:blip>
          <a:srcRect l="76667" t="17357" r="8333" b="60881"/>
          <a:stretch>
            <a:fillRect/>
          </a:stretch>
        </p:blipFill>
        <p:spPr>
          <a:xfrm>
            <a:off x="6457950" y="3933890"/>
            <a:ext cx="2057400" cy="1600200"/>
          </a:xfrm>
          <a:prstGeom prst="rect">
            <a:avLst/>
          </a:prstGeom>
        </p:spPr>
      </p:pic>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id="{85271FA4-30D1-04E9-09F5-23FC4F82BCD8}"/>
                  </a:ext>
                </a:extLst>
              </p14:cNvPr>
              <p14:cNvContentPartPr/>
              <p14:nvPr/>
            </p14:nvContentPartPr>
            <p14:xfrm>
              <a:off x="4045502" y="4559785"/>
              <a:ext cx="1404720" cy="268920"/>
            </p14:xfrm>
          </p:contentPart>
        </mc:Choice>
        <mc:Fallback xmlns="">
          <p:pic>
            <p:nvPicPr>
              <p:cNvPr id="33" name="Ink 32">
                <a:extLst>
                  <a:ext uri="{FF2B5EF4-FFF2-40B4-BE49-F238E27FC236}">
                    <a16:creationId xmlns:a16="http://schemas.microsoft.com/office/drawing/2014/main" id="{85271FA4-30D1-04E9-09F5-23FC4F82BCD8}"/>
                  </a:ext>
                </a:extLst>
              </p:cNvPr>
              <p:cNvPicPr/>
              <p:nvPr/>
            </p:nvPicPr>
            <p:blipFill>
              <a:blip r:embed="rId9"/>
              <a:stretch>
                <a:fillRect/>
              </a:stretch>
            </p:blipFill>
            <p:spPr>
              <a:xfrm>
                <a:off x="3991502" y="4451785"/>
                <a:ext cx="15123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C43EA0CE-12B3-0F56-3FBC-DFC63534C3F1}"/>
                  </a:ext>
                </a:extLst>
              </p14:cNvPr>
              <p14:cNvContentPartPr/>
              <p14:nvPr/>
            </p14:nvContentPartPr>
            <p14:xfrm>
              <a:off x="4784222" y="4106905"/>
              <a:ext cx="749880" cy="231840"/>
            </p14:xfrm>
          </p:contentPart>
        </mc:Choice>
        <mc:Fallback xmlns="">
          <p:pic>
            <p:nvPicPr>
              <p:cNvPr id="34" name="Ink 33">
                <a:extLst>
                  <a:ext uri="{FF2B5EF4-FFF2-40B4-BE49-F238E27FC236}">
                    <a16:creationId xmlns:a16="http://schemas.microsoft.com/office/drawing/2014/main" id="{C43EA0CE-12B3-0F56-3FBC-DFC63534C3F1}"/>
                  </a:ext>
                </a:extLst>
              </p:cNvPr>
              <p:cNvPicPr/>
              <p:nvPr/>
            </p:nvPicPr>
            <p:blipFill>
              <a:blip r:embed="rId11"/>
              <a:stretch>
                <a:fillRect/>
              </a:stretch>
            </p:blipFill>
            <p:spPr>
              <a:xfrm>
                <a:off x="4730582" y="3998905"/>
                <a:ext cx="8575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0C756273-555B-DB6D-B0DC-10E59BF53CF5}"/>
                  </a:ext>
                </a:extLst>
              </p14:cNvPr>
              <p14:cNvContentPartPr/>
              <p14:nvPr/>
            </p14:nvContentPartPr>
            <p14:xfrm>
              <a:off x="5005982" y="4448905"/>
              <a:ext cx="461160" cy="19440"/>
            </p14:xfrm>
          </p:contentPart>
        </mc:Choice>
        <mc:Fallback xmlns="">
          <p:pic>
            <p:nvPicPr>
              <p:cNvPr id="35" name="Ink 34">
                <a:extLst>
                  <a:ext uri="{FF2B5EF4-FFF2-40B4-BE49-F238E27FC236}">
                    <a16:creationId xmlns:a16="http://schemas.microsoft.com/office/drawing/2014/main" id="{0C756273-555B-DB6D-B0DC-10E59BF53CF5}"/>
                  </a:ext>
                </a:extLst>
              </p:cNvPr>
              <p:cNvPicPr/>
              <p:nvPr/>
            </p:nvPicPr>
            <p:blipFill>
              <a:blip r:embed="rId13"/>
              <a:stretch>
                <a:fillRect/>
              </a:stretch>
            </p:blipFill>
            <p:spPr>
              <a:xfrm>
                <a:off x="4951982" y="4341265"/>
                <a:ext cx="568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C833C1AB-A1C0-BA40-3162-916C90302CF1}"/>
                  </a:ext>
                </a:extLst>
              </p14:cNvPr>
              <p14:cNvContentPartPr/>
              <p14:nvPr/>
            </p14:nvContentPartPr>
            <p14:xfrm>
              <a:off x="5172302" y="4938865"/>
              <a:ext cx="618120" cy="316080"/>
            </p14:xfrm>
          </p:contentPart>
        </mc:Choice>
        <mc:Fallback xmlns="">
          <p:pic>
            <p:nvPicPr>
              <p:cNvPr id="36" name="Ink 35">
                <a:extLst>
                  <a:ext uri="{FF2B5EF4-FFF2-40B4-BE49-F238E27FC236}">
                    <a16:creationId xmlns:a16="http://schemas.microsoft.com/office/drawing/2014/main" id="{C833C1AB-A1C0-BA40-3162-916C90302CF1}"/>
                  </a:ext>
                </a:extLst>
              </p:cNvPr>
              <p:cNvPicPr/>
              <p:nvPr/>
            </p:nvPicPr>
            <p:blipFill>
              <a:blip r:embed="rId15"/>
              <a:stretch>
                <a:fillRect/>
              </a:stretch>
            </p:blipFill>
            <p:spPr>
              <a:xfrm>
                <a:off x="5118302" y="4831225"/>
                <a:ext cx="7257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FD3F06E2-5D4B-7135-CACE-AD8CB0E704DC}"/>
                  </a:ext>
                </a:extLst>
              </p14:cNvPr>
              <p14:cNvContentPartPr/>
              <p14:nvPr/>
            </p14:nvContentPartPr>
            <p14:xfrm>
              <a:off x="4063862" y="2685625"/>
              <a:ext cx="1865520" cy="501840"/>
            </p14:xfrm>
          </p:contentPart>
        </mc:Choice>
        <mc:Fallback xmlns="">
          <p:pic>
            <p:nvPicPr>
              <p:cNvPr id="37" name="Ink 36">
                <a:extLst>
                  <a:ext uri="{FF2B5EF4-FFF2-40B4-BE49-F238E27FC236}">
                    <a16:creationId xmlns:a16="http://schemas.microsoft.com/office/drawing/2014/main" id="{FD3F06E2-5D4B-7135-CACE-AD8CB0E704DC}"/>
                  </a:ext>
                </a:extLst>
              </p:cNvPr>
              <p:cNvPicPr/>
              <p:nvPr/>
            </p:nvPicPr>
            <p:blipFill>
              <a:blip r:embed="rId17"/>
              <a:stretch>
                <a:fillRect/>
              </a:stretch>
            </p:blipFill>
            <p:spPr>
              <a:xfrm>
                <a:off x="4009862" y="2577625"/>
                <a:ext cx="197316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948D041E-B63E-50A8-895F-C96F8AD1C6EE}"/>
                  </a:ext>
                </a:extLst>
              </p14:cNvPr>
              <p14:cNvContentPartPr/>
              <p14:nvPr/>
            </p14:nvContentPartPr>
            <p14:xfrm>
              <a:off x="4286702" y="1955185"/>
              <a:ext cx="1264680" cy="905760"/>
            </p14:xfrm>
          </p:contentPart>
        </mc:Choice>
        <mc:Fallback xmlns="">
          <p:pic>
            <p:nvPicPr>
              <p:cNvPr id="38" name="Ink 37">
                <a:extLst>
                  <a:ext uri="{FF2B5EF4-FFF2-40B4-BE49-F238E27FC236}">
                    <a16:creationId xmlns:a16="http://schemas.microsoft.com/office/drawing/2014/main" id="{948D041E-B63E-50A8-895F-C96F8AD1C6EE}"/>
                  </a:ext>
                </a:extLst>
              </p:cNvPr>
              <p:cNvPicPr/>
              <p:nvPr/>
            </p:nvPicPr>
            <p:blipFill>
              <a:blip r:embed="rId19"/>
              <a:stretch>
                <a:fillRect/>
              </a:stretch>
            </p:blipFill>
            <p:spPr>
              <a:xfrm>
                <a:off x="4232702" y="1847545"/>
                <a:ext cx="137232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BF020AEC-73D3-416E-902A-09BCDB4910C7}"/>
                  </a:ext>
                </a:extLst>
              </p14:cNvPr>
              <p14:cNvContentPartPr/>
              <p14:nvPr/>
            </p14:nvContentPartPr>
            <p14:xfrm>
              <a:off x="4599542" y="2067865"/>
              <a:ext cx="903600" cy="601200"/>
            </p14:xfrm>
          </p:contentPart>
        </mc:Choice>
        <mc:Fallback xmlns="">
          <p:pic>
            <p:nvPicPr>
              <p:cNvPr id="39" name="Ink 38">
                <a:extLst>
                  <a:ext uri="{FF2B5EF4-FFF2-40B4-BE49-F238E27FC236}">
                    <a16:creationId xmlns:a16="http://schemas.microsoft.com/office/drawing/2014/main" id="{BF020AEC-73D3-416E-902A-09BCDB4910C7}"/>
                  </a:ext>
                </a:extLst>
              </p:cNvPr>
              <p:cNvPicPr/>
              <p:nvPr/>
            </p:nvPicPr>
            <p:blipFill>
              <a:blip r:embed="rId21"/>
              <a:stretch>
                <a:fillRect/>
              </a:stretch>
            </p:blipFill>
            <p:spPr>
              <a:xfrm>
                <a:off x="4545902" y="1960225"/>
                <a:ext cx="101124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65D3F330-5254-C9F8-55C0-9D87D61D8679}"/>
                  </a:ext>
                </a:extLst>
              </p14:cNvPr>
              <p14:cNvContentPartPr/>
              <p14:nvPr/>
            </p14:nvContentPartPr>
            <p14:xfrm>
              <a:off x="6566942" y="2748985"/>
              <a:ext cx="1865520" cy="518400"/>
            </p14:xfrm>
          </p:contentPart>
        </mc:Choice>
        <mc:Fallback xmlns="">
          <p:pic>
            <p:nvPicPr>
              <p:cNvPr id="40" name="Ink 39">
                <a:extLst>
                  <a:ext uri="{FF2B5EF4-FFF2-40B4-BE49-F238E27FC236}">
                    <a16:creationId xmlns:a16="http://schemas.microsoft.com/office/drawing/2014/main" id="{65D3F330-5254-C9F8-55C0-9D87D61D8679}"/>
                  </a:ext>
                </a:extLst>
              </p:cNvPr>
              <p:cNvPicPr/>
              <p:nvPr/>
            </p:nvPicPr>
            <p:blipFill>
              <a:blip r:embed="rId23"/>
              <a:stretch>
                <a:fillRect/>
              </a:stretch>
            </p:blipFill>
            <p:spPr>
              <a:xfrm>
                <a:off x="6512942" y="2640985"/>
                <a:ext cx="1973160"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7CF08FF6-EEF9-F638-ACA3-87AAD65E0BFA}"/>
                  </a:ext>
                </a:extLst>
              </p14:cNvPr>
              <p14:cNvContentPartPr/>
              <p14:nvPr/>
            </p14:nvContentPartPr>
            <p14:xfrm>
              <a:off x="6756302" y="1962025"/>
              <a:ext cx="1328400" cy="1028520"/>
            </p14:xfrm>
          </p:contentPart>
        </mc:Choice>
        <mc:Fallback xmlns="">
          <p:pic>
            <p:nvPicPr>
              <p:cNvPr id="41" name="Ink 40">
                <a:extLst>
                  <a:ext uri="{FF2B5EF4-FFF2-40B4-BE49-F238E27FC236}">
                    <a16:creationId xmlns:a16="http://schemas.microsoft.com/office/drawing/2014/main" id="{7CF08FF6-EEF9-F638-ACA3-87AAD65E0BFA}"/>
                  </a:ext>
                </a:extLst>
              </p:cNvPr>
              <p:cNvPicPr/>
              <p:nvPr/>
            </p:nvPicPr>
            <p:blipFill>
              <a:blip r:embed="rId25"/>
              <a:stretch>
                <a:fillRect/>
              </a:stretch>
            </p:blipFill>
            <p:spPr>
              <a:xfrm>
                <a:off x="6702302" y="1854385"/>
                <a:ext cx="1436040" cy="124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BA96152E-D901-FF26-0ED6-63B869D45FB7}"/>
                  </a:ext>
                </a:extLst>
              </p14:cNvPr>
              <p14:cNvContentPartPr/>
              <p14:nvPr/>
            </p14:nvContentPartPr>
            <p14:xfrm>
              <a:off x="4590542" y="4652665"/>
              <a:ext cx="821520" cy="19440"/>
            </p14:xfrm>
          </p:contentPart>
        </mc:Choice>
        <mc:Fallback xmlns="">
          <p:pic>
            <p:nvPicPr>
              <p:cNvPr id="42" name="Ink 41">
                <a:extLst>
                  <a:ext uri="{FF2B5EF4-FFF2-40B4-BE49-F238E27FC236}">
                    <a16:creationId xmlns:a16="http://schemas.microsoft.com/office/drawing/2014/main" id="{BA96152E-D901-FF26-0ED6-63B869D45FB7}"/>
                  </a:ext>
                </a:extLst>
              </p:cNvPr>
              <p:cNvPicPr/>
              <p:nvPr/>
            </p:nvPicPr>
            <p:blipFill>
              <a:blip r:embed="rId27"/>
              <a:stretch>
                <a:fillRect/>
              </a:stretch>
            </p:blipFill>
            <p:spPr>
              <a:xfrm>
                <a:off x="4536542" y="4545025"/>
                <a:ext cx="929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913C2E74-EFEA-8EA9-2176-64A2898C9933}"/>
                  </a:ext>
                </a:extLst>
              </p14:cNvPr>
              <p14:cNvContentPartPr/>
              <p14:nvPr/>
            </p14:nvContentPartPr>
            <p14:xfrm>
              <a:off x="5061422" y="4837345"/>
              <a:ext cx="214920" cy="265320"/>
            </p14:xfrm>
          </p:contentPart>
        </mc:Choice>
        <mc:Fallback xmlns="">
          <p:pic>
            <p:nvPicPr>
              <p:cNvPr id="43" name="Ink 42">
                <a:extLst>
                  <a:ext uri="{FF2B5EF4-FFF2-40B4-BE49-F238E27FC236}">
                    <a16:creationId xmlns:a16="http://schemas.microsoft.com/office/drawing/2014/main" id="{913C2E74-EFEA-8EA9-2176-64A2898C9933}"/>
                  </a:ext>
                </a:extLst>
              </p:cNvPr>
              <p:cNvPicPr/>
              <p:nvPr/>
            </p:nvPicPr>
            <p:blipFill>
              <a:blip r:embed="rId29"/>
              <a:stretch>
                <a:fillRect/>
              </a:stretch>
            </p:blipFill>
            <p:spPr>
              <a:xfrm>
                <a:off x="5007422" y="4729345"/>
                <a:ext cx="3225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A925BB45-6FD3-5D5B-ADBB-FF55CFE90F2D}"/>
                  </a:ext>
                </a:extLst>
              </p14:cNvPr>
              <p14:cNvContentPartPr/>
              <p14:nvPr/>
            </p14:nvContentPartPr>
            <p14:xfrm>
              <a:off x="6566942" y="4800625"/>
              <a:ext cx="1136520" cy="92520"/>
            </p14:xfrm>
          </p:contentPart>
        </mc:Choice>
        <mc:Fallback xmlns="">
          <p:pic>
            <p:nvPicPr>
              <p:cNvPr id="45" name="Ink 44">
                <a:extLst>
                  <a:ext uri="{FF2B5EF4-FFF2-40B4-BE49-F238E27FC236}">
                    <a16:creationId xmlns:a16="http://schemas.microsoft.com/office/drawing/2014/main" id="{A925BB45-6FD3-5D5B-ADBB-FF55CFE90F2D}"/>
                  </a:ext>
                </a:extLst>
              </p:cNvPr>
              <p:cNvPicPr/>
              <p:nvPr/>
            </p:nvPicPr>
            <p:blipFill>
              <a:blip r:embed="rId31"/>
              <a:stretch>
                <a:fillRect/>
              </a:stretch>
            </p:blipFill>
            <p:spPr>
              <a:xfrm>
                <a:off x="6512942" y="4692625"/>
                <a:ext cx="12441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Ink 45">
                <a:extLst>
                  <a:ext uri="{FF2B5EF4-FFF2-40B4-BE49-F238E27FC236}">
                    <a16:creationId xmlns:a16="http://schemas.microsoft.com/office/drawing/2014/main" id="{6FD85DD9-D4BF-7B7C-9AE3-5C527F85367C}"/>
                  </a:ext>
                </a:extLst>
              </p14:cNvPr>
              <p14:cNvContentPartPr/>
              <p14:nvPr/>
            </p14:nvContentPartPr>
            <p14:xfrm>
              <a:off x="7748636" y="4929865"/>
              <a:ext cx="544680" cy="334440"/>
            </p14:xfrm>
          </p:contentPart>
        </mc:Choice>
        <mc:Fallback xmlns="">
          <p:pic>
            <p:nvPicPr>
              <p:cNvPr id="46" name="Ink 45">
                <a:extLst>
                  <a:ext uri="{FF2B5EF4-FFF2-40B4-BE49-F238E27FC236}">
                    <a16:creationId xmlns:a16="http://schemas.microsoft.com/office/drawing/2014/main" id="{6FD85DD9-D4BF-7B7C-9AE3-5C527F85367C}"/>
                  </a:ext>
                </a:extLst>
              </p:cNvPr>
              <p:cNvPicPr/>
              <p:nvPr/>
            </p:nvPicPr>
            <p:blipFill>
              <a:blip r:embed="rId33"/>
              <a:stretch>
                <a:fillRect/>
              </a:stretch>
            </p:blipFill>
            <p:spPr>
              <a:xfrm>
                <a:off x="7694996" y="4821865"/>
                <a:ext cx="6523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a:extLst>
                  <a:ext uri="{FF2B5EF4-FFF2-40B4-BE49-F238E27FC236}">
                    <a16:creationId xmlns:a16="http://schemas.microsoft.com/office/drawing/2014/main" id="{8C3B16A1-E3EA-305F-9D35-0148E277E4ED}"/>
                  </a:ext>
                </a:extLst>
              </p14:cNvPr>
              <p14:cNvContentPartPr/>
              <p14:nvPr/>
            </p14:nvContentPartPr>
            <p14:xfrm>
              <a:off x="6665396" y="4125625"/>
              <a:ext cx="1408320" cy="878400"/>
            </p14:xfrm>
          </p:contentPart>
        </mc:Choice>
        <mc:Fallback xmlns="">
          <p:pic>
            <p:nvPicPr>
              <p:cNvPr id="47" name="Ink 46">
                <a:extLst>
                  <a:ext uri="{FF2B5EF4-FFF2-40B4-BE49-F238E27FC236}">
                    <a16:creationId xmlns:a16="http://schemas.microsoft.com/office/drawing/2014/main" id="{8C3B16A1-E3EA-305F-9D35-0148E277E4ED}"/>
                  </a:ext>
                </a:extLst>
              </p:cNvPr>
              <p:cNvPicPr/>
              <p:nvPr/>
            </p:nvPicPr>
            <p:blipFill>
              <a:blip r:embed="rId35"/>
              <a:stretch>
                <a:fillRect/>
              </a:stretch>
            </p:blipFill>
            <p:spPr>
              <a:xfrm>
                <a:off x="6611756" y="4017625"/>
                <a:ext cx="1515960" cy="1094040"/>
              </a:xfrm>
              <a:prstGeom prst="rect">
                <a:avLst/>
              </a:prstGeom>
            </p:spPr>
          </p:pic>
        </mc:Fallback>
      </mc:AlternateContent>
      <p:sp>
        <p:nvSpPr>
          <p:cNvPr id="48" name="TextBox 47">
            <a:extLst>
              <a:ext uri="{FF2B5EF4-FFF2-40B4-BE49-F238E27FC236}">
                <a16:creationId xmlns:a16="http://schemas.microsoft.com/office/drawing/2014/main" id="{593DBC10-7993-B577-FC85-C91FEB0B0200}"/>
              </a:ext>
            </a:extLst>
          </p:cNvPr>
          <p:cNvSpPr txBox="1"/>
          <p:nvPr/>
        </p:nvSpPr>
        <p:spPr>
          <a:xfrm>
            <a:off x="533400" y="5359182"/>
            <a:ext cx="2323265" cy="646331"/>
          </a:xfrm>
          <a:prstGeom prst="rect">
            <a:avLst/>
          </a:prstGeom>
          <a:noFill/>
        </p:spPr>
        <p:txBody>
          <a:bodyPr wrap="none" rtlCol="0">
            <a:spAutoFit/>
          </a:bodyPr>
          <a:lstStyle/>
          <a:p>
            <a:pPr algn="ctr"/>
            <a:r>
              <a:rPr lang="en-US" dirty="0"/>
              <a:t>Old Ground Snow Map</a:t>
            </a:r>
          </a:p>
          <a:p>
            <a:pPr algn="ctr"/>
            <a:r>
              <a:rPr lang="en-US" dirty="0"/>
              <a:t>Determined by NYS</a:t>
            </a:r>
          </a:p>
        </p:txBody>
      </p:sp>
      <p:sp>
        <p:nvSpPr>
          <p:cNvPr id="49" name="TextBox 48">
            <a:extLst>
              <a:ext uri="{FF2B5EF4-FFF2-40B4-BE49-F238E27FC236}">
                <a16:creationId xmlns:a16="http://schemas.microsoft.com/office/drawing/2014/main" id="{E97B3CE3-7AB3-3D79-3B87-6FE380A5D1CB}"/>
              </a:ext>
            </a:extLst>
          </p:cNvPr>
          <p:cNvSpPr txBox="1"/>
          <p:nvPr/>
        </p:nvSpPr>
        <p:spPr>
          <a:xfrm>
            <a:off x="3927301" y="5734825"/>
            <a:ext cx="4758355" cy="923330"/>
          </a:xfrm>
          <a:prstGeom prst="rect">
            <a:avLst/>
          </a:prstGeom>
          <a:noFill/>
        </p:spPr>
        <p:txBody>
          <a:bodyPr wrap="none" rtlCol="0">
            <a:spAutoFit/>
          </a:bodyPr>
          <a:lstStyle/>
          <a:p>
            <a:pPr algn="ctr"/>
            <a:r>
              <a:rPr lang="en-US" dirty="0"/>
              <a:t>New Ground Snow Maps Based on Risk Category</a:t>
            </a:r>
          </a:p>
          <a:p>
            <a:pPr algn="ctr"/>
            <a:r>
              <a:rPr lang="en-US" dirty="0"/>
              <a:t>Determined by ASCE 7-22</a:t>
            </a:r>
          </a:p>
          <a:p>
            <a:pPr algn="ctr"/>
            <a:r>
              <a:rPr lang="en-US" dirty="0"/>
              <a:t>Figures 1608.2(1) – 1608.2(4)</a:t>
            </a:r>
          </a:p>
        </p:txBody>
      </p:sp>
      <p:sp>
        <p:nvSpPr>
          <p:cNvPr id="3" name="TextBox 2">
            <a:extLst>
              <a:ext uri="{FF2B5EF4-FFF2-40B4-BE49-F238E27FC236}">
                <a16:creationId xmlns:a16="http://schemas.microsoft.com/office/drawing/2014/main" id="{345CFC63-3F97-B974-EBD3-E8B3422B9AAF}"/>
              </a:ext>
            </a:extLst>
          </p:cNvPr>
          <p:cNvSpPr txBox="1"/>
          <p:nvPr/>
        </p:nvSpPr>
        <p:spPr>
          <a:xfrm>
            <a:off x="3745563" y="1939989"/>
            <a:ext cx="1082277" cy="369332"/>
          </a:xfrm>
          <a:prstGeom prst="rect">
            <a:avLst/>
          </a:prstGeom>
          <a:noFill/>
        </p:spPr>
        <p:txBody>
          <a:bodyPr wrap="square" rtlCol="0">
            <a:spAutoFit/>
          </a:bodyPr>
          <a:lstStyle/>
          <a:p>
            <a:r>
              <a:rPr lang="en-US" dirty="0"/>
              <a:t>Risk Cat. I</a:t>
            </a:r>
          </a:p>
        </p:txBody>
      </p:sp>
      <p:sp>
        <p:nvSpPr>
          <p:cNvPr id="4" name="TextBox 3">
            <a:extLst>
              <a:ext uri="{FF2B5EF4-FFF2-40B4-BE49-F238E27FC236}">
                <a16:creationId xmlns:a16="http://schemas.microsoft.com/office/drawing/2014/main" id="{B2E2E848-9988-4B5D-0C9F-A8304C55935D}"/>
              </a:ext>
            </a:extLst>
          </p:cNvPr>
          <p:cNvSpPr txBox="1"/>
          <p:nvPr/>
        </p:nvSpPr>
        <p:spPr>
          <a:xfrm>
            <a:off x="6287279" y="1939989"/>
            <a:ext cx="1180321" cy="369332"/>
          </a:xfrm>
          <a:prstGeom prst="rect">
            <a:avLst/>
          </a:prstGeom>
          <a:noFill/>
        </p:spPr>
        <p:txBody>
          <a:bodyPr wrap="square" rtlCol="0">
            <a:spAutoFit/>
          </a:bodyPr>
          <a:lstStyle/>
          <a:p>
            <a:r>
              <a:rPr lang="en-US" dirty="0"/>
              <a:t>Risk Cat. II</a:t>
            </a:r>
          </a:p>
        </p:txBody>
      </p:sp>
      <p:sp>
        <p:nvSpPr>
          <p:cNvPr id="5" name="TextBox 4">
            <a:extLst>
              <a:ext uri="{FF2B5EF4-FFF2-40B4-BE49-F238E27FC236}">
                <a16:creationId xmlns:a16="http://schemas.microsoft.com/office/drawing/2014/main" id="{36D1A242-DF5F-1B8B-A292-8537E17381D8}"/>
              </a:ext>
            </a:extLst>
          </p:cNvPr>
          <p:cNvSpPr txBox="1"/>
          <p:nvPr/>
        </p:nvSpPr>
        <p:spPr>
          <a:xfrm>
            <a:off x="3500178" y="4086608"/>
            <a:ext cx="1404720" cy="369332"/>
          </a:xfrm>
          <a:prstGeom prst="rect">
            <a:avLst/>
          </a:prstGeom>
          <a:noFill/>
        </p:spPr>
        <p:txBody>
          <a:bodyPr wrap="square" rtlCol="0">
            <a:spAutoFit/>
          </a:bodyPr>
          <a:lstStyle/>
          <a:p>
            <a:r>
              <a:rPr lang="en-US" dirty="0"/>
              <a:t>Risk Cat. III</a:t>
            </a:r>
          </a:p>
        </p:txBody>
      </p:sp>
      <p:sp>
        <p:nvSpPr>
          <p:cNvPr id="7" name="TextBox 6">
            <a:extLst>
              <a:ext uri="{FF2B5EF4-FFF2-40B4-BE49-F238E27FC236}">
                <a16:creationId xmlns:a16="http://schemas.microsoft.com/office/drawing/2014/main" id="{5AA66DFF-2F05-B81B-4F36-DADEB24C2A74}"/>
              </a:ext>
            </a:extLst>
          </p:cNvPr>
          <p:cNvSpPr txBox="1"/>
          <p:nvPr/>
        </p:nvSpPr>
        <p:spPr>
          <a:xfrm>
            <a:off x="6187633" y="4074880"/>
            <a:ext cx="1404720" cy="369332"/>
          </a:xfrm>
          <a:prstGeom prst="rect">
            <a:avLst/>
          </a:prstGeom>
          <a:noFill/>
        </p:spPr>
        <p:txBody>
          <a:bodyPr wrap="square" rtlCol="0">
            <a:spAutoFit/>
          </a:bodyPr>
          <a:lstStyle/>
          <a:p>
            <a:r>
              <a:rPr lang="en-US" dirty="0"/>
              <a:t>Risk Cat. IV</a:t>
            </a:r>
          </a:p>
        </p:txBody>
      </p:sp>
    </p:spTree>
    <p:extLst>
      <p:ext uri="{BB962C8B-B14F-4D97-AF65-F5344CB8AC3E}">
        <p14:creationId xmlns:p14="http://schemas.microsoft.com/office/powerpoint/2010/main" val="120457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7C69-74E2-9F62-F615-CB5CFEA52C06}"/>
              </a:ext>
            </a:extLst>
          </p:cNvPr>
          <p:cNvSpPr>
            <a:spLocks noGrp="1"/>
          </p:cNvSpPr>
          <p:nvPr>
            <p:ph type="title"/>
          </p:nvPr>
        </p:nvSpPr>
        <p:spPr/>
        <p:txBody>
          <a:bodyPr/>
          <a:lstStyle/>
          <a:p>
            <a:r>
              <a:rPr lang="en-US" sz="3200" b="1" dirty="0">
                <a:solidFill>
                  <a:prstClr val="black"/>
                </a:solidFill>
                <a:latin typeface="Calibri" panose="020F0502020204030204"/>
                <a:cs typeface="Calibri Light"/>
              </a:rPr>
              <a:t>What’s new?</a:t>
            </a:r>
            <a:endParaRPr lang="en-US" dirty="0"/>
          </a:p>
        </p:txBody>
      </p:sp>
      <p:pic>
        <p:nvPicPr>
          <p:cNvPr id="5" name="Picture 4">
            <a:extLst>
              <a:ext uri="{FF2B5EF4-FFF2-40B4-BE49-F238E27FC236}">
                <a16:creationId xmlns:a16="http://schemas.microsoft.com/office/drawing/2014/main" id="{977E964F-8D90-B598-1DDA-5F268981FB38}"/>
              </a:ext>
            </a:extLst>
          </p:cNvPr>
          <p:cNvPicPr>
            <a:picLocks noChangeAspect="1"/>
          </p:cNvPicPr>
          <p:nvPr/>
        </p:nvPicPr>
        <p:blipFill>
          <a:blip r:embed="rId3"/>
          <a:stretch>
            <a:fillRect/>
          </a:stretch>
        </p:blipFill>
        <p:spPr>
          <a:xfrm>
            <a:off x="1104590" y="1863483"/>
            <a:ext cx="6934819" cy="3131033"/>
          </a:xfrm>
          <a:prstGeom prst="rect">
            <a:avLst/>
          </a:prstGeom>
        </p:spPr>
      </p:pic>
      <p:sp>
        <p:nvSpPr>
          <p:cNvPr id="6" name="TextBox 5">
            <a:extLst>
              <a:ext uri="{FF2B5EF4-FFF2-40B4-BE49-F238E27FC236}">
                <a16:creationId xmlns:a16="http://schemas.microsoft.com/office/drawing/2014/main" id="{04E678B2-2AEB-80CF-6BC4-05DFB94C5BF3}"/>
              </a:ext>
            </a:extLst>
          </p:cNvPr>
          <p:cNvSpPr txBox="1"/>
          <p:nvPr/>
        </p:nvSpPr>
        <p:spPr>
          <a:xfrm>
            <a:off x="3181458" y="5257800"/>
            <a:ext cx="2781082" cy="369332"/>
          </a:xfrm>
          <a:prstGeom prst="rect">
            <a:avLst/>
          </a:prstGeom>
          <a:noFill/>
        </p:spPr>
        <p:txBody>
          <a:bodyPr wrap="none" rtlCol="0">
            <a:spAutoFit/>
          </a:bodyPr>
          <a:lstStyle/>
          <a:p>
            <a:r>
              <a:rPr lang="en-US" dirty="0"/>
              <a:t>https://ascehazardtool.org/</a:t>
            </a:r>
          </a:p>
        </p:txBody>
      </p:sp>
    </p:spTree>
    <p:extLst>
      <p:ext uri="{BB962C8B-B14F-4D97-AF65-F5344CB8AC3E}">
        <p14:creationId xmlns:p14="http://schemas.microsoft.com/office/powerpoint/2010/main" val="39082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1A4B7-6094-6D9C-5D23-DAF58D38D4E5}"/>
              </a:ext>
            </a:extLst>
          </p:cNvPr>
          <p:cNvPicPr>
            <a:picLocks noChangeAspect="1"/>
          </p:cNvPicPr>
          <p:nvPr/>
        </p:nvPicPr>
        <p:blipFill>
          <a:blip r:embed="rId3"/>
          <a:stretch>
            <a:fillRect/>
          </a:stretch>
        </p:blipFill>
        <p:spPr>
          <a:xfrm>
            <a:off x="228600" y="1524000"/>
            <a:ext cx="6007695" cy="3810000"/>
          </a:xfrm>
          <a:prstGeom prst="rect">
            <a:avLst/>
          </a:prstGeom>
        </p:spPr>
      </p:pic>
      <p:pic>
        <p:nvPicPr>
          <p:cNvPr id="9" name="Picture 8">
            <a:extLst>
              <a:ext uri="{FF2B5EF4-FFF2-40B4-BE49-F238E27FC236}">
                <a16:creationId xmlns:a16="http://schemas.microsoft.com/office/drawing/2014/main" id="{F656BBCC-6D95-12F5-6B83-9D1F69302E33}"/>
              </a:ext>
            </a:extLst>
          </p:cNvPr>
          <p:cNvPicPr>
            <a:picLocks noChangeAspect="1"/>
          </p:cNvPicPr>
          <p:nvPr/>
        </p:nvPicPr>
        <p:blipFill>
          <a:blip r:embed="rId4"/>
          <a:stretch>
            <a:fillRect/>
          </a:stretch>
        </p:blipFill>
        <p:spPr>
          <a:xfrm>
            <a:off x="6477000" y="969574"/>
            <a:ext cx="2522196" cy="4918852"/>
          </a:xfrm>
          <a:prstGeom prst="rect">
            <a:avLst/>
          </a:prstGeom>
        </p:spPr>
      </p:pic>
      <p:sp>
        <p:nvSpPr>
          <p:cNvPr id="10" name="TextBox 9">
            <a:extLst>
              <a:ext uri="{FF2B5EF4-FFF2-40B4-BE49-F238E27FC236}">
                <a16:creationId xmlns:a16="http://schemas.microsoft.com/office/drawing/2014/main" id="{2EA42F97-1DD3-E9B8-F7FA-4CFFBC07E8DF}"/>
              </a:ext>
            </a:extLst>
          </p:cNvPr>
          <p:cNvSpPr txBox="1"/>
          <p:nvPr/>
        </p:nvSpPr>
        <p:spPr>
          <a:xfrm>
            <a:off x="609600" y="600242"/>
            <a:ext cx="2781082" cy="369332"/>
          </a:xfrm>
          <a:prstGeom prst="rect">
            <a:avLst/>
          </a:prstGeom>
          <a:noFill/>
        </p:spPr>
        <p:txBody>
          <a:bodyPr wrap="none" rtlCol="0">
            <a:spAutoFit/>
          </a:bodyPr>
          <a:lstStyle/>
          <a:p>
            <a:r>
              <a:rPr lang="en-US" dirty="0"/>
              <a:t>https://ascehazardtool.org/</a:t>
            </a:r>
          </a:p>
        </p:txBody>
      </p:sp>
    </p:spTree>
    <p:extLst>
      <p:ext uri="{BB962C8B-B14F-4D97-AF65-F5344CB8AC3E}">
        <p14:creationId xmlns:p14="http://schemas.microsoft.com/office/powerpoint/2010/main" val="212708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9D8C-11A4-BA87-2C2E-D66B48C5ECC1}"/>
              </a:ext>
            </a:extLst>
          </p:cNvPr>
          <p:cNvSpPr>
            <a:spLocks noGrp="1"/>
          </p:cNvSpPr>
          <p:nvPr>
            <p:ph type="title"/>
          </p:nvPr>
        </p:nvSpPr>
        <p:spPr>
          <a:xfrm>
            <a:off x="628650" y="365127"/>
            <a:ext cx="7886700" cy="1082674"/>
          </a:xfrm>
        </p:spPr>
        <p:txBody>
          <a:bodyPr>
            <a:normAutofit/>
          </a:bodyPr>
          <a:lstStyle/>
          <a:p>
            <a:r>
              <a:rPr lang="en-US" sz="3600" b="1" dirty="0">
                <a:latin typeface="+mn-lt"/>
                <a:cs typeface="Calibri Light"/>
              </a:rPr>
              <a:t>Building Code of New York State 2025 Section 1608: What’s new?</a:t>
            </a:r>
            <a:endParaRPr lang="en-US" sz="3600" b="1" dirty="0">
              <a:latin typeface="+mn-lt"/>
            </a:endParaRPr>
          </a:p>
        </p:txBody>
      </p:sp>
      <p:sp>
        <p:nvSpPr>
          <p:cNvPr id="3" name="Content Placeholder 2">
            <a:extLst>
              <a:ext uri="{FF2B5EF4-FFF2-40B4-BE49-F238E27FC236}">
                <a16:creationId xmlns:a16="http://schemas.microsoft.com/office/drawing/2014/main" id="{720B49A8-6F45-F754-1265-52E0DB1A6DB1}"/>
              </a:ext>
            </a:extLst>
          </p:cNvPr>
          <p:cNvSpPr>
            <a:spLocks noGrp="1"/>
          </p:cNvSpPr>
          <p:nvPr>
            <p:ph idx="1"/>
          </p:nvPr>
        </p:nvSpPr>
        <p:spPr>
          <a:xfrm>
            <a:off x="599467" y="1501433"/>
            <a:ext cx="7886700" cy="4594567"/>
          </a:xfrm>
        </p:spPr>
        <p:txBody>
          <a:bodyPr vert="horz" lIns="91440" tIns="45720" rIns="91440" bIns="45720" rtlCol="0" anchor="t">
            <a:normAutofit/>
          </a:bodyPr>
          <a:lstStyle/>
          <a:p>
            <a:r>
              <a:rPr lang="en-US" sz="2800" dirty="0">
                <a:cs typeface="Calibri"/>
              </a:rPr>
              <a:t>Approx. 10% to 15% higher ground snow loads </a:t>
            </a:r>
          </a:p>
          <a:p>
            <a:r>
              <a:rPr lang="en-US" sz="2800" dirty="0">
                <a:cs typeface="Calibri"/>
              </a:rPr>
              <a:t>Approx. 10% to 15% increase in flat roof snow load from insulation</a:t>
            </a:r>
          </a:p>
          <a:p>
            <a:r>
              <a:rPr lang="en-US" sz="2800" dirty="0">
                <a:cs typeface="Calibri"/>
              </a:rPr>
              <a:t>Reduction in benefit of a sloped roof</a:t>
            </a:r>
          </a:p>
          <a:p>
            <a:r>
              <a:rPr lang="en-US" sz="2800" dirty="0">
                <a:cs typeface="Calibri"/>
              </a:rPr>
              <a:t>Incorporating the effects of winter winds into snow drift calculations</a:t>
            </a:r>
          </a:p>
          <a:p>
            <a:r>
              <a:rPr lang="en-US" sz="2800" dirty="0">
                <a:cs typeface="Calibri"/>
              </a:rPr>
              <a:t>Cumulative effect of all the different changes results in anywhere from approx. 10% to 30% higher snow loads depending on the specifics of the building</a:t>
            </a:r>
          </a:p>
          <a:p>
            <a:endParaRPr lang="en-US" sz="2800" dirty="0">
              <a:ea typeface="Calibri" panose="020F0502020204030204"/>
              <a:cs typeface="Calibri"/>
            </a:endParaRPr>
          </a:p>
        </p:txBody>
      </p:sp>
    </p:spTree>
    <p:extLst>
      <p:ext uri="{BB962C8B-B14F-4D97-AF65-F5344CB8AC3E}">
        <p14:creationId xmlns:p14="http://schemas.microsoft.com/office/powerpoint/2010/main" val="338761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5027-3111-3910-EE63-A95EF8EEB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3D672C-570A-EFF1-B092-2E2ADAC4B712}"/>
              </a:ext>
            </a:extLst>
          </p:cNvPr>
          <p:cNvSpPr>
            <a:spLocks noGrp="1"/>
          </p:cNvSpPr>
          <p:nvPr>
            <p:ph type="title"/>
          </p:nvPr>
        </p:nvSpPr>
        <p:spPr>
          <a:xfrm>
            <a:off x="685800" y="381000"/>
            <a:ext cx="8277606" cy="1143000"/>
          </a:xfrm>
        </p:spPr>
        <p:txBody>
          <a:bodyPr>
            <a:normAutofit/>
          </a:bodyPr>
          <a:lstStyle/>
          <a:p>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When does this apply?</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0644970-FA25-B8A3-12D5-357188931362}"/>
              </a:ext>
            </a:extLst>
          </p:cNvPr>
          <p:cNvSpPr>
            <a:spLocks noGrp="1"/>
          </p:cNvSpPr>
          <p:nvPr>
            <p:ph type="body" sz="quarter" idx="13"/>
          </p:nvPr>
        </p:nvSpPr>
        <p:spPr>
          <a:xfrm>
            <a:off x="685800" y="1752601"/>
            <a:ext cx="8278814" cy="4571999"/>
          </a:xfrm>
        </p:spPr>
        <p:txBody>
          <a:bodyPr>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All new buildings and new additions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Replacing or adding new equipment </a:t>
            </a:r>
            <a:r>
              <a:rPr lang="en-US" sz="2800" dirty="0">
                <a:solidFill>
                  <a:prstClr val="black"/>
                </a:solidFill>
                <a:latin typeface="Calibri" panose="020F0502020204030204"/>
                <a:cs typeface="Calibri"/>
              </a:rPr>
              <a:t>on top of</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 a roof</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cs typeface="Calibri"/>
              </a:rPr>
              <a:t>Hanging new equipment or replacing hanging equipment on the underside of the roof structure</a:t>
            </a:r>
          </a:p>
          <a:p>
            <a:pPr marL="171450" lvl="0" indent="-171450" defTabSz="685800">
              <a:lnSpc>
                <a:spcPct val="90000"/>
              </a:lnSpc>
              <a:spcBef>
                <a:spcPts val="750"/>
              </a:spcBef>
              <a:defRPr/>
            </a:pPr>
            <a:r>
              <a:rPr lang="en-US" sz="2800" dirty="0">
                <a:solidFill>
                  <a:prstClr val="black"/>
                </a:solidFill>
                <a:latin typeface="Calibri" panose="020F0502020204030204"/>
                <a:cs typeface="Calibri"/>
              </a:rPr>
              <a:t>Roof replacements because energy code requires more insulation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endParaRPr lang="en-US" dirty="0"/>
          </a:p>
        </p:txBody>
      </p:sp>
    </p:spTree>
    <p:extLst>
      <p:ext uri="{BB962C8B-B14F-4D97-AF65-F5344CB8AC3E}">
        <p14:creationId xmlns:p14="http://schemas.microsoft.com/office/powerpoint/2010/main" val="186514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7B8AD-BCC5-CE90-B206-FE32C6B0B840}"/>
              </a:ext>
            </a:extLst>
          </p:cNvPr>
          <p:cNvSpPr>
            <a:spLocks noGrp="1"/>
          </p:cNvSpPr>
          <p:nvPr>
            <p:ph type="body" sz="quarter" idx="13"/>
          </p:nvPr>
        </p:nvSpPr>
        <p:spPr>
          <a:xfrm>
            <a:off x="285751" y="1752601"/>
            <a:ext cx="8678863" cy="4724399"/>
          </a:xfrm>
        </p:spPr>
        <p:txBody>
          <a:bodyPr>
            <a:normAutofit fontScale="92500"/>
          </a:bodyPr>
          <a:lstStyle/>
          <a:p>
            <a:pPr marL="171450" lvl="0" indent="-171450" defTabSz="685800">
              <a:lnSpc>
                <a:spcPct val="90000"/>
              </a:lnSpc>
              <a:spcBef>
                <a:spcPts val="750"/>
              </a:spcBef>
              <a:defRPr/>
            </a:pPr>
            <a:r>
              <a:rPr lang="en-US" sz="2800" dirty="0">
                <a:solidFill>
                  <a:prstClr val="black"/>
                </a:solidFill>
                <a:latin typeface="Calibri" panose="020F0502020204030204"/>
                <a:cs typeface="Calibri"/>
              </a:rPr>
              <a:t>“Alterations shall not create an unsafe or hazardous condition or overload existing building systems.” (ECCCNYS C503.1)</a:t>
            </a:r>
          </a:p>
          <a:p>
            <a:pPr marL="559755" lvl="1" indent="-171450" defTabSz="685800">
              <a:lnSpc>
                <a:spcPct val="90000"/>
              </a:lnSpc>
              <a:spcBef>
                <a:spcPts val="750"/>
              </a:spcBef>
              <a:defRPr/>
            </a:pPr>
            <a:r>
              <a:rPr lang="en-US" sz="2412" dirty="0">
                <a:solidFill>
                  <a:prstClr val="black"/>
                </a:solidFill>
                <a:latin typeface="Calibri" panose="020F0502020204030204"/>
                <a:cs typeface="Calibri"/>
                <a:hlinkClick r:id="rId3"/>
              </a:rPr>
              <a:t>State code interpretation 2026-02</a:t>
            </a:r>
            <a:r>
              <a:rPr lang="en-US" sz="2412" dirty="0">
                <a:solidFill>
                  <a:prstClr val="black"/>
                </a:solidFill>
                <a:latin typeface="Calibri" panose="020F0502020204030204"/>
                <a:cs typeface="Calibri"/>
              </a:rPr>
              <a:t>: </a:t>
            </a:r>
          </a:p>
          <a:p>
            <a:pPr marL="948060" lvl="2" indent="-171450" defTabSz="685800">
              <a:lnSpc>
                <a:spcPct val="90000"/>
              </a:lnSpc>
              <a:spcBef>
                <a:spcPts val="750"/>
              </a:spcBef>
              <a:defRPr/>
            </a:pPr>
            <a:r>
              <a:rPr lang="en-US" sz="2024" dirty="0">
                <a:solidFill>
                  <a:prstClr val="black"/>
                </a:solidFill>
                <a:latin typeface="Calibri" panose="020F0502020204030204"/>
                <a:cs typeface="Calibri"/>
              </a:rPr>
              <a:t>The phrase “building systems” </a:t>
            </a:r>
            <a:r>
              <a:rPr lang="en-US" sz="2024" u="sng" dirty="0">
                <a:solidFill>
                  <a:prstClr val="black"/>
                </a:solidFill>
                <a:latin typeface="Calibri" panose="020F0502020204030204"/>
                <a:cs typeface="Calibri"/>
              </a:rPr>
              <a:t>does</a:t>
            </a:r>
            <a:r>
              <a:rPr lang="en-US" sz="2024" dirty="0">
                <a:solidFill>
                  <a:prstClr val="black"/>
                </a:solidFill>
                <a:latin typeface="Calibri" panose="020F0502020204030204"/>
                <a:cs typeface="Calibri"/>
              </a:rPr>
              <a:t> include structure.</a:t>
            </a:r>
          </a:p>
          <a:p>
            <a:pPr marL="948060" lvl="2" indent="-171450" defTabSz="685800">
              <a:lnSpc>
                <a:spcPct val="90000"/>
              </a:lnSpc>
              <a:spcBef>
                <a:spcPts val="750"/>
              </a:spcBef>
              <a:defRPr/>
            </a:pPr>
            <a:r>
              <a:rPr lang="en-US" sz="2024" dirty="0">
                <a:solidFill>
                  <a:prstClr val="black"/>
                </a:solidFill>
                <a:latin typeface="Calibri" panose="020F0502020204030204"/>
                <a:cs typeface="Calibri"/>
              </a:rPr>
              <a:t>Option to submit an engineering analysis (signed and sealed memo) to AHJ showing that compliance with energy code insulation will overload the structure. Analysis must include how much insulation the existing building structure can support without overloading the structure from increased snow.</a:t>
            </a:r>
          </a:p>
          <a:p>
            <a:pPr marL="559755" lvl="1" indent="-171450" defTabSz="685800">
              <a:lnSpc>
                <a:spcPct val="90000"/>
              </a:lnSpc>
              <a:spcBef>
                <a:spcPts val="750"/>
              </a:spcBef>
              <a:defRPr/>
            </a:pPr>
            <a:r>
              <a:rPr lang="en-US" sz="2412" dirty="0">
                <a:solidFill>
                  <a:prstClr val="black"/>
                </a:solidFill>
                <a:latin typeface="Calibri" panose="020F0502020204030204"/>
                <a:cs typeface="Calibri"/>
              </a:rPr>
              <a:t>AHJs for town, city, and state will accept engineering analysis option.</a:t>
            </a:r>
          </a:p>
          <a:p>
            <a:pPr marL="559755" lvl="1" indent="-171450" defTabSz="685800">
              <a:lnSpc>
                <a:spcPct val="90000"/>
              </a:lnSpc>
              <a:spcBef>
                <a:spcPts val="750"/>
              </a:spcBef>
              <a:defRPr/>
            </a:pPr>
            <a:r>
              <a:rPr lang="en-US" sz="2412" dirty="0">
                <a:solidFill>
                  <a:prstClr val="black"/>
                </a:solidFill>
                <a:latin typeface="Calibri" panose="020F0502020204030204"/>
                <a:cs typeface="Calibri"/>
              </a:rPr>
              <a:t>This allows for engineering judgement to be applied on a case-by-case basis.</a:t>
            </a:r>
          </a:p>
          <a:p>
            <a:pPr marL="171450" indent="-171450" defTabSz="685800">
              <a:lnSpc>
                <a:spcPct val="90000"/>
              </a:lnSpc>
              <a:spcBef>
                <a:spcPts val="750"/>
              </a:spcBef>
              <a:defRPr/>
            </a:pPr>
            <a:r>
              <a:rPr lang="en-US" sz="3188" dirty="0">
                <a:solidFill>
                  <a:prstClr val="black"/>
                </a:solidFill>
                <a:latin typeface="Calibri" panose="020F0502020204030204"/>
                <a:cs typeface="Calibri"/>
              </a:rPr>
              <a:t>Energy Code has exceptions</a:t>
            </a:r>
          </a:p>
        </p:txBody>
      </p:sp>
      <p:sp>
        <p:nvSpPr>
          <p:cNvPr id="3" name="Title 2">
            <a:extLst>
              <a:ext uri="{FF2B5EF4-FFF2-40B4-BE49-F238E27FC236}">
                <a16:creationId xmlns:a16="http://schemas.microsoft.com/office/drawing/2014/main" id="{1E1C2972-A5B7-6DE3-A3B3-655D9207B197}"/>
              </a:ext>
            </a:extLst>
          </p:cNvPr>
          <p:cNvSpPr>
            <a:spLocks noGrp="1"/>
          </p:cNvSpPr>
          <p:nvPr>
            <p:ph type="title"/>
          </p:nvPr>
        </p:nvSpPr>
        <p:spPr>
          <a:xfrm>
            <a:off x="285750" y="609600"/>
            <a:ext cx="8677656" cy="1143000"/>
          </a:xfrm>
        </p:spPr>
        <p:txBody>
          <a:bodyPr>
            <a:normAutofit/>
          </a:bodyPr>
          <a:lstStyle/>
          <a:p>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Energy Code: Path for compliance with roof replacement that has </a:t>
            </a:r>
            <a:r>
              <a:rPr lang="en-US" sz="3200" b="1" u="sng" dirty="0">
                <a:solidFill>
                  <a:schemeClr val="tx1"/>
                </a:solidFill>
                <a:latin typeface="Calibri" panose="020F0502020204030204" pitchFamily="34" charset="0"/>
                <a:ea typeface="Calibri" panose="020F0502020204030204" pitchFamily="34" charset="0"/>
                <a:cs typeface="Calibri" panose="020F0502020204030204" pitchFamily="34" charset="0"/>
              </a:rPr>
              <a:t>no other scope</a:t>
            </a:r>
            <a:endParaRPr lang="en-US" u="sng" dirty="0"/>
          </a:p>
        </p:txBody>
      </p:sp>
    </p:spTree>
    <p:extLst>
      <p:ext uri="{BB962C8B-B14F-4D97-AF65-F5344CB8AC3E}">
        <p14:creationId xmlns:p14="http://schemas.microsoft.com/office/powerpoint/2010/main" val="4662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160901-0360-5E7E-D89F-003F2B080A61}"/>
              </a:ext>
            </a:extLst>
          </p:cNvPr>
          <p:cNvSpPr>
            <a:spLocks noGrp="1"/>
          </p:cNvSpPr>
          <p:nvPr>
            <p:ph type="body" sz="quarter" idx="13"/>
          </p:nvPr>
        </p:nvSpPr>
        <p:spPr>
          <a:xfrm>
            <a:off x="285751" y="1752601"/>
            <a:ext cx="8678863" cy="4724399"/>
          </a:xfrm>
        </p:spPr>
        <p:txBody>
          <a:bodyPr>
            <a:normAutofit fontScale="92500" lnSpcReduction="20000"/>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What does the project trigger in the code? Energy Code? Existing Building Code? Both?</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Strongly recommend a preliminary structural evaluation to determine if there will be load increases and how they impact the structure</a:t>
            </a:r>
          </a:p>
          <a:p>
            <a:pPr lvl="1"/>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Determines the problem, the extent of the problem, and a path to code compliance</a:t>
            </a:r>
          </a:p>
          <a:p>
            <a:pPr lvl="1"/>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Does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not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design structural reinforcement</a:t>
            </a:r>
          </a:p>
          <a:p>
            <a:pPr lvl="1"/>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Clarifies the project scope which informs if the design and construction budgets are sufficient for the project’s goals</a:t>
            </a:r>
          </a:p>
          <a:p>
            <a:pPr lvl="1"/>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Some projects may be simple, and the structure may have available capacity. Some projects may be complex and/or the structure has no additional capacity.</a:t>
            </a:r>
          </a:p>
          <a:p>
            <a:pPr lvl="1"/>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Increased roof loads </a:t>
            </a:r>
            <a:r>
              <a:rPr lang="en-US" sz="2000" u="sng" dirty="0">
                <a:solidFill>
                  <a:schemeClr val="tx1"/>
                </a:solidFill>
                <a:latin typeface="Calibri" panose="020F0502020204030204" pitchFamily="34" charset="0"/>
                <a:ea typeface="Calibri" panose="020F0502020204030204" pitchFamily="34" charset="0"/>
                <a:cs typeface="Calibri" panose="020F0502020204030204" pitchFamily="34" charset="0"/>
              </a:rPr>
              <a:t>or</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decreased roof structural capacity may require widespread structural reinforcement on all structural elements from the roof to the foundations depending on the framing of an individual building</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Signed and sealed engineering analysis for AHJ</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Possibility to rethink the approach to the project</a:t>
            </a:r>
          </a:p>
        </p:txBody>
      </p:sp>
      <p:sp>
        <p:nvSpPr>
          <p:cNvPr id="4" name="Title 3">
            <a:extLst>
              <a:ext uri="{FF2B5EF4-FFF2-40B4-BE49-F238E27FC236}">
                <a16:creationId xmlns:a16="http://schemas.microsoft.com/office/drawing/2014/main" id="{B84A1A2E-9183-65D6-6988-58061B92C394}"/>
              </a:ext>
            </a:extLst>
          </p:cNvPr>
          <p:cNvSpPr>
            <a:spLocks noGrp="1"/>
          </p:cNvSpPr>
          <p:nvPr>
            <p:ph type="title"/>
          </p:nvPr>
        </p:nvSpPr>
        <p:spPr>
          <a:xfrm>
            <a:off x="285750" y="381000"/>
            <a:ext cx="8677656" cy="1371600"/>
          </a:xfrm>
        </p:spPr>
        <p:txBody>
          <a:bodyPr>
            <a:noAutofit/>
          </a:bodyPr>
          <a:lstStyle/>
          <a:p>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Why does this matter?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What can I do about it?</a:t>
            </a:r>
          </a:p>
        </p:txBody>
      </p:sp>
    </p:spTree>
    <p:extLst>
      <p:ext uri="{BB962C8B-B14F-4D97-AF65-F5344CB8AC3E}">
        <p14:creationId xmlns:p14="http://schemas.microsoft.com/office/powerpoint/2010/main" val="21774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87719-31B1-C776-9133-B2EE3CCF67C8}"/>
              </a:ext>
            </a:extLst>
          </p:cNvPr>
          <p:cNvSpPr>
            <a:spLocks noGrp="1"/>
          </p:cNvSpPr>
          <p:nvPr>
            <p:ph type="body" sz="quarter" idx="13"/>
          </p:nvPr>
        </p:nvSpPr>
        <p:spPr/>
        <p:txBody>
          <a:bodyPr>
            <a:normAutofit/>
          </a:bodyPr>
          <a:lstStyle/>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Understand budget and scope </a:t>
            </a:r>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before</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submitting FPAR</a:t>
            </a: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Do not cause delay in starting a project</a:t>
            </a: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Do not cause delay during design</a:t>
            </a:r>
          </a:p>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Provide information on a realistic budget for design fees and construction costs before beginning design</a:t>
            </a:r>
          </a:p>
        </p:txBody>
      </p:sp>
      <p:sp>
        <p:nvSpPr>
          <p:cNvPr id="3" name="Title 2">
            <a:extLst>
              <a:ext uri="{FF2B5EF4-FFF2-40B4-BE49-F238E27FC236}">
                <a16:creationId xmlns:a16="http://schemas.microsoft.com/office/drawing/2014/main" id="{2F1764A4-5F2B-FAC7-035E-E9FB6BB83FDE}"/>
              </a:ext>
            </a:extLst>
          </p:cNvPr>
          <p:cNvSpPr>
            <a:spLocks noGrp="1"/>
          </p:cNvSpPr>
          <p:nvPr>
            <p:ph type="title"/>
          </p:nvPr>
        </p:nvSpPr>
        <p:spPr>
          <a:xfrm>
            <a:off x="285750" y="381000"/>
            <a:ext cx="8677656" cy="1371600"/>
          </a:xfrm>
        </p:spPr>
        <p:txBody>
          <a:bodyPr>
            <a:normAutofit/>
          </a:bodyPr>
          <a:lstStyle/>
          <a:p>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Purpose of Preliminary Structural Study: </a:t>
            </a:r>
            <a:b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Save Time and Money</a:t>
            </a:r>
            <a:endParaRPr lang="en-US" dirty="0"/>
          </a:p>
        </p:txBody>
      </p:sp>
    </p:spTree>
    <p:extLst>
      <p:ext uri="{BB962C8B-B14F-4D97-AF65-F5344CB8AC3E}">
        <p14:creationId xmlns:p14="http://schemas.microsoft.com/office/powerpoint/2010/main" val="323607820"/>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ba638347-5c04-42d2-a1c3-b7f286227752"/>
  </ds:schemaRefs>
</ds:datastoreItem>
</file>

<file path=customXml/itemProps2.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23797</TotalTime>
  <Words>1222</Words>
  <Application>Microsoft Office PowerPoint</Application>
  <PresentationFormat>On-screen Show (4:3)</PresentationFormat>
  <Paragraphs>66</Paragraphs>
  <Slides>9</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Georgia</vt:lpstr>
      <vt:lpstr>Helvetica</vt:lpstr>
      <vt:lpstr>Palatino Linotype</vt:lpstr>
      <vt:lpstr>Times</vt:lpstr>
      <vt:lpstr>1_Office Theme</vt:lpstr>
      <vt:lpstr>Office Theme</vt:lpstr>
      <vt:lpstr>2_Office Theme</vt:lpstr>
      <vt:lpstr>Effects of Changes to Snow Loads in 2025 Codes</vt:lpstr>
      <vt:lpstr>Building Code of New York State 2025 Section 1608: What’s new?</vt:lpstr>
      <vt:lpstr>What’s new?</vt:lpstr>
      <vt:lpstr>PowerPoint Presentation</vt:lpstr>
      <vt:lpstr>Building Code of New York State 2025 Section 1608: What’s new?</vt:lpstr>
      <vt:lpstr>When does this apply?</vt:lpstr>
      <vt:lpstr>Energy Code: Path for compliance with roof replacement that has no other scope</vt:lpstr>
      <vt:lpstr>Why does this matter?  What can I do about it?</vt:lpstr>
      <vt:lpstr>Purpose of Preliminary Structural Study:  Save Time and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Sitko</cp:lastModifiedBy>
  <cp:revision>2875</cp:revision>
  <cp:lastPrinted>2019-06-07T12:20:16Z</cp:lastPrinted>
  <dcterms:created xsi:type="dcterms:W3CDTF">2014-05-07T13:58:10Z</dcterms:created>
  <dcterms:modified xsi:type="dcterms:W3CDTF">2026-04-29T17:20:40Z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