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1090" r:id="rId5"/>
    <p:sldId id="471" r:id="rId6"/>
    <p:sldId id="1203" r:id="rId7"/>
    <p:sldId id="676" r:id="rId8"/>
    <p:sldId id="1207" r:id="rId9"/>
    <p:sldId id="1208" r:id="rId10"/>
    <p:sldId id="1204" r:id="rId11"/>
    <p:sldId id="1213" r:id="rId12"/>
    <p:sldId id="1140" r:id="rId13"/>
    <p:sldId id="1209" r:id="rId14"/>
    <p:sldId id="1142" r:id="rId15"/>
    <p:sldId id="1206" r:id="rId16"/>
    <p:sldId id="1141" r:id="rId17"/>
    <p:sldId id="1143" r:id="rId18"/>
    <p:sldId id="1201" r:id="rId19"/>
    <p:sldId id="1210" r:id="rId20"/>
    <p:sldId id="1215" r:id="rId21"/>
    <p:sldId id="1211" r:id="rId22"/>
    <p:sldId id="1214" r:id="rId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0F4C39-3C5E-74AE-916C-3069D62EEBDA}" name="Andrew M. Germain" initials="AG" userId="S::amg96@cornell.edu::341eb326-a8ed-4751-b02b-9cd721d4d4d1" providerId="AD"/>
  <p188:author id="{F10FE946-173D-357E-8527-C2AE0273E74A}" name="Rick Burgess" initials="RB" userId="S::ffb7@cornell.edu::d7ce3526-da49-45af-bdc9-be67f58935a3" providerId="AD"/>
  <p188:author id="{40832A59-B825-1C67-D8A8-195485666B4F}" name="Jocelyn L. Becraft Watkins" initials="JLBW" userId="S::jlb246@cornell.edu::b494842c-9dc4-431b-8466-b7749b95b0da" providerId="AD"/>
  <p188:author id="{37871790-B3A5-2DB3-812E-DC2030E93C40}" name="Suzanne Marie Berman" initials="SB" userId="S::smb542@cornell.edu::ae05676c-bd6e-4f9b-860e-cc9a625c8f96" providerId="AD"/>
  <p188:author id="{5BE6C9D5-3AFB-0B3B-497E-E887927AADC4}" name="Spring C. Buck" initials="SB" userId="S::scb23@cornell.edu::56b097d8-2cbb-442a-883d-671f3df3ca5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D11"/>
    <a:srgbClr val="70AD47"/>
    <a:srgbClr val="5B9BD5"/>
    <a:srgbClr val="D2DEEF"/>
    <a:srgbClr val="EAEFF7"/>
    <a:srgbClr val="D6D6D6"/>
    <a:srgbClr val="FFC000"/>
    <a:srgbClr val="EDEDED"/>
    <a:srgbClr val="ED7D31"/>
    <a:srgbClr val="F89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9CAB95-410D-4605-8CB2-2973F267910C}" v="1082" dt="2026-04-29T14:05:48.7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131" autoAdjust="0"/>
  </p:normalViewPr>
  <p:slideViewPr>
    <p:cSldViewPr snapToGrid="0">
      <p:cViewPr varScale="1">
        <p:scale>
          <a:sx n="82" d="100"/>
          <a:sy n="82" d="100"/>
        </p:scale>
        <p:origin x="466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DB1636-BF83-424F-A466-198C4D3A87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BB7603-7A3E-7C49-AC97-3857D624E9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61C29-8CB8-A946-A82B-BCDC2B864F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0C73F-AB01-8541-933B-675071B088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FBE9E6-C514-1A4C-B89C-AAB80BFD7F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8FF3E-2F8B-1641-95A5-5C75A7E53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61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70C50C-F46C-8A4B-8A41-6A6FBB958D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153D443-CBAC-934A-8506-FB4DF260D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806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CC0BE-FBEF-10E4-E5D4-47790B8BC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F6783E-D3FA-1A41-79F8-3F3404A484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A1A634-200F-DCF2-1D84-1CD6AD7C2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 Phase: 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FCS Planned Maintenance - FY Plan Socialization 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 Management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Reporting and Data Management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Readiness:</a:t>
            </a:r>
          </a:p>
          <a:p>
            <a:pPr lvl="2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Advocate &amp; Campus Stewards Feedback loop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F3A0A-B293-6884-04CA-8C502993DE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06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intent here is to provide some structure to the engagement to help it become more proactive vs. reactive.</a:t>
            </a:r>
          </a:p>
          <a:p>
            <a:endParaRPr lang="en-US" dirty="0"/>
          </a:p>
          <a:p>
            <a:r>
              <a:rPr lang="en-US" dirty="0"/>
              <a:t>Document it!   </a:t>
            </a:r>
          </a:p>
          <a:p>
            <a:endParaRPr lang="en-US" dirty="0"/>
          </a:p>
          <a:p>
            <a:r>
              <a:rPr lang="en-US" dirty="0"/>
              <a:t>Quote or very own Alex Chevellard: (Paraphrasing a touch) “Trimble is like a back brace.  It is painful to wear, but it makes you stand up straight”  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The intent here is use Trimble and its reporting capabilities to stand up straight.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The intent of the soft engagement is to allow the Steward time to comprehend and think about the what is the needs and help guide the project toward a successful path.</a:t>
            </a:r>
          </a:p>
          <a:p>
            <a:pPr marL="0" indent="0">
              <a:buFontTx/>
              <a:buNone/>
            </a:pPr>
            <a:r>
              <a:rPr lang="en-US" dirty="0"/>
              <a:t>- FE  institutional:  knowledge, and building code Expertise</a:t>
            </a:r>
          </a:p>
          <a:p>
            <a:pPr marL="0" indent="0">
              <a:buFontTx/>
              <a:buNone/>
            </a:pPr>
            <a:endParaRPr lang="en-US" b="0" dirty="0"/>
          </a:p>
          <a:p>
            <a:pPr marL="0" indent="0">
              <a:buFontTx/>
              <a:buNone/>
            </a:pPr>
            <a:r>
              <a:rPr lang="en-US" b="0" dirty="0"/>
              <a:t>- Allows for the initial visceral reaction to take place on their time and allow space for Curiosity Vs. Judgement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88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42D35-8D7E-C401-C32E-93EA497B6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208064-52D1-11CF-20C9-096A33C35F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F859FF-D617-2956-A26D-76BF84A6C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 Phase: 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FCS Planned Maintenance - FY Plan Socialization 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 Management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Reporting and Data Management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Readiness:</a:t>
            </a:r>
          </a:p>
          <a:p>
            <a:pPr lvl="2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Advocate &amp; Campus Stewards Feedback loop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8A342-FA7C-1733-9931-FED24D032F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87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3FAE3-C943-429B-31F9-AF3CFCE66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0A829-72F4-BD13-0087-AE77FD40CE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22E994-471A-261F-EAD5-B3A62DBDF3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new screen shot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F951E-9D25-FC04-2D41-D897EA059E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97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2D21A-589F-A02A-E1D0-F2F56F96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4FD676-AAAD-11F3-BF5D-7B3068AD3C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1FB75F-9CEC-986C-78BA-2826E94D1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 Phase: 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FCS Planned Maintenance - FY Plan Socialization 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 Management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Reporting and Data Management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Readiness:</a:t>
            </a:r>
          </a:p>
          <a:p>
            <a:pPr lvl="2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Advocate &amp; Campus Stewards Feedback loop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BD23E-7A16-1AF6-A958-CAA6D3C982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97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74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FA39C-8D69-DE87-01B1-DCFD94AFA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9EB08C-71EB-C1C0-B3BB-9E25466FB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052380-3A20-5181-6526-A577B0860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8C67C-46C9-4995-8D70-3C7022FCA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989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 Phase: 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FCS Planned Maintenance - FY Plan Socialization 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 Management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Reporting and Data Management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Readiness:</a:t>
            </a:r>
          </a:p>
          <a:p>
            <a:pPr lvl="2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Advocate &amp; Campus Stewards Feedback loop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3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0F29C-CBAA-5761-AC7E-74EE586C0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697282-E692-96CD-A022-915FDD963A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71A525-D578-CD29-975B-F49DB8C69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FCS Planned Maintenance – Planning Phase</a:t>
            </a:r>
          </a:p>
          <a:p>
            <a:pPr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What makes a successful project?</a:t>
            </a:r>
          </a:p>
          <a:p>
            <a:pPr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Clear:</a:t>
            </a:r>
          </a:p>
          <a:p>
            <a:pPr lvl="1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 Scope</a:t>
            </a:r>
          </a:p>
          <a:p>
            <a:pPr lvl="1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 Schedule</a:t>
            </a:r>
          </a:p>
          <a:p>
            <a:pPr lvl="1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 Budget</a:t>
            </a:r>
          </a:p>
          <a:p>
            <a:pPr lvl="1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 Funding Identified</a:t>
            </a:r>
            <a:b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</a:b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- Priority </a:t>
            </a:r>
          </a:p>
          <a:p>
            <a:pPr lvl="1">
              <a:buFontTx/>
              <a:buNone/>
            </a:pPr>
            <a:endParaRPr lang="en-US" sz="2400" dirty="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Aligned Expectations!</a:t>
            </a:r>
          </a:p>
          <a:p>
            <a:pPr>
              <a:buFontTx/>
              <a:buChar char="-"/>
            </a:pPr>
            <a:endParaRPr lang="en-US" sz="2800" dirty="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Consistency: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718C2-C57C-1455-CA1B-C370EEBA5C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41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8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AC779-DB69-3F85-77CC-990E2F776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22CC0B-A587-6A98-ED3E-823A76385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0503BE-C6D9-9621-BE4B-CB974C588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the right conditions to learn!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8F603-F042-969D-25BE-DF4E79BE2D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33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Quoting Risa Mish – A professor of Critical Thinking in Johnson School of Business Management.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“Context is Queen!”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Ask Questions?  Documents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Make Decisions., Document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Leave a trail of breadcrumbs to document the context.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21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15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B8841-D01C-6FDB-6271-7AA4CD46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609C51-14D0-8225-F99C-E0E00E0894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E3832D-9553-A54D-D320-B56C93A48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 Phase: 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FCS Planned Maintenance - FY Plan Socialization 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 Management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Reporting and Data Management</a:t>
            </a:r>
          </a:p>
          <a:p>
            <a:pPr lvl="1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Readiness:</a:t>
            </a:r>
          </a:p>
          <a:p>
            <a:pPr lvl="2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Advocate &amp; Campus Stewards Feedback loop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E5F1C-9B6E-DAE7-B2A5-7C82D8DC75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09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68D73-FBD5-4354-881F-DA181464A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D0F8CB-8240-D3B4-A573-E2B7B0A40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A6ECA1-3184-C3AC-CB65-9ED13194F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Advocates: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55BD2-0859-6A7F-7BF9-EE358435E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97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21D02-A9FF-4F96-8815-6980524722FC}" type="datetime1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8613" y="3200422"/>
            <a:ext cx="4137025" cy="106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>
              <a:solidFill>
                <a:srgbClr val="FFFFFF"/>
              </a:solidFill>
              <a:latin typeface="+mn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315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7DBE2-DC74-4E03-A0F9-1C6F2C961477}" type="datetime1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2438400"/>
            <a:ext cx="9144000" cy="240665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1828800"/>
            <a:ext cx="9144000" cy="6096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402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5AAA-0783-45C4-AF1A-579A888D2D7E}" type="datetime1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pic>
        <p:nvPicPr>
          <p:cNvPr id="9" name="Picture 8" descr="campus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844"/>
            <a:ext cx="9144000" cy="3044156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450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FC07-15CB-494E-8257-6762CBAE3B2F}" type="datetime1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3804549"/>
            <a:ext cx="9144000" cy="30448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251C2-5EAA-44E6-AEB8-0C9146B28F45}" type="datetime1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0" y="1752600"/>
            <a:ext cx="8678863" cy="3998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12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0FEE4-6749-4970-B9E2-9120F34C7A65}" type="datetime1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2894" y="3877558"/>
            <a:ext cx="8558213" cy="278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86177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524000"/>
            <a:ext cx="8534400" cy="2209800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3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E7F28-BDB6-48E3-9639-F2F2C7D3D6DF}" type="datetime1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0" y="1447800"/>
            <a:ext cx="4050507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60344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447800"/>
            <a:ext cx="4358795" cy="48768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31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E0DB-CFC3-474A-8643-DC192CF2AB8E}" type="datetime1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9710"/>
            <a:ext cx="9144000" cy="5386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298575"/>
            <a:ext cx="9144000" cy="538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2057400"/>
            <a:ext cx="7467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150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C3A6-DB30-4908-8A56-D304E7E86F59}" type="datetime1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1828800"/>
            <a:ext cx="4692650" cy="58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564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07A0F-DC04-40D3-B0E6-DDAE1F11F5F3}" type="datetime1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4" r:id="rId4"/>
    <p:sldLayoutId id="2147483650" r:id="rId5"/>
    <p:sldLayoutId id="2147483661" r:id="rId6"/>
    <p:sldLayoutId id="2147483665" r:id="rId7"/>
    <p:sldLayoutId id="2147483657" r:id="rId8"/>
    <p:sldLayoutId id="214748365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am12.safelinks.protection.outlook.com/?url=https%3A%2F%2Ftableau.cornell.edu%2Fviews%2FPIMPlannedProjectsDashboard%2FPlannedProjects&amp;data=05%7C02%7Camg96%40cornell.edu%7C45312ad3d6324e25758308de1d2be114%7C5d7e43661b9b45cf8e79b14b27df46e1%7C0%7C0%7C638980271444935596%7CUnknown%7CTWFpbGZsb3d8eyJFbXB0eU1hcGkiOnRydWUsIlYiOiIwLjAuMDAwMCIsIlAiOiJXaW4zMiIsIkFOIjoiTWFpbCIsIldUIjoyfQ%3D%3D%7C0%7C%7C%7C&amp;sdata=QvMG0To7YI%2F581vFuk6dcd3gzzKQ6u%2FQhtSKanfRH14%3D&amp;reserved=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187B2F-FD6B-D5E1-4410-67C21DFC3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5554C-9387-4378-80C2-5F7076CAC9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AD275-3E81-095A-937D-3C561E2A235F}"/>
              </a:ext>
            </a:extLst>
          </p:cNvPr>
          <p:cNvSpPr txBox="1"/>
          <p:nvPr/>
        </p:nvSpPr>
        <p:spPr>
          <a:xfrm>
            <a:off x="2484935" y="1542614"/>
            <a:ext cx="487553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FCS Planned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nance </a:t>
            </a:r>
          </a:p>
          <a:p>
            <a:pPr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Planning Phase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 </a:t>
            </a:r>
            <a:endParaRPr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C0C0C0"/>
              </a:highlight>
              <a:uLnTx/>
              <a:uFillTx/>
              <a:latin typeface="Times"/>
              <a:ea typeface="+mn-ea"/>
              <a:cs typeface="Time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A9EAC-1F42-A3F4-041C-B3B189D082C4}"/>
              </a:ext>
            </a:extLst>
          </p:cNvPr>
          <p:cNvSpPr txBox="1"/>
          <p:nvPr/>
        </p:nvSpPr>
        <p:spPr>
          <a:xfrm>
            <a:off x="1865446" y="5518687"/>
            <a:ext cx="541310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Facilities and Campus Services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  <a:p>
            <a:pPr algn="ctr"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Segoe UI"/>
              </a:rPr>
              <a:t>April 2026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20B453-17D0-029B-A77E-14BDC8EC7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1150" y="392827"/>
            <a:ext cx="1832291" cy="11513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B2A42D-11AA-45B2-B4DE-C3FEBDFEA7A7}"/>
              </a:ext>
            </a:extLst>
          </p:cNvPr>
          <p:cNvSpPr/>
          <p:nvPr/>
        </p:nvSpPr>
        <p:spPr>
          <a:xfrm>
            <a:off x="3830359" y="17450"/>
            <a:ext cx="1465588" cy="199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F2ED6-E1CB-206D-B04E-D8ADE1AF1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D50FE4-F4CD-020C-A041-FA14E183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493636-CDF6-39E8-38C6-41748B3B0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56" y="319230"/>
            <a:ext cx="8677656" cy="685800"/>
          </a:xfrm>
        </p:spPr>
        <p:txBody>
          <a:bodyPr>
            <a:normAutofit/>
          </a:bodyPr>
          <a:lstStyle/>
          <a:p>
            <a:r>
              <a:rPr lang="en-US" dirty="0"/>
              <a:t>How do we get there from here?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3E2A103-D456-288D-06CD-0923FA5F06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638" y="1457122"/>
            <a:ext cx="9046723" cy="57443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b="1" dirty="0">
                <a:latin typeface="Calibri"/>
                <a:ea typeface="Calibri"/>
                <a:cs typeface="Calibri"/>
              </a:rPr>
              <a:t>Assessment Phase</a:t>
            </a:r>
            <a:r>
              <a:rPr lang="en-US" sz="2800" dirty="0">
                <a:latin typeface="Calibri"/>
                <a:ea typeface="Calibri"/>
                <a:cs typeface="Calibri"/>
              </a:rPr>
              <a:t>: </a:t>
            </a:r>
            <a:r>
              <a:rPr lang="en-US" sz="2600" dirty="0">
                <a:latin typeface="Calibri"/>
                <a:ea typeface="Calibri"/>
                <a:cs typeface="Calibri"/>
              </a:rPr>
              <a:t>Data Collection “Known Knowns (20%)”</a:t>
            </a:r>
          </a:p>
          <a:p>
            <a:pPr lvl="1">
              <a:buFontTx/>
              <a:buChar char="-"/>
            </a:pPr>
            <a:r>
              <a:rPr lang="en-US" sz="2400" dirty="0">
                <a:latin typeface="Calibri"/>
                <a:ea typeface="Calibri"/>
                <a:cs typeface="Calibri"/>
              </a:rPr>
              <a:t>Project Planning Update (PPU) (Scope &amp; Proposed Funding) </a:t>
            </a:r>
          </a:p>
          <a:p>
            <a:pPr lvl="1">
              <a:buFontTx/>
              <a:buChar char="-"/>
            </a:pPr>
            <a:r>
              <a:rPr lang="en-US" sz="2400" dirty="0">
                <a:latin typeface="Calibri"/>
                <a:ea typeface="Calibri"/>
                <a:cs typeface="Calibri"/>
              </a:rPr>
              <a:t>Planning Scenario (Schedule)   </a:t>
            </a:r>
          </a:p>
          <a:p>
            <a:pPr lvl="1">
              <a:buFontTx/>
              <a:buChar char="-"/>
            </a:pPr>
            <a:r>
              <a:rPr lang="en-US" sz="2400" dirty="0">
                <a:latin typeface="Calibri"/>
                <a:ea typeface="Calibri"/>
                <a:cs typeface="Calibri"/>
              </a:rPr>
              <a:t>Details Page (Order of Magnitude Budget &amp; Additional Context) </a:t>
            </a:r>
          </a:p>
          <a:p>
            <a:pPr lvl="1">
              <a:buFontTx/>
              <a:buChar char="-"/>
            </a:pPr>
            <a:r>
              <a:rPr lang="en-US" sz="2400" dirty="0">
                <a:latin typeface="Calibri"/>
                <a:ea typeface="Calibri"/>
                <a:cs typeface="Calibri"/>
              </a:rPr>
              <a:t>Reporting: </a:t>
            </a:r>
            <a:r>
              <a:rPr lang="en-US" sz="2000" dirty="0">
                <a:latin typeface="Calibri"/>
                <a:ea typeface="Calibri"/>
                <a:cs typeface="Calibri"/>
              </a:rPr>
              <a:t>Tableau View of FY Planned Projects</a:t>
            </a:r>
          </a:p>
          <a:p>
            <a:pPr marL="57150" indent="0">
              <a:buNone/>
            </a:pPr>
            <a:r>
              <a:rPr lang="en-US" sz="2800" b="1" dirty="0">
                <a:latin typeface="Calibri"/>
                <a:ea typeface="Calibri"/>
                <a:cs typeface="Calibri"/>
              </a:rPr>
              <a:t>Planning Phase: </a:t>
            </a:r>
            <a:r>
              <a:rPr lang="en-US" sz="2600" dirty="0">
                <a:latin typeface="Calibri"/>
                <a:ea typeface="Calibri"/>
                <a:cs typeface="Calibri"/>
              </a:rPr>
              <a:t>Engage &amp; Document “Known Unknowns (10%)”</a:t>
            </a:r>
          </a:p>
          <a:p>
            <a:pPr lvl="1">
              <a:buFontTx/>
              <a:buChar char="-"/>
            </a:pPr>
            <a:r>
              <a:rPr lang="en-US" sz="2400" dirty="0">
                <a:latin typeface="Calibri"/>
                <a:ea typeface="Calibri"/>
                <a:cs typeface="Calibri"/>
              </a:rPr>
              <a:t>Review of Planned List: Tableau Report </a:t>
            </a:r>
          </a:p>
          <a:p>
            <a:pPr lvl="1">
              <a:buFontTx/>
              <a:buChar char="-"/>
            </a:pPr>
            <a:r>
              <a:rPr lang="en-US" sz="2400" dirty="0">
                <a:latin typeface="Calibri"/>
                <a:ea typeface="Calibri"/>
                <a:cs typeface="Calibri"/>
              </a:rPr>
              <a:t>Steward Engagement Input: Capture Feedback </a:t>
            </a:r>
          </a:p>
          <a:p>
            <a:pPr lvl="1">
              <a:buFontTx/>
              <a:buChar char="-"/>
            </a:pPr>
            <a:r>
              <a:rPr lang="en-US" sz="2400" dirty="0">
                <a:latin typeface="Calibri"/>
                <a:ea typeface="Calibri"/>
                <a:cs typeface="Calibri"/>
              </a:rPr>
              <a:t>Iterative Process: Quarterly Engagement 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lvl="1">
              <a:buFontTx/>
              <a:buChar char="-"/>
            </a:pPr>
            <a:r>
              <a:rPr lang="en-US" sz="2400" dirty="0">
                <a:latin typeface="Calibri"/>
                <a:ea typeface="Calibri"/>
                <a:cs typeface="Calibri"/>
              </a:rPr>
              <a:t>Document the “Unknown Unknowns (70%)” adding important context to the project.</a:t>
            </a:r>
          </a:p>
        </p:txBody>
      </p:sp>
    </p:spTree>
    <p:extLst>
      <p:ext uri="{BB962C8B-B14F-4D97-AF65-F5344CB8AC3E}">
        <p14:creationId xmlns:p14="http://schemas.microsoft.com/office/powerpoint/2010/main" val="223564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CAE17-F524-D493-9E3C-AFC4C0AA7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F449B0-7093-BE24-7715-4296D5D4B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FF493-0EF4-12DC-934D-C04284A426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172" y="746006"/>
            <a:ext cx="8677656" cy="58189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Calibri"/>
                <a:ea typeface="Calibri"/>
                <a:cs typeface="Calibri"/>
              </a:rPr>
              <a:t>The Details Page:</a:t>
            </a:r>
          </a:p>
          <a:p>
            <a:pPr lvl="1">
              <a:buFontTx/>
              <a:buChar char="-"/>
            </a:pPr>
            <a:r>
              <a:rPr lang="en-US" sz="2400" dirty="0">
                <a:latin typeface="Calibri"/>
                <a:ea typeface="Calibri"/>
                <a:cs typeface="Calibri"/>
              </a:rPr>
              <a:t>Executive Summary</a:t>
            </a:r>
          </a:p>
          <a:p>
            <a:pPr lvl="1">
              <a:buFontTx/>
              <a:buChar char="-"/>
            </a:pPr>
            <a:r>
              <a:rPr lang="en-US" sz="2400" dirty="0">
                <a:latin typeface="Calibri"/>
                <a:ea typeface="Calibri"/>
                <a:cs typeface="Calibri"/>
              </a:rPr>
              <a:t>Purpose &amp; Need	</a:t>
            </a:r>
          </a:p>
          <a:p>
            <a:pPr marL="0" indent="0">
              <a:buNone/>
            </a:pPr>
            <a:r>
              <a:rPr lang="en-US" sz="2800" dirty="0">
                <a:latin typeface="Calibri"/>
                <a:ea typeface="Calibri"/>
                <a:cs typeface="Calibri"/>
              </a:rPr>
              <a:t>Project Planning Page: (Scope &amp; Funding Source)</a:t>
            </a:r>
          </a:p>
          <a:p>
            <a:pPr>
              <a:buFontTx/>
              <a:buChar char="-"/>
            </a:pP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F4D352-2EC6-16CB-A884-25DC33E6D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72" y="293017"/>
            <a:ext cx="8677656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Processes: What We Know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26907D-5C27-AB39-D8F5-A7B9D78F6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86" y="2773627"/>
            <a:ext cx="8301228" cy="358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AA0EFD-1937-D52C-B22A-310C36DA3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C36DB4-4EBA-834C-1475-78F60450B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56" y="319230"/>
            <a:ext cx="8677656" cy="685800"/>
          </a:xfrm>
        </p:spPr>
        <p:txBody>
          <a:bodyPr>
            <a:normAutofit/>
          </a:bodyPr>
          <a:lstStyle/>
          <a:p>
            <a:r>
              <a:rPr lang="en-US" dirty="0"/>
              <a:t>Processes: What We Know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FC81B-46F9-3B1D-7118-8D2D3FB27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32628"/>
            <a:ext cx="7890933" cy="4106142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4EBA260-5F31-DF20-C843-FFF93DD055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172" y="1039023"/>
            <a:ext cx="8677656" cy="58189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Calibri"/>
                <a:ea typeface="Calibri"/>
                <a:cs typeface="Calibri"/>
              </a:rPr>
              <a:t>The Planning Scenario:</a:t>
            </a:r>
          </a:p>
          <a:p>
            <a:pPr lvl="1">
              <a:buFontTx/>
              <a:buChar char="-"/>
            </a:pPr>
            <a:r>
              <a:rPr lang="en-US" sz="2400" dirty="0">
                <a:latin typeface="Calibri"/>
                <a:ea typeface="Calibri"/>
                <a:cs typeface="Calibri"/>
              </a:rPr>
              <a:t>Timing of Proposed Project Phases </a:t>
            </a:r>
          </a:p>
          <a:p>
            <a:pPr lvl="1">
              <a:buFontTx/>
              <a:buChar char="-"/>
            </a:pPr>
            <a:r>
              <a:rPr lang="en-US" sz="2400" dirty="0">
                <a:latin typeface="Calibri"/>
                <a:ea typeface="Calibri"/>
                <a:cs typeface="Calibri"/>
              </a:rPr>
              <a:t>Timing of Funding Commitments (Sources &amp; Uses) </a:t>
            </a:r>
          </a:p>
          <a:p>
            <a:pPr>
              <a:buFontTx/>
              <a:buChar char="-"/>
            </a:pP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89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4E639-4FA2-3383-EC0F-0907D868E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348710-CCD4-0556-85EB-F4C2E763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643A2-201D-5C96-7AEC-FBBF11F2FF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172" y="900975"/>
            <a:ext cx="8677656" cy="58189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u="sng" dirty="0">
                <a:hlinkClick r:id="rId3"/>
              </a:rPr>
              <a:t>https://tableau.cornell.edu/views/PIMPlannedProjectsDashboard/PlannedProjects</a:t>
            </a: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>
              <a:buFontTx/>
              <a:buChar char="-"/>
            </a:pP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D3383D-C838-AD24-EAFA-43BDEBD09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72" y="293017"/>
            <a:ext cx="8677656" cy="685800"/>
          </a:xfrm>
        </p:spPr>
        <p:txBody>
          <a:bodyPr>
            <a:normAutofit/>
          </a:bodyPr>
          <a:lstStyle/>
          <a:p>
            <a:r>
              <a:rPr lang="en-US" dirty="0"/>
              <a:t>Reporting: Planning Dashboard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8149E8-F98D-247E-6111-13E9F63D9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72" y="1241064"/>
            <a:ext cx="8331200" cy="485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0AE13-D1F5-4AC5-EC2B-31FCA26DC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06171B-EA62-FE5E-5950-860BB2900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DAC863-0666-82DC-5B51-EAD69AA4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72" y="330998"/>
            <a:ext cx="8677656" cy="685800"/>
          </a:xfrm>
        </p:spPr>
        <p:txBody>
          <a:bodyPr>
            <a:normAutofit/>
          </a:bodyPr>
          <a:lstStyle/>
          <a:p>
            <a:r>
              <a:rPr lang="en-US" dirty="0"/>
              <a:t>Processes: Document Known Unknowns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5A03D2-A7B3-5A4B-8629-59C800A41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83"/>
          <a:stretch>
            <a:fillRect/>
          </a:stretch>
        </p:blipFill>
        <p:spPr bwMode="auto">
          <a:xfrm>
            <a:off x="358640" y="2584321"/>
            <a:ext cx="7997844" cy="377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B03FF7-542C-2E81-752F-2072A05891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172" y="1039023"/>
            <a:ext cx="8677656" cy="58189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Calibri"/>
                <a:ea typeface="Calibri"/>
                <a:cs typeface="Calibri"/>
              </a:rPr>
              <a:t>Steward Engagement Input:</a:t>
            </a:r>
          </a:p>
          <a:p>
            <a:pPr lvl="1">
              <a:buFontTx/>
              <a:buChar char="-"/>
            </a:pPr>
            <a:r>
              <a:rPr lang="en-US" sz="2400" dirty="0">
                <a:latin typeface="Calibri"/>
                <a:ea typeface="Calibri"/>
                <a:cs typeface="Calibri"/>
              </a:rPr>
              <a:t>Timing of Proposed Project Phases </a:t>
            </a:r>
          </a:p>
          <a:p>
            <a:pPr lvl="1">
              <a:buFontTx/>
              <a:buChar char="-"/>
            </a:pPr>
            <a:r>
              <a:rPr lang="en-US" sz="2400" dirty="0">
                <a:latin typeface="Calibri"/>
                <a:ea typeface="Calibri"/>
                <a:cs typeface="Calibri"/>
              </a:rPr>
              <a:t>Timing of Funding Commitments (Sources &amp; Uses) </a:t>
            </a:r>
          </a:p>
          <a:p>
            <a:pPr>
              <a:buFontTx/>
              <a:buChar char="-"/>
            </a:pP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61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25249-9883-38EB-B4D5-3D0DE7039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356B0C-EE23-58E1-127F-BB46C6F01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B941A-3409-A3C9-6EB7-33E197B828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46" y="1149523"/>
            <a:ext cx="7431633" cy="50895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>
              <a:buFontTx/>
              <a:buChar char="-"/>
            </a:pP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DBDF6C-C22A-4C8E-730A-58B1F6C58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72" y="165890"/>
            <a:ext cx="8677656" cy="685800"/>
          </a:xfrm>
        </p:spPr>
        <p:txBody>
          <a:bodyPr>
            <a:normAutofit/>
          </a:bodyPr>
          <a:lstStyle/>
          <a:p>
            <a:r>
              <a:rPr lang="en-US" dirty="0"/>
              <a:t>Reports: Steward Engagement Input (SEI)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5E0493-3D7A-D102-0514-F55D1BF40D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00" t="5808" r="2450" b="18828"/>
          <a:stretch>
            <a:fillRect/>
          </a:stretch>
        </p:blipFill>
        <p:spPr>
          <a:xfrm>
            <a:off x="242314" y="2434904"/>
            <a:ext cx="8444486" cy="3968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C5B69A-A98F-1C23-DF9A-2745C4FB21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0"/>
          <a:stretch>
            <a:fillRect/>
          </a:stretch>
        </p:blipFill>
        <p:spPr>
          <a:xfrm>
            <a:off x="233172" y="689033"/>
            <a:ext cx="8565640" cy="174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977788-A248-3587-1A8B-994557B44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B7BFA-1631-A03B-6839-952C5FD345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172" y="1183922"/>
            <a:ext cx="8678863" cy="53749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500" dirty="0"/>
              <a:t>Tools: Data Entry and Collection</a:t>
            </a:r>
          </a:p>
          <a:p>
            <a:r>
              <a:rPr lang="en-US" sz="2800" dirty="0"/>
              <a:t>Details Page (Trimble)</a:t>
            </a:r>
          </a:p>
          <a:p>
            <a:r>
              <a:rPr lang="en-US" sz="2800" dirty="0"/>
              <a:t>Planning Scenario (Trimble)</a:t>
            </a:r>
          </a:p>
          <a:p>
            <a:r>
              <a:rPr lang="en-US" sz="2800" dirty="0"/>
              <a:t>Cost Estimation – Order of Magnitude Budget (Excel)</a:t>
            </a:r>
          </a:p>
          <a:p>
            <a:r>
              <a:rPr lang="en-US" sz="2800" dirty="0"/>
              <a:t>Planned Project Status Update (Trimble Process) </a:t>
            </a:r>
          </a:p>
          <a:p>
            <a:r>
              <a:rPr lang="en-US" sz="2800" dirty="0"/>
              <a:t>Steward Engagement Input (SEI) (Trimble Process)</a:t>
            </a:r>
          </a:p>
          <a:p>
            <a:r>
              <a:rPr lang="en-US" sz="2800" dirty="0"/>
              <a:t>Project Activation Checklist (Process) 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3500" dirty="0"/>
              <a:t>Reports: Sharing of Data</a:t>
            </a:r>
          </a:p>
          <a:p>
            <a:r>
              <a:rPr lang="en-US" sz="2800" dirty="0"/>
              <a:t>Planning Tool Dashboard: (Tableau)</a:t>
            </a:r>
          </a:p>
          <a:p>
            <a:r>
              <a:rPr lang="en-US" sz="2800" dirty="0"/>
              <a:t>SEI Report (Trimble)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5C3FC5-311F-D551-DB4F-14740ABC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72" y="299156"/>
            <a:ext cx="8677656" cy="685800"/>
          </a:xfrm>
        </p:spPr>
        <p:txBody>
          <a:bodyPr/>
          <a:lstStyle/>
          <a:p>
            <a:r>
              <a:rPr lang="en-US" dirty="0"/>
              <a:t>Tools &amp; Reports</a:t>
            </a:r>
          </a:p>
        </p:txBody>
      </p:sp>
    </p:spTree>
    <p:extLst>
      <p:ext uri="{BB962C8B-B14F-4D97-AF65-F5344CB8AC3E}">
        <p14:creationId xmlns:p14="http://schemas.microsoft.com/office/powerpoint/2010/main" val="269892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615AB7-BF77-B3CB-37DA-0F838E146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31" y="1488471"/>
            <a:ext cx="3737907" cy="48372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8BAB08-329B-57F1-FF01-75D242195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17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219D2-D3A0-D578-3E2C-DB48FB9B37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013634"/>
            <a:ext cx="3909358" cy="3042684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/>
              <a:t>Scope Review </a:t>
            </a:r>
          </a:p>
          <a:p>
            <a:pPr>
              <a:buFontTx/>
              <a:buChar char="-"/>
            </a:pPr>
            <a:r>
              <a:rPr lang="en-US" dirty="0"/>
              <a:t>Budget Review</a:t>
            </a:r>
          </a:p>
          <a:p>
            <a:pPr>
              <a:buFontTx/>
              <a:buChar char="-"/>
            </a:pPr>
            <a:r>
              <a:rPr lang="en-US" dirty="0"/>
              <a:t>Schedule Review </a:t>
            </a:r>
          </a:p>
          <a:p>
            <a:pPr>
              <a:buFontTx/>
              <a:buChar char="-"/>
            </a:pPr>
            <a:r>
              <a:rPr lang="en-US" dirty="0"/>
              <a:t>Proposed Project Delivery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989AC-AD8F-A2EE-F4C3-3B4DEB16C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72" y="359512"/>
            <a:ext cx="8677656" cy="685800"/>
          </a:xfrm>
        </p:spPr>
        <p:txBody>
          <a:bodyPr/>
          <a:lstStyle/>
          <a:p>
            <a:r>
              <a:rPr lang="en-US" dirty="0"/>
              <a:t>Project Readiness: Project Activation Checklist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16BD49-1C2A-C416-75AB-E0A0E5749D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893" y="1223929"/>
            <a:ext cx="3737907" cy="48372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35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5D7F18-717F-ECF7-DB97-611882155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4B177-9768-7165-6704-F69DF99E9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Black Box</a:t>
            </a:r>
          </a:p>
          <a:p>
            <a:r>
              <a:rPr lang="en-US" dirty="0"/>
              <a:t>Expectations of Review</a:t>
            </a:r>
          </a:p>
          <a:p>
            <a:r>
              <a:rPr lang="en-US" dirty="0"/>
              <a:t>Type of Feeback Responses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7413D9-7B8C-105C-8BD2-C112C33A4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72" y="461963"/>
            <a:ext cx="8677656" cy="685800"/>
          </a:xfrm>
        </p:spPr>
        <p:txBody>
          <a:bodyPr/>
          <a:lstStyle/>
          <a:p>
            <a:r>
              <a:rPr lang="en-US" dirty="0"/>
              <a:t>Feedback: (FY27 Trial)</a:t>
            </a:r>
          </a:p>
        </p:txBody>
      </p:sp>
    </p:spTree>
    <p:extLst>
      <p:ext uri="{BB962C8B-B14F-4D97-AF65-F5344CB8AC3E}">
        <p14:creationId xmlns:p14="http://schemas.microsoft.com/office/powerpoint/2010/main" val="15516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27BDAC-AA83-6C96-C856-CC0E5F26C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0ABAC7-19B3-1AEE-0FD6-00991869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5554C-9387-4378-80C2-5F7076CAC9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346D7B-F07E-17D8-F6EB-40A1E3A34C35}"/>
              </a:ext>
            </a:extLst>
          </p:cNvPr>
          <p:cNvSpPr txBox="1"/>
          <p:nvPr/>
        </p:nvSpPr>
        <p:spPr>
          <a:xfrm>
            <a:off x="2125387" y="2067908"/>
            <a:ext cx="487553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Questions?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114B70-DE1D-EABD-4F91-648B548C764D}"/>
              </a:ext>
            </a:extLst>
          </p:cNvPr>
          <p:cNvSpPr txBox="1"/>
          <p:nvPr/>
        </p:nvSpPr>
        <p:spPr>
          <a:xfrm>
            <a:off x="1865446" y="5518687"/>
            <a:ext cx="541310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Facilities and Campus Services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April 2026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636FA9-F0BB-4671-E5D7-7895C32A6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1150" y="392827"/>
            <a:ext cx="1832291" cy="11513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0A5F55-A2D1-47CD-464B-F4C054F2304E}"/>
              </a:ext>
            </a:extLst>
          </p:cNvPr>
          <p:cNvSpPr/>
          <p:nvPr/>
        </p:nvSpPr>
        <p:spPr>
          <a:xfrm>
            <a:off x="3830359" y="17450"/>
            <a:ext cx="1465588" cy="199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81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187B2F-FD6B-D5E1-4410-67C21DFC3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2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2B6F5-1B5E-F7B0-EEB5-9B1C4CAC43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172" y="900975"/>
            <a:ext cx="8677656" cy="58189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FCS Planned Maintenance – Planning Phase</a:t>
            </a:r>
          </a:p>
          <a:p>
            <a:pPr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What makes a successful project?</a:t>
            </a:r>
            <a:endParaRPr lang="en-US" sz="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Planning Strategy</a:t>
            </a:r>
          </a:p>
          <a:p>
            <a:pPr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Process Management</a:t>
            </a:r>
          </a:p>
          <a:p>
            <a:pPr lvl="1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Structured Engagement</a:t>
            </a:r>
          </a:p>
          <a:p>
            <a:pPr lvl="1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How to Get there from here?</a:t>
            </a:r>
          </a:p>
          <a:p>
            <a:pPr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How do we get there from here?</a:t>
            </a:r>
          </a:p>
          <a:p>
            <a:pPr lvl="1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Document what we Know</a:t>
            </a:r>
          </a:p>
          <a:p>
            <a:pPr lvl="1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Engage and Document Known Unknowns</a:t>
            </a:r>
          </a:p>
          <a:p>
            <a:pPr lvl="1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Document Learned Unknowns</a:t>
            </a:r>
            <a:endParaRPr lang="en-US" sz="20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Tools and Reports</a:t>
            </a:r>
          </a:p>
          <a:p>
            <a:pPr>
              <a:buFontTx/>
              <a:buChar char="-"/>
            </a:pP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F0D95D-2B63-08CB-3854-631755643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72" y="293017"/>
            <a:ext cx="8677656" cy="685800"/>
          </a:xfrm>
        </p:spPr>
        <p:txBody>
          <a:bodyPr>
            <a:normAutofit/>
          </a:bodyPr>
          <a:lstStyle/>
          <a:p>
            <a:r>
              <a:rPr lang="en-US"/>
              <a:t>Agenda:</a:t>
            </a:r>
          </a:p>
        </p:txBody>
      </p:sp>
    </p:spTree>
    <p:extLst>
      <p:ext uri="{BB962C8B-B14F-4D97-AF65-F5344CB8AC3E}">
        <p14:creationId xmlns:p14="http://schemas.microsoft.com/office/powerpoint/2010/main" val="230979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55237-16A3-204B-2CB7-067C22346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1BC39A-ADEB-645B-8E6B-5A6A9C5B9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69CE8F-9176-2F35-7949-975F22FB6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72" y="202660"/>
            <a:ext cx="8677656" cy="685800"/>
          </a:xfrm>
        </p:spPr>
        <p:txBody>
          <a:bodyPr>
            <a:normAutofit/>
          </a:bodyPr>
          <a:lstStyle/>
          <a:p>
            <a:r>
              <a:rPr lang="en-US" dirty="0"/>
              <a:t>Planning Makes a Successful Project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B52252-DDC4-AE8A-2B6C-63E210626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8846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3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AA0EFD-1937-D52C-B22A-310C36DA3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C36DB4-4EBA-834C-1475-78F60450B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56" y="319230"/>
            <a:ext cx="8677656" cy="685800"/>
          </a:xfrm>
        </p:spPr>
        <p:txBody>
          <a:bodyPr>
            <a:normAutofit/>
          </a:bodyPr>
          <a:lstStyle/>
          <a:p>
            <a:r>
              <a:rPr lang="en-US" dirty="0"/>
              <a:t>What Does Success Look Like? </a:t>
            </a:r>
          </a:p>
        </p:txBody>
      </p:sp>
      <p:pic>
        <p:nvPicPr>
          <p:cNvPr id="1026" name="Picture 2" descr="How Culture Marketing Builds Shared ...">
            <a:extLst>
              <a:ext uri="{FF2B5EF4-FFF2-40B4-BE49-F238E27FC236}">
                <a16:creationId xmlns:a16="http://schemas.microsoft.com/office/drawing/2014/main" id="{8564315E-214E-CF2B-0FDC-35481B168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901" y="2620237"/>
            <a:ext cx="6020197" cy="341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0510B7F3-0C0A-619D-B4FA-96EE7AB43140}"/>
              </a:ext>
            </a:extLst>
          </p:cNvPr>
          <p:cNvSpPr>
            <a:spLocks noGrp="1" noChangeAspect="1" noChangeArrowheads="1"/>
          </p:cNvSpPr>
          <p:nvPr>
            <p:ph type="body" sz="quarter" idx="13"/>
          </p:nvPr>
        </p:nvSpPr>
        <p:spPr bwMode="auto">
          <a:xfrm>
            <a:off x="465138" y="1106849"/>
            <a:ext cx="8678862" cy="192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en-US" dirty="0"/>
              <a:t>Is everyone rowing in the same direction?</a:t>
            </a:r>
          </a:p>
          <a:p>
            <a:pPr marL="0" indent="0" algn="ctr">
              <a:buNone/>
            </a:pPr>
            <a:endParaRPr lang="en-US" sz="900" dirty="0"/>
          </a:p>
          <a:p>
            <a:pPr marL="0" indent="0" algn="ctr">
              <a:buNone/>
            </a:pPr>
            <a:r>
              <a:rPr lang="en-US" dirty="0"/>
              <a:t>What is the problem that is trying to be solved?</a:t>
            </a:r>
          </a:p>
          <a:p>
            <a:pPr marL="0" indent="0">
              <a:buNone/>
            </a:pPr>
            <a:r>
              <a:rPr lang="en-US" sz="800" dirty="0"/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5E09B5-DFCE-0A9E-48BD-0B2B578F91E7}"/>
              </a:ext>
            </a:extLst>
          </p:cNvPr>
          <p:cNvSpPr txBox="1"/>
          <p:nvPr/>
        </p:nvSpPr>
        <p:spPr>
          <a:xfrm>
            <a:off x="2505174" y="6034376"/>
            <a:ext cx="390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Image: “Clock not Flock” Cabrera Lab</a:t>
            </a:r>
          </a:p>
        </p:txBody>
      </p:sp>
    </p:spTree>
    <p:extLst>
      <p:ext uri="{BB962C8B-B14F-4D97-AF65-F5344CB8AC3E}">
        <p14:creationId xmlns:p14="http://schemas.microsoft.com/office/powerpoint/2010/main" val="61625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0C356-70BF-7ED2-060B-FDB9262C9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5B77D7-5C85-9E88-4D31-F3FCEA65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54B51F-72BD-C050-8143-20B6C3A9B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72" y="202660"/>
            <a:ext cx="8677656" cy="685800"/>
          </a:xfrm>
        </p:spPr>
        <p:txBody>
          <a:bodyPr>
            <a:normAutofit/>
          </a:bodyPr>
          <a:lstStyle/>
          <a:p>
            <a:r>
              <a:rPr lang="en-US" dirty="0"/>
              <a:t>Planning: An Iterative Process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4D173F-D0B2-A790-722A-F837C0B83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9" y="788718"/>
            <a:ext cx="8501062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5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2DB187-6F4F-AC00-47C1-824E6981A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7DE35D-C05B-F9D6-2D5E-D41254E87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42" y="351692"/>
            <a:ext cx="8677656" cy="685800"/>
          </a:xfrm>
        </p:spPr>
        <p:txBody>
          <a:bodyPr/>
          <a:lstStyle/>
          <a:p>
            <a:r>
              <a:rPr lang="en-US" dirty="0"/>
              <a:t>Planning: Context is Queen!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A75464-E436-4D44-50A2-149200EB1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45" y="1037492"/>
            <a:ext cx="6796961" cy="543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8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40698E-A320-B570-6B68-B357DD70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7D7097-4DC7-9688-5E82-28F8184D3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131"/>
            <a:ext cx="8906607" cy="593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4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5D07CB-7DF1-61AE-9D8B-D21A2E22E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075DFA-8C78-E581-1A7F-3F95E6792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72" y="242377"/>
            <a:ext cx="8677656" cy="685800"/>
          </a:xfrm>
        </p:spPr>
        <p:txBody>
          <a:bodyPr/>
          <a:lstStyle/>
          <a:p>
            <a:r>
              <a:rPr lang="en-US" dirty="0"/>
              <a:t>Planning: Strategy (2+Year Plus Horizon)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552FEF-C59A-724D-B7BF-8B443401A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6487"/>
            <a:ext cx="9144000" cy="507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7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CBAD3-6859-45B4-A515-417B66AFA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528D72-8279-D195-3889-71AE3DCB9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88951-D1EA-EF75-3B78-337E1BFB19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782" y="2946622"/>
            <a:ext cx="8677656" cy="35922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Calibri"/>
                <a:ea typeface="Calibri"/>
                <a:cs typeface="Calibri"/>
              </a:rPr>
              <a:t>Alternating Quarterly Engagement:</a:t>
            </a:r>
          </a:p>
          <a:p>
            <a:pPr>
              <a:buFontTx/>
              <a:buChar char="-"/>
            </a:pPr>
            <a:r>
              <a:rPr lang="en-US" sz="2800" dirty="0">
                <a:latin typeface="Calibri"/>
                <a:ea typeface="Calibri"/>
                <a:cs typeface="Calibri"/>
              </a:rPr>
              <a:t>Executive – FCS Execution Meeting </a:t>
            </a:r>
          </a:p>
          <a:p>
            <a:pPr lvl="1">
              <a:buFontTx/>
              <a:buChar char="-"/>
            </a:pPr>
            <a:r>
              <a:rPr lang="en-US" sz="2000" dirty="0">
                <a:latin typeface="Calibri"/>
                <a:ea typeface="Calibri"/>
                <a:cs typeface="Calibri"/>
              </a:rPr>
              <a:t>1</a:t>
            </a:r>
            <a:r>
              <a:rPr lang="en-US" sz="2000" baseline="30000" dirty="0">
                <a:latin typeface="Calibri"/>
                <a:ea typeface="Calibri"/>
                <a:cs typeface="Calibri"/>
              </a:rPr>
              <a:t>st</a:t>
            </a:r>
            <a:r>
              <a:rPr lang="en-US" sz="2000" dirty="0">
                <a:latin typeface="Calibri"/>
                <a:ea typeface="Calibri"/>
                <a:cs typeface="Calibri"/>
              </a:rPr>
              <a:t> month of Fiscal Qtr. (July, Oct, Jan, Apr) </a:t>
            </a:r>
          </a:p>
          <a:p>
            <a:pPr>
              <a:buFontTx/>
              <a:buChar char="-"/>
            </a:pPr>
            <a:r>
              <a:rPr lang="en-US" sz="2800" dirty="0">
                <a:latin typeface="Calibri"/>
                <a:ea typeface="Calibri"/>
                <a:cs typeface="Calibri"/>
              </a:rPr>
              <a:t>FCS Stewards – Report out Feedback engagement</a:t>
            </a:r>
          </a:p>
          <a:p>
            <a:pPr lvl="1">
              <a:buFontTx/>
              <a:buChar char="-"/>
            </a:pPr>
            <a:r>
              <a:rPr lang="en-US" sz="2000" dirty="0">
                <a:latin typeface="Calibri"/>
                <a:ea typeface="Calibri"/>
                <a:cs typeface="Calibri"/>
              </a:rPr>
              <a:t>2</a:t>
            </a:r>
            <a:r>
              <a:rPr lang="en-US" sz="2000" baseline="30000" dirty="0">
                <a:latin typeface="Calibri"/>
                <a:ea typeface="Calibri"/>
                <a:cs typeface="Calibri"/>
              </a:rPr>
              <a:t>nd</a:t>
            </a:r>
            <a:r>
              <a:rPr lang="en-US" sz="2000" dirty="0">
                <a:latin typeface="Calibri"/>
                <a:ea typeface="Calibri"/>
                <a:cs typeface="Calibri"/>
              </a:rPr>
              <a:t> month of Fiscal Qtr. (Aug, Nov, Feb, May)</a:t>
            </a:r>
          </a:p>
          <a:p>
            <a:pPr>
              <a:buFontTx/>
              <a:buChar char="-"/>
            </a:pPr>
            <a:r>
              <a:rPr lang="en-US" sz="2800" dirty="0">
                <a:latin typeface="Calibri"/>
                <a:ea typeface="Calibri"/>
                <a:cs typeface="Calibri"/>
              </a:rPr>
              <a:t>Campus Partners – Socialize &amp; Feedback </a:t>
            </a:r>
          </a:p>
          <a:p>
            <a:pPr lvl="1">
              <a:buFontTx/>
              <a:buChar char="-"/>
            </a:pPr>
            <a:r>
              <a:rPr lang="en-US" sz="2000" dirty="0">
                <a:latin typeface="Calibri"/>
                <a:ea typeface="Calibri"/>
                <a:cs typeface="Calibri"/>
              </a:rPr>
              <a:t>3</a:t>
            </a:r>
            <a:r>
              <a:rPr lang="en-US" sz="2000" baseline="30000" dirty="0">
                <a:latin typeface="Calibri"/>
                <a:ea typeface="Calibri"/>
                <a:cs typeface="Calibri"/>
              </a:rPr>
              <a:t>rd</a:t>
            </a:r>
            <a:r>
              <a:rPr lang="en-US" sz="2000" dirty="0">
                <a:latin typeface="Calibri"/>
                <a:ea typeface="Calibri"/>
                <a:cs typeface="Calibri"/>
              </a:rPr>
              <a:t> month of Fiscal Qtr. (Sep*, Dec, Mar*, Jun)</a:t>
            </a:r>
          </a:p>
          <a:p>
            <a:pPr lvl="1">
              <a:buFontTx/>
              <a:buChar char="-"/>
            </a:pPr>
            <a:r>
              <a:rPr lang="en-US" sz="2000" dirty="0">
                <a:latin typeface="Calibri"/>
                <a:ea typeface="Calibri"/>
                <a:cs typeface="Calibri"/>
              </a:rPr>
              <a:t>*Alternate: FDRT group discussion, with 1:1 direct discussion </a:t>
            </a:r>
          </a:p>
          <a:p>
            <a:pPr>
              <a:buFontTx/>
              <a:buChar char="-"/>
            </a:pP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B649BC-26E9-3986-986A-909D84D9D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38" y="264923"/>
            <a:ext cx="8677656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Processes Management: Structured Engagement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861675-D5E9-6E12-5B47-ECEC30FC0BD9}"/>
              </a:ext>
            </a:extLst>
          </p:cNvPr>
          <p:cNvGrpSpPr/>
          <p:nvPr/>
        </p:nvGrpSpPr>
        <p:grpSpPr>
          <a:xfrm>
            <a:off x="256843" y="1024012"/>
            <a:ext cx="8429957" cy="1849320"/>
            <a:chOff x="256843" y="755171"/>
            <a:chExt cx="8429957" cy="184932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7E5B05B-9844-4EFB-9B4C-60743FD52752}"/>
                </a:ext>
              </a:extLst>
            </p:cNvPr>
            <p:cNvCxnSpPr>
              <a:cxnSpLocks/>
            </p:cNvCxnSpPr>
            <p:nvPr/>
          </p:nvCxnSpPr>
          <p:spPr>
            <a:xfrm>
              <a:off x="256843" y="1488769"/>
              <a:ext cx="8429957" cy="2715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9773FD4-30A2-4A9E-1A9B-34804B8CC6FB}"/>
                </a:ext>
              </a:extLst>
            </p:cNvPr>
            <p:cNvCxnSpPr>
              <a:cxnSpLocks/>
            </p:cNvCxnSpPr>
            <p:nvPr/>
          </p:nvCxnSpPr>
          <p:spPr>
            <a:xfrm>
              <a:off x="455508" y="1342244"/>
              <a:ext cx="15463" cy="73206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C49DB71-8437-11EC-28AE-BBAD953F1B5A}"/>
                </a:ext>
              </a:extLst>
            </p:cNvPr>
            <p:cNvCxnSpPr>
              <a:cxnSpLocks/>
            </p:cNvCxnSpPr>
            <p:nvPr/>
          </p:nvCxnSpPr>
          <p:spPr>
            <a:xfrm>
              <a:off x="1596892" y="1341094"/>
              <a:ext cx="3267" cy="26035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FE26ACA-6118-49D4-0AF5-4BCA6670BA63}"/>
                </a:ext>
              </a:extLst>
            </p:cNvPr>
            <p:cNvSpPr txBox="1"/>
            <p:nvPr/>
          </p:nvSpPr>
          <p:spPr>
            <a:xfrm rot="18878134">
              <a:off x="792960" y="844904"/>
              <a:ext cx="582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Feb ‘26 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9CA409-DB3E-7591-B987-74392FF041DB}"/>
                </a:ext>
              </a:extLst>
            </p:cNvPr>
            <p:cNvCxnSpPr>
              <a:cxnSpLocks/>
            </p:cNvCxnSpPr>
            <p:nvPr/>
          </p:nvCxnSpPr>
          <p:spPr>
            <a:xfrm>
              <a:off x="2182707" y="1341094"/>
              <a:ext cx="11373" cy="71430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313ED9F-E370-2C94-E37B-18221380841F}"/>
                </a:ext>
              </a:extLst>
            </p:cNvPr>
            <p:cNvSpPr txBox="1"/>
            <p:nvPr/>
          </p:nvSpPr>
          <p:spPr>
            <a:xfrm rot="18878134">
              <a:off x="1381908" y="815823"/>
              <a:ext cx="582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Mar * ‘26 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30C4446-6448-AE45-2A90-A6BAB2D84B94}"/>
                </a:ext>
              </a:extLst>
            </p:cNvPr>
            <p:cNvCxnSpPr>
              <a:cxnSpLocks/>
            </p:cNvCxnSpPr>
            <p:nvPr/>
          </p:nvCxnSpPr>
          <p:spPr>
            <a:xfrm>
              <a:off x="2704405" y="1341094"/>
              <a:ext cx="3267" cy="26035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ADF581-0454-6EF4-D7C6-D6FA921A68DA}"/>
                </a:ext>
              </a:extLst>
            </p:cNvPr>
            <p:cNvSpPr txBox="1"/>
            <p:nvPr/>
          </p:nvSpPr>
          <p:spPr>
            <a:xfrm rot="18878134">
              <a:off x="1961975" y="832771"/>
              <a:ext cx="582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Apr ‘26 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546D734-96BB-5A34-23FD-815CD42B8D96}"/>
                </a:ext>
              </a:extLst>
            </p:cNvPr>
            <p:cNvCxnSpPr>
              <a:cxnSpLocks/>
            </p:cNvCxnSpPr>
            <p:nvPr/>
          </p:nvCxnSpPr>
          <p:spPr>
            <a:xfrm>
              <a:off x="3318438" y="1339944"/>
              <a:ext cx="3267" cy="26035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2FFA08-1B7E-5A0D-7D78-2C05FC6012BB}"/>
                </a:ext>
              </a:extLst>
            </p:cNvPr>
            <p:cNvSpPr txBox="1"/>
            <p:nvPr/>
          </p:nvSpPr>
          <p:spPr>
            <a:xfrm rot="18878134">
              <a:off x="2563389" y="869686"/>
              <a:ext cx="58296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dirty="0">
                  <a:latin typeface="Helvetica"/>
                  <a:cs typeface="Helvetica"/>
                </a:rPr>
                <a:t>May ‘26 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51C5C40-7FE7-F801-3277-9BCC65004E5F}"/>
                </a:ext>
              </a:extLst>
            </p:cNvPr>
            <p:cNvCxnSpPr>
              <a:cxnSpLocks/>
            </p:cNvCxnSpPr>
            <p:nvPr/>
          </p:nvCxnSpPr>
          <p:spPr>
            <a:xfrm>
              <a:off x="3914805" y="1339944"/>
              <a:ext cx="11373" cy="79537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EDB60C-BF1B-3EDA-8F09-2409C7E0C81A}"/>
                </a:ext>
              </a:extLst>
            </p:cNvPr>
            <p:cNvSpPr txBox="1"/>
            <p:nvPr/>
          </p:nvSpPr>
          <p:spPr>
            <a:xfrm rot="18878134">
              <a:off x="3174694" y="844904"/>
              <a:ext cx="582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Jun ‘26 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80618B2-CE5B-1A69-917D-44D3BBA38CB2}"/>
                </a:ext>
              </a:extLst>
            </p:cNvPr>
            <p:cNvCxnSpPr>
              <a:cxnSpLocks/>
            </p:cNvCxnSpPr>
            <p:nvPr/>
          </p:nvCxnSpPr>
          <p:spPr>
            <a:xfrm>
              <a:off x="992831" y="1319650"/>
              <a:ext cx="3267" cy="26035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1CDDAD9-6434-E63B-7026-1B1B213E4867}"/>
                </a:ext>
              </a:extLst>
            </p:cNvPr>
            <p:cNvSpPr txBox="1"/>
            <p:nvPr/>
          </p:nvSpPr>
          <p:spPr>
            <a:xfrm rot="18878134">
              <a:off x="318183" y="890809"/>
              <a:ext cx="582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Jan ‘26 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F325371-AC70-BCF2-AF05-16E25D01A35C}"/>
                </a:ext>
              </a:extLst>
            </p:cNvPr>
            <p:cNvCxnSpPr>
              <a:cxnSpLocks/>
            </p:cNvCxnSpPr>
            <p:nvPr/>
          </p:nvCxnSpPr>
          <p:spPr>
            <a:xfrm>
              <a:off x="6695257" y="1342244"/>
              <a:ext cx="3267" cy="26035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4F95E24-4812-D294-C730-BC1DD5028BA6}"/>
                </a:ext>
              </a:extLst>
            </p:cNvPr>
            <p:cNvCxnSpPr>
              <a:cxnSpLocks/>
            </p:cNvCxnSpPr>
            <p:nvPr/>
          </p:nvCxnSpPr>
          <p:spPr>
            <a:xfrm>
              <a:off x="5352569" y="1339944"/>
              <a:ext cx="3267" cy="26035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6B6ED8F-B9DA-7981-5701-92CA05CBB746}"/>
                </a:ext>
              </a:extLst>
            </p:cNvPr>
            <p:cNvCxnSpPr>
              <a:cxnSpLocks/>
            </p:cNvCxnSpPr>
            <p:nvPr/>
          </p:nvCxnSpPr>
          <p:spPr>
            <a:xfrm>
              <a:off x="4614056" y="1345944"/>
              <a:ext cx="3267" cy="26035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47A3EDE-A2FC-8B65-8A4C-0C4D4993431F}"/>
                </a:ext>
              </a:extLst>
            </p:cNvPr>
            <p:cNvCxnSpPr>
              <a:cxnSpLocks/>
            </p:cNvCxnSpPr>
            <p:nvPr/>
          </p:nvCxnSpPr>
          <p:spPr>
            <a:xfrm>
              <a:off x="6049674" y="1335642"/>
              <a:ext cx="3267" cy="80347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C49E0C2-7235-8807-508A-07BD2DFFDF20}"/>
                </a:ext>
              </a:extLst>
            </p:cNvPr>
            <p:cNvCxnSpPr>
              <a:cxnSpLocks/>
            </p:cNvCxnSpPr>
            <p:nvPr/>
          </p:nvCxnSpPr>
          <p:spPr>
            <a:xfrm>
              <a:off x="7322413" y="1342244"/>
              <a:ext cx="3267" cy="26035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4E37F13-ADA6-2CCF-E23F-245F593A8576}"/>
                </a:ext>
              </a:extLst>
            </p:cNvPr>
            <p:cNvCxnSpPr>
              <a:cxnSpLocks/>
            </p:cNvCxnSpPr>
            <p:nvPr/>
          </p:nvCxnSpPr>
          <p:spPr>
            <a:xfrm>
              <a:off x="8020820" y="1350040"/>
              <a:ext cx="3266" cy="72241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BE864C2-5341-1FAB-2B12-955BC46C9D88}"/>
                </a:ext>
              </a:extLst>
            </p:cNvPr>
            <p:cNvSpPr txBox="1"/>
            <p:nvPr/>
          </p:nvSpPr>
          <p:spPr>
            <a:xfrm rot="18878134">
              <a:off x="3736299" y="831074"/>
              <a:ext cx="582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Jul ‘26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726CC0-DC8E-B2BD-FFFC-A4F0822B01C6}"/>
                </a:ext>
              </a:extLst>
            </p:cNvPr>
            <p:cNvSpPr txBox="1"/>
            <p:nvPr/>
          </p:nvSpPr>
          <p:spPr>
            <a:xfrm rot="18878134">
              <a:off x="4408044" y="841861"/>
              <a:ext cx="582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Aug ‘26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D30173-17A6-330F-DE6E-63BB2E3B0D62}"/>
                </a:ext>
              </a:extLst>
            </p:cNvPr>
            <p:cNvSpPr txBox="1"/>
            <p:nvPr/>
          </p:nvSpPr>
          <p:spPr>
            <a:xfrm rot="18878134">
              <a:off x="5125829" y="841097"/>
              <a:ext cx="58296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dirty="0">
                  <a:latin typeface="Helvetica"/>
                  <a:cs typeface="Helvetica"/>
                </a:rPr>
                <a:t>Sep * ‘26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734526-A00A-3403-7C0C-4E4CE4FD74BC}"/>
                </a:ext>
              </a:extLst>
            </p:cNvPr>
            <p:cNvSpPr txBox="1"/>
            <p:nvPr/>
          </p:nvSpPr>
          <p:spPr>
            <a:xfrm rot="18878134">
              <a:off x="5866773" y="845961"/>
              <a:ext cx="582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Oct ‘26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49689D-E22E-3303-23F7-126675ADAE97}"/>
                </a:ext>
              </a:extLst>
            </p:cNvPr>
            <p:cNvSpPr txBox="1"/>
            <p:nvPr/>
          </p:nvSpPr>
          <p:spPr>
            <a:xfrm rot="18878134">
              <a:off x="6560306" y="865757"/>
              <a:ext cx="582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Nov ‘26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7EB19A-F2D1-65AF-B044-66AB3ED875A8}"/>
                </a:ext>
              </a:extLst>
            </p:cNvPr>
            <p:cNvSpPr txBox="1"/>
            <p:nvPr/>
          </p:nvSpPr>
          <p:spPr>
            <a:xfrm rot="18878134">
              <a:off x="7099648" y="890500"/>
              <a:ext cx="582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Dec ‘26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C59BBD-5B3B-ED1B-F1B9-FB373C3D2F92}"/>
                </a:ext>
              </a:extLst>
            </p:cNvPr>
            <p:cNvSpPr txBox="1"/>
            <p:nvPr/>
          </p:nvSpPr>
          <p:spPr>
            <a:xfrm rot="18878134">
              <a:off x="7839977" y="855818"/>
              <a:ext cx="582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Jan ‘27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7CB68A-9AE3-AFC1-533E-26678FE3F507}"/>
                </a:ext>
              </a:extLst>
            </p:cNvPr>
            <p:cNvSpPr txBox="1"/>
            <p:nvPr/>
          </p:nvSpPr>
          <p:spPr>
            <a:xfrm>
              <a:off x="289536" y="2085764"/>
              <a:ext cx="58296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Helvetica"/>
                  <a:cs typeface="Helvetica"/>
                </a:rPr>
                <a:t>FY Q3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EEA14F-F479-B2F8-D113-4A02DEC56248}"/>
                </a:ext>
              </a:extLst>
            </p:cNvPr>
            <p:cNvSpPr txBox="1"/>
            <p:nvPr/>
          </p:nvSpPr>
          <p:spPr>
            <a:xfrm>
              <a:off x="2037436" y="2089297"/>
              <a:ext cx="58296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Helvetica"/>
                  <a:cs typeface="Helvetica"/>
                </a:rPr>
                <a:t>FY Q4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4BCA0A-7516-ED06-B22D-1C2BBBA137D9}"/>
                </a:ext>
              </a:extLst>
            </p:cNvPr>
            <p:cNvSpPr txBox="1"/>
            <p:nvPr/>
          </p:nvSpPr>
          <p:spPr>
            <a:xfrm>
              <a:off x="3790448" y="2138538"/>
              <a:ext cx="58296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Helvetica"/>
                  <a:cs typeface="Helvetica"/>
                </a:rPr>
                <a:t>FY Q1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E613669-CDB4-CDC1-F5B9-0EF21FEC9D15}"/>
                </a:ext>
              </a:extLst>
            </p:cNvPr>
            <p:cNvSpPr txBox="1"/>
            <p:nvPr/>
          </p:nvSpPr>
          <p:spPr>
            <a:xfrm>
              <a:off x="5897274" y="2142826"/>
              <a:ext cx="58296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Helvetica"/>
                  <a:cs typeface="Helvetica"/>
                </a:rPr>
                <a:t>FY Q2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71F840-58F7-A7DE-8EED-B95BD6F8940B}"/>
                </a:ext>
              </a:extLst>
            </p:cNvPr>
            <p:cNvSpPr txBox="1"/>
            <p:nvPr/>
          </p:nvSpPr>
          <p:spPr>
            <a:xfrm>
              <a:off x="7914256" y="2137378"/>
              <a:ext cx="58296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Helvetica"/>
                  <a:cs typeface="Helvetica"/>
                </a:rPr>
                <a:t>FY Q3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975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8BDD4BAD37B64A8D140A5D935BEDEB" ma:contentTypeVersion="7" ma:contentTypeDescription="Create a new document." ma:contentTypeScope="" ma:versionID="c44bfaf02338f54122d0c887de957f2d">
  <xsd:schema xmlns:xsd="http://www.w3.org/2001/XMLSchema" xmlns:xs="http://www.w3.org/2001/XMLSchema" xmlns:p="http://schemas.microsoft.com/office/2006/metadata/properties" xmlns:ns2="5fd9f136-e77d-4b67-ab28-eb699e3c2f0e" xmlns:ns3="b8e390d7-9c63-4ded-84c6-c4b10c8618b3" targetNamespace="http://schemas.microsoft.com/office/2006/metadata/properties" ma:root="true" ma:fieldsID="337b97d7b563fbfdb46ce1387d996dd1" ns2:_="" ns3:_="">
    <xsd:import namespace="5fd9f136-e77d-4b67-ab28-eb699e3c2f0e"/>
    <xsd:import namespace="b8e390d7-9c63-4ded-84c6-c4b10c8618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d9f136-e77d-4b67-ab28-eb699e3c2f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4" nillable="true" ma:displayName="Notes" ma:format="Dropdown" ma:internalName="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e390d7-9c63-4ded-84c6-c4b10c8618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8e390d7-9c63-4ded-84c6-c4b10c8618b3">
      <UserInfo>
        <DisplayName>Cole M. Tucker</DisplayName>
        <AccountId>44</AccountId>
        <AccountType/>
      </UserInfo>
    </SharedWithUsers>
    <Notes xmlns="5fd9f136-e77d-4b67-ab28-eb699e3c2f0e" xsi:nil="true"/>
  </documentManagement>
</p:properties>
</file>

<file path=customXml/itemProps1.xml><?xml version="1.0" encoding="utf-8"?>
<ds:datastoreItem xmlns:ds="http://schemas.openxmlformats.org/officeDocument/2006/customXml" ds:itemID="{FED57D2C-242C-4B5B-A8C6-DFECD6CEE6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d9f136-e77d-4b67-ab28-eb699e3c2f0e"/>
    <ds:schemaRef ds:uri="b8e390d7-9c63-4ded-84c6-c4b10c8618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61DFF5-A0FD-45DC-86E6-8DA72B2A6F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769373-594B-497F-B29F-9AD96F02CA37}">
  <ds:schemaRefs>
    <ds:schemaRef ds:uri="http://www.w3.org/XML/1998/namespace"/>
    <ds:schemaRef ds:uri="http://schemas.microsoft.com/office/2006/documentManagement/types"/>
    <ds:schemaRef ds:uri="http://purl.org/dc/elements/1.1/"/>
    <ds:schemaRef ds:uri="5fd9f136-e77d-4b67-ab28-eb699e3c2f0e"/>
    <ds:schemaRef ds:uri="http://purl.org/dc/terms/"/>
    <ds:schemaRef ds:uri="http://schemas.microsoft.com/office/infopath/2007/PartnerControls"/>
    <ds:schemaRef ds:uri="b8e390d7-9c63-4ded-84c6-c4b10c8618b3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953</Words>
  <Application>Microsoft Office PowerPoint</Application>
  <PresentationFormat>On-screen Show (4:3)</PresentationFormat>
  <Paragraphs>207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Helvetica</vt:lpstr>
      <vt:lpstr>Times</vt:lpstr>
      <vt:lpstr>Office Theme</vt:lpstr>
      <vt:lpstr>PowerPoint Presentation</vt:lpstr>
      <vt:lpstr>Agenda:</vt:lpstr>
      <vt:lpstr>Planning Makes a Successful Project </vt:lpstr>
      <vt:lpstr>What Does Success Look Like? </vt:lpstr>
      <vt:lpstr>Planning: An Iterative Process </vt:lpstr>
      <vt:lpstr>Planning: Context is Queen!</vt:lpstr>
      <vt:lpstr>PowerPoint Presentation</vt:lpstr>
      <vt:lpstr>Planning: Strategy (2+Year Plus Horizon)</vt:lpstr>
      <vt:lpstr>Processes Management: Structured Engagement</vt:lpstr>
      <vt:lpstr>How do we get there from here? </vt:lpstr>
      <vt:lpstr>Processes: What We Know </vt:lpstr>
      <vt:lpstr>Processes: What We Know</vt:lpstr>
      <vt:lpstr>Reporting: Planning Dashboard</vt:lpstr>
      <vt:lpstr>Processes: Document Known Unknowns</vt:lpstr>
      <vt:lpstr>Reports: Steward Engagement Input (SEI)</vt:lpstr>
      <vt:lpstr>Tools &amp; Reports</vt:lpstr>
      <vt:lpstr>Project Readiness: Project Activation Checklist </vt:lpstr>
      <vt:lpstr>Feedback: (FY27 Trial)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J. Lind</dc:creator>
  <cp:lastModifiedBy>Taylor Sitko</cp:lastModifiedBy>
  <cp:revision>64</cp:revision>
  <cp:lastPrinted>2025-11-17T13:53:47Z</cp:lastPrinted>
  <dcterms:created xsi:type="dcterms:W3CDTF">2014-05-07T13:58:10Z</dcterms:created>
  <dcterms:modified xsi:type="dcterms:W3CDTF">2026-04-29T14:33:13Z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0x010100B58BDD4BAD37B64A8D140A5D935BEDEB</vt:lpwstr>
  </property>
</Properties>
</file>