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264" r:id="rId6"/>
    <p:sldId id="267" r:id="rId7"/>
    <p:sldId id="266" r:id="rId8"/>
    <p:sldId id="271" r:id="rId9"/>
    <p:sldId id="268" r:id="rId10"/>
    <p:sldId id="272" r:id="rId11"/>
    <p:sldId id="27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FED87-0E3D-4A1F-A4DF-06239E026AB3}" v="166" dt="2026-03-26T13:50:21.228"/>
    <p1510:client id="{D3A8C106-EDA4-49A3-9062-F440386B02B8}" v="1436" dt="2026-03-26T13:09:42.681"/>
    <p1510:client id="{FAAA9CA4-9727-46A0-BEA4-13F9E86F77B4}" v="1" dt="2026-03-26T11:11:29.3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2028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0C50C-F46C-8A4B-8A41-6A6FBB958D9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3D443-CBAC-934A-8506-FB4DF260D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37483-A3D1-44A3-B1E9-A2F41A5B7500}" type="datetime1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8">
            <a:extLst>
              <a:ext uri="{FF2B5EF4-FFF2-40B4-BE49-F238E27FC236}">
                <a16:creationId xmlns:a16="http://schemas.microsoft.com/office/drawing/2014/main" id="{DC0A9285-546C-824E-BB82-80DD4A7E5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272" y="2561844"/>
            <a:ext cx="4777596" cy="829533"/>
          </a:xfrm>
          <a:noFill/>
        </p:spPr>
        <p:txBody>
          <a:bodyPr lIns="182880" tIns="182880" rIns="182880" anchor="t">
            <a:normAutofit/>
          </a:bodyPr>
          <a:lstStyle>
            <a:lvl1pPr algn="l"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A6C757-F494-C249-B435-958A389BFC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117" y="590550"/>
            <a:ext cx="994225" cy="9996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703C8E5-147E-4644-A094-238B240D41BF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70F22-3D51-8D47-9BDC-3F4D49D359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486150"/>
            <a:ext cx="4776788" cy="762000"/>
          </a:xfrm>
        </p:spPr>
        <p:txBody>
          <a:bodyPr lIns="182880" tIns="0" rIns="182880" b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3152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43B78-E54D-4FD9-B971-40B51DF69E31}" type="datetime1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985433"/>
            <a:ext cx="9144000" cy="149172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10" name="Picture 9" descr="cu screen b31b1b.psd">
            <a:extLst>
              <a:ext uri="{FF2B5EF4-FFF2-40B4-BE49-F238E27FC236}">
                <a16:creationId xmlns:a16="http://schemas.microsoft.com/office/drawing/2014/main" id="{2F0129F0-F30E-CA46-95D8-485C2699B0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374"/>
          <a:stretch/>
        </p:blipFill>
        <p:spPr>
          <a:xfrm>
            <a:off x="182033" y="402168"/>
            <a:ext cx="1113367" cy="101980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C174D41-7CC7-7D41-8BF1-2412C5E93533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E059B75-688C-714C-A731-B1FA0FCA36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276350"/>
            <a:ext cx="9144000" cy="685800"/>
          </a:xfrm>
        </p:spPr>
        <p:txBody>
          <a:bodyPr anchor="ctr">
            <a:noAutofit/>
          </a:bodyPr>
          <a:lstStyle>
            <a:lvl1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  <a:lvl2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2pPr>
            <a:lvl3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3pPr>
            <a:lvl4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4pPr>
            <a:lvl5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4029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2178-CC0D-44CC-AFC8-EF473734689E}" type="datetime1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85753" y="1428750"/>
            <a:ext cx="8678863" cy="2884887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285750" y="800100"/>
            <a:ext cx="8677656" cy="514350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/>
              <a:t>Click to add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3ACDC8-27DC-0145-A868-75822BC87982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u white lrg.psd">
            <a:extLst>
              <a:ext uri="{FF2B5EF4-FFF2-40B4-BE49-F238E27FC236}">
                <a16:creationId xmlns:a16="http://schemas.microsoft.com/office/drawing/2014/main" id="{6E01EECD-840D-AC48-AFCC-03304D0069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315A-EBDC-4A0A-A4FD-A3429D2D94FE}" type="datetime1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199" y="4767264"/>
            <a:ext cx="2269099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38726" y="3567547"/>
            <a:ext cx="825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>
                <a:solidFill>
                  <a:schemeClr val="bg1"/>
                </a:solidFill>
                <a:latin typeface="Helvetica"/>
                <a:cs typeface="Helvetica"/>
              </a:rPr>
              <a:t>Photos, illustrations, graphics here.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287899" y="461820"/>
            <a:ext cx="8534400" cy="646331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9405" y="1200150"/>
            <a:ext cx="8534400" cy="1600200"/>
          </a:xfrm>
        </p:spPr>
        <p:txBody>
          <a:bodyPr numCol="2"/>
          <a:lstStyle/>
          <a:p>
            <a:pPr lvl="0"/>
            <a:r>
              <a:rPr lang="en-US"/>
              <a:t>Click to edit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375926-5564-7F41-982B-2CA540DB949F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u white lrg.psd">
            <a:extLst>
              <a:ext uri="{FF2B5EF4-FFF2-40B4-BE49-F238E27FC236}">
                <a16:creationId xmlns:a16="http://schemas.microsoft.com/office/drawing/2014/main" id="{FDCB217E-A06D-974D-8E3A-ED42CE06B2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CB0402-D9EA-C84A-BBAD-7D05BA74691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87338" y="2876550"/>
            <a:ext cx="8535987" cy="17526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</p:spTree>
    <p:extLst>
      <p:ext uri="{BB962C8B-B14F-4D97-AF65-F5344CB8AC3E}">
        <p14:creationId xmlns:p14="http://schemas.microsoft.com/office/powerpoint/2010/main" val="109238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CDC8-47A8-4FF2-BBC9-23AA8E62859F}" type="datetime1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38726" y="3567547"/>
            <a:ext cx="825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>
                <a:solidFill>
                  <a:schemeClr val="bg1"/>
                </a:solidFill>
                <a:latin typeface="Helvetica"/>
                <a:cs typeface="Helvetica"/>
              </a:rPr>
              <a:t>Photos, illustrations, graphics here.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4800605" y="1085850"/>
            <a:ext cx="4050507" cy="36576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287899" y="461818"/>
            <a:ext cx="6554707" cy="45258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9410" y="1085850"/>
            <a:ext cx="4358795" cy="3657600"/>
          </a:xfrm>
        </p:spPr>
        <p:txBody>
          <a:bodyPr numCol="1"/>
          <a:lstStyle/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F9335A-E71C-3044-BC65-4FC387DA27B6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u white lrg.psd">
            <a:extLst>
              <a:ext uri="{FF2B5EF4-FFF2-40B4-BE49-F238E27FC236}">
                <a16:creationId xmlns:a16="http://schemas.microsoft.com/office/drawing/2014/main" id="{497F341F-F847-2445-8EF5-47EF63BEE8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1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EDE07-938E-4FFE-8D45-091A0873A4F0}" type="datetime1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69785"/>
            <a:ext cx="7467600" cy="403957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838200" y="1123950"/>
            <a:ext cx="7467600" cy="344805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D4C3B8-C72A-234F-801D-62CC4EFC1473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cu white lrg.psd">
            <a:extLst>
              <a:ext uri="{FF2B5EF4-FFF2-40B4-BE49-F238E27FC236}">
                <a16:creationId xmlns:a16="http://schemas.microsoft.com/office/drawing/2014/main" id="{0424A742-A864-314F-80E6-E197D7DB73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AF41-4D6B-4B19-B75E-DD2B189C3F28}" type="datetime1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E419631-6A90-1D4B-9AC3-E03C8AA89D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6286" y="2197058"/>
            <a:ext cx="2498725" cy="679492"/>
          </a:xfrm>
          <a:noFill/>
        </p:spPr>
        <p:txBody>
          <a:bodyPr lIns="182880" tIns="91440" rIns="182880"/>
          <a:lstStyle>
            <a:lvl1pPr marL="0" indent="0">
              <a:buNone/>
              <a:defRPr baseline="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464510-7A77-DB43-9098-69BAB5172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9627" y="590550"/>
            <a:ext cx="1019218" cy="102472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06357B-88AF-5E41-A0F9-506D230E0D01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6E329-4331-4FC7-8B5B-D26F865948FB}" type="datetime1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0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65" r:id="rId5"/>
    <p:sldLayoutId id="2147483657" r:id="rId6"/>
    <p:sldLayoutId id="214748366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377" rtl="0" eaLnBrk="1" latinLnBrk="0" hangingPunct="1">
        <a:spcBef>
          <a:spcPct val="0"/>
        </a:spcBef>
        <a:buNone/>
        <a:defRPr sz="32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5E37-8006-B4DD-E629-69ED9657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272" y="1733550"/>
            <a:ext cx="8458728" cy="1828800"/>
          </a:xfrm>
        </p:spPr>
        <p:txBody>
          <a:bodyPr>
            <a:normAutofit fontScale="90000"/>
          </a:bodyPr>
          <a:lstStyle/>
          <a:p>
            <a:r>
              <a:rPr lang="en-US"/>
              <a:t>Abatement Program Changes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 sz="2400">
              <a:highlight>
                <a:srgbClr val="FFFF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B3EE1-26D6-ED6D-AB8A-CBF3467059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272" y="3638550"/>
            <a:ext cx="8077200" cy="762000"/>
          </a:xfrm>
        </p:spPr>
        <p:txBody>
          <a:bodyPr/>
          <a:lstStyle/>
          <a:p>
            <a:r>
              <a:rPr lang="en-US">
                <a:latin typeface="Helvetica" pitchFamily="2" charset="0"/>
              </a:rPr>
              <a:t>PMPD</a:t>
            </a:r>
          </a:p>
          <a:p>
            <a:r>
              <a:rPr lang="en-US">
                <a:latin typeface="Helvetica" pitchFamily="2" charset="0"/>
              </a:rPr>
              <a:t>March 26, 2026</a:t>
            </a:r>
          </a:p>
        </p:txBody>
      </p:sp>
    </p:spTree>
    <p:extLst>
      <p:ext uri="{BB962C8B-B14F-4D97-AF65-F5344CB8AC3E}">
        <p14:creationId xmlns:p14="http://schemas.microsoft.com/office/powerpoint/2010/main" val="376283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DC427-2EFB-78D6-B92A-EE86AA0A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5E66ED-1659-2EE3-5766-88D5F264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5" y="376813"/>
            <a:ext cx="8476375" cy="909782"/>
          </a:xfrm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b="1">
                <a:solidFill>
                  <a:schemeClr val="accent3">
                    <a:lumMod val="76000"/>
                  </a:schemeClr>
                </a:solidFill>
              </a:rPr>
              <a:t>IDIQ for Hazardous Material Testing and abatement monitoring during construction</a:t>
            </a:r>
            <a:endParaRPr lang="en-US" b="1">
              <a:solidFill>
                <a:schemeClr val="accent3">
                  <a:lumMod val="76000"/>
                </a:schemeClr>
              </a:solidFill>
              <a:cs typeface="Helvetica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04E2DC-8F96-9D96-5167-66CDA417BB30}"/>
              </a:ext>
            </a:extLst>
          </p:cNvPr>
          <p:cNvSpPr txBox="1">
            <a:spLocks/>
          </p:cNvSpPr>
          <p:nvPr/>
        </p:nvSpPr>
        <p:spPr>
          <a:xfrm>
            <a:off x="285754" y="1462214"/>
            <a:ext cx="8632027" cy="321707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20000"/>
          </a:bodyPr>
          <a:lstStyle>
            <a:lvl1pPr marL="0" indent="0" algn="ctr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fontAlgn="base">
              <a:buChar char="•"/>
            </a:pPr>
            <a:r>
              <a:rPr lang="en-US" sz="2800" dirty="0">
                <a:cs typeface="Times"/>
              </a:rPr>
              <a:t>The current Blankets utilized through the Facilities Environment Resource Group (Dale H.) will no longer be used for Projects. </a:t>
            </a:r>
            <a:endParaRPr lang="en-US" dirty="0"/>
          </a:p>
          <a:p>
            <a:pPr marL="1199515" lvl="1" indent="-457200">
              <a:buChar char="•"/>
            </a:pPr>
            <a:r>
              <a:rPr lang="en-US" sz="2400" dirty="0">
                <a:cs typeface="Times"/>
              </a:rPr>
              <a:t>They will still used by the FM Group.</a:t>
            </a:r>
          </a:p>
          <a:p>
            <a:pPr marL="457200" indent="-457200" algn="l">
              <a:buChar char="•"/>
            </a:pPr>
            <a:r>
              <a:rPr lang="en-US" sz="2800" dirty="0">
                <a:cs typeface="Times"/>
              </a:rPr>
              <a:t>The intent of this is to be used </a:t>
            </a:r>
            <a:r>
              <a:rPr lang="en-US" sz="2800" b="1" dirty="0">
                <a:cs typeface="Times"/>
              </a:rPr>
              <a:t>Only</a:t>
            </a:r>
            <a:r>
              <a:rPr lang="en-US" sz="2800" dirty="0">
                <a:cs typeface="Times"/>
              </a:rPr>
              <a:t> if the A/E of record is not able to hire a Testing/Monitoring subconsult</a:t>
            </a:r>
            <a:r>
              <a:rPr lang="en-US" sz="2800" dirty="0">
                <a:ea typeface="+mn-lt"/>
                <a:cs typeface="+mn-lt"/>
              </a:rPr>
              <a:t>ant when hazardous materials are found during a construction project.</a:t>
            </a:r>
            <a:endParaRPr lang="en-US" sz="2800" dirty="0">
              <a:cs typeface="Times"/>
            </a:endParaRPr>
          </a:p>
          <a:p>
            <a:pPr marL="1199515" lvl="1" indent="-457200" algn="l">
              <a:buFont typeface="Arial,Sans-Serif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IDIQ Consultant would only do testing and monitoring</a:t>
            </a:r>
          </a:p>
          <a:p>
            <a:pPr marL="457200" indent="-457200" algn="l">
              <a:buChar char="•"/>
            </a:pPr>
            <a:endParaRPr lang="en-US" sz="3200" dirty="0">
              <a:ea typeface="+mn-lt"/>
              <a:cs typeface="+mn-lt"/>
            </a:endParaRPr>
          </a:p>
          <a:p>
            <a:pPr marL="457200" indent="-457200">
              <a:buChar char="•"/>
            </a:pPr>
            <a:endParaRPr lang="en-US" dirty="0">
              <a:cs typeface="Times"/>
            </a:endParaRPr>
          </a:p>
          <a:p>
            <a:pPr marL="1199515" lvl="1" indent="-285115">
              <a:buChar char="•"/>
            </a:pPr>
            <a:endParaRPr lang="en-US" dirty="0"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7897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C965E-1A52-356D-3CF7-BA05309C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3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69DE8-2DD7-5843-ACB5-1590AE0070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5753" y="1585912"/>
            <a:ext cx="8678863" cy="27277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265" indent="-342265">
              <a:spcBef>
                <a:spcPct val="0"/>
              </a:spcBef>
            </a:pPr>
            <a:r>
              <a:rPr lang="en-US">
                <a:ea typeface="+mn-lt"/>
                <a:cs typeface="+mn-lt"/>
              </a:rPr>
              <a:t>This scope of services for the IDIQ is </a:t>
            </a:r>
            <a:r>
              <a:rPr lang="en-US" b="1">
                <a:ea typeface="+mn-lt"/>
                <a:cs typeface="+mn-lt"/>
              </a:rPr>
              <a:t>only</a:t>
            </a:r>
            <a:r>
              <a:rPr lang="en-US">
                <a:ea typeface="+mn-lt"/>
                <a:cs typeface="+mn-lt"/>
              </a:rPr>
              <a:t> for: </a:t>
            </a:r>
            <a:endParaRPr lang="en-US"/>
          </a:p>
          <a:p>
            <a:pPr marL="742315" lvl="1" indent="-285115">
              <a:spcBef>
                <a:spcPct val="0"/>
              </a:spcBef>
            </a:pPr>
            <a:r>
              <a:rPr lang="en-US">
                <a:ea typeface="+mn-lt"/>
                <a:cs typeface="+mn-lt"/>
              </a:rPr>
              <a:t>Testing and monitoring of suspicious materials found during a project.</a:t>
            </a:r>
          </a:p>
          <a:p>
            <a:pPr marL="742315" lvl="1" indent="-285115">
              <a:spcBef>
                <a:spcPct val="0"/>
              </a:spcBef>
            </a:pPr>
            <a:r>
              <a:rPr lang="en-US">
                <a:ea typeface="+mn-lt"/>
                <a:cs typeface="+mn-lt"/>
              </a:rPr>
              <a:t>New Construction Material Testing</a:t>
            </a:r>
          </a:p>
          <a:p>
            <a:pPr marL="742315" lvl="1" indent="-285115">
              <a:spcBef>
                <a:spcPct val="0"/>
              </a:spcBef>
            </a:pPr>
            <a:endParaRPr lang="en-US">
              <a:cs typeface="Times"/>
            </a:endParaRPr>
          </a:p>
          <a:p>
            <a:pPr marL="342265" indent="-342265">
              <a:spcBef>
                <a:spcPct val="0"/>
              </a:spcBef>
            </a:pPr>
            <a:r>
              <a:rPr lang="en-US">
                <a:cs typeface="Times"/>
              </a:rPr>
              <a:t>There will be a $25K limit on any TA's for this IDIQ</a:t>
            </a:r>
          </a:p>
          <a:p>
            <a:pPr marL="342265" indent="-342265"/>
            <a:endParaRPr lang="en-US">
              <a:cs typeface="Time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ADFB61-859C-5366-7232-F0146B98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21469"/>
            <a:ext cx="8677656" cy="964406"/>
          </a:xfrm>
        </p:spPr>
        <p:txBody>
          <a:bodyPr/>
          <a:lstStyle/>
          <a:p>
            <a:pPr algn="ctr"/>
            <a:br>
              <a:rPr lang="en-US">
                <a:cs typeface="Helvetica"/>
              </a:rPr>
            </a:br>
            <a:r>
              <a:rPr lang="en-US" b="1">
                <a:cs typeface="Helvetica"/>
              </a:rPr>
              <a:t>I</a:t>
            </a:r>
            <a:r>
              <a:rPr lang="en-US" b="1">
                <a:solidFill>
                  <a:schemeClr val="accent3">
                    <a:lumMod val="76000"/>
                  </a:schemeClr>
                </a:solidFill>
                <a:cs typeface="Helvetica"/>
              </a:rPr>
              <a:t>DIQ for Hazardous Material Testing and abatement monitoring during construction</a:t>
            </a:r>
          </a:p>
          <a:p>
            <a:endParaRPr lang="en-US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90081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520FA8-7AB5-0428-22E7-579AFBF17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4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0D73A-FDDE-6611-5CD1-A1B30935E4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5753" y="950120"/>
            <a:ext cx="8678863" cy="39564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265" indent="-342265"/>
            <a:endParaRPr lang="en-US" sz="2000">
              <a:cs typeface="Times"/>
            </a:endParaRPr>
          </a:p>
          <a:p>
            <a:pPr marL="342265" indent="-342265"/>
            <a:r>
              <a:rPr lang="en-US" sz="2400">
                <a:cs typeface="Times"/>
              </a:rPr>
              <a:t>If the ACM requirements are removed from the Design Agreement, language is being added that the Consultant would be required to hire a Testing/Monitoring subconsultant in an expedient fashion if hazardous materials are found.</a:t>
            </a:r>
          </a:p>
          <a:p>
            <a:pPr marL="0" indent="0">
              <a:buNone/>
            </a:pPr>
            <a:endParaRPr lang="en-US" sz="2400" b="1">
              <a:cs typeface="Times"/>
            </a:endParaRPr>
          </a:p>
          <a:p>
            <a:pPr marL="0" indent="0" algn="ctr">
              <a:buNone/>
            </a:pPr>
            <a:r>
              <a:rPr lang="en-US" sz="2400" b="1">
                <a:cs typeface="Times"/>
              </a:rPr>
              <a:t>If ACM is found the A/E should subcontract the required services and an Amendment issued</a:t>
            </a:r>
            <a:endParaRPr lang="en-US" sz="2400">
              <a:cs typeface="Times"/>
            </a:endParaRPr>
          </a:p>
          <a:p>
            <a:pPr marL="0" indent="0">
              <a:buNone/>
            </a:pPr>
            <a:endParaRPr lang="en-US" sz="2000" b="1">
              <a:solidFill>
                <a:srgbClr val="4D4F53"/>
              </a:solidFill>
              <a:cs typeface="Times"/>
            </a:endParaRPr>
          </a:p>
          <a:p>
            <a:pPr marL="342265" indent="-342265"/>
            <a:endParaRPr lang="en-US" sz="2500">
              <a:cs typeface="Time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1A4D64-3773-192B-8036-8127117F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28613"/>
            <a:ext cx="8677656" cy="621506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accent3">
                    <a:lumMod val="76000"/>
                  </a:schemeClr>
                </a:solidFill>
                <a:cs typeface="Helvetica"/>
              </a:rPr>
              <a:t>Process</a:t>
            </a:r>
            <a:endParaRPr lang="en-US" b="1">
              <a:solidFill>
                <a:schemeClr val="accent3">
                  <a:lumMod val="76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26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4621AD-7B06-C295-AA81-F22861D8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5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2F196-3C45-26D5-70F6-A502CBDF52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000" b="1">
                <a:cs typeface="Times"/>
              </a:rPr>
              <a:t>If the A/E is not able to obtain the services for this expediently:</a:t>
            </a:r>
            <a:endParaRPr lang="en-US" sz="2000">
              <a:solidFill>
                <a:srgbClr val="000000"/>
              </a:solidFill>
              <a:cs typeface="Times"/>
            </a:endParaRPr>
          </a:p>
          <a:p>
            <a:pPr marL="0" indent="0">
              <a:buNone/>
            </a:pPr>
            <a:endParaRPr lang="en-US" sz="2000" b="1">
              <a:cs typeface="Times"/>
            </a:endParaRPr>
          </a:p>
          <a:p>
            <a:pPr marL="342265" indent="-342265"/>
            <a:r>
              <a:rPr lang="en-US" sz="2000">
                <a:cs typeface="Times"/>
              </a:rPr>
              <a:t>The process for the IDIQ would be:</a:t>
            </a:r>
            <a:endParaRPr lang="en-US" sz="2000">
              <a:solidFill>
                <a:srgbClr val="000000"/>
              </a:solidFill>
              <a:cs typeface="Times"/>
            </a:endParaRPr>
          </a:p>
          <a:p>
            <a:pPr marL="742315" lvl="1" indent="-285115"/>
            <a:r>
              <a:rPr lang="en-US" sz="2000">
                <a:cs typeface="Times"/>
              </a:rPr>
              <a:t>Contact an IDIQ Vendor for a proposal using our RFP template.</a:t>
            </a:r>
            <a:endParaRPr lang="en-US" sz="2000">
              <a:solidFill>
                <a:srgbClr val="000000"/>
              </a:solidFill>
              <a:cs typeface="Times"/>
            </a:endParaRPr>
          </a:p>
          <a:p>
            <a:pPr marL="742315" lvl="1" indent="-285115"/>
            <a:r>
              <a:rPr lang="en-US" sz="2000">
                <a:cs typeface="Times"/>
              </a:rPr>
              <a:t>A TA would be issued to the IDIQ Vendor .</a:t>
            </a:r>
            <a:endParaRPr lang="en-US" sz="2000">
              <a:solidFill>
                <a:srgbClr val="000000"/>
              </a:solidFill>
              <a:cs typeface="Times"/>
            </a:endParaRPr>
          </a:p>
          <a:p>
            <a:pPr marL="742315" lvl="1" indent="-285115"/>
            <a:r>
              <a:rPr lang="en-US" sz="2000">
                <a:cs typeface="Times"/>
              </a:rPr>
              <a:t>The A/E of Record is still responsible for the processing of submittals and other consultant required services for abatement.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BBAFBB-CF3A-1E61-F537-567CB253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56" y="528638"/>
            <a:ext cx="8677656" cy="514350"/>
          </a:xfrm>
        </p:spPr>
        <p:txBody>
          <a:bodyPr/>
          <a:lstStyle/>
          <a:p>
            <a:pPr algn="ctr"/>
            <a:br>
              <a:rPr lang="en-US" b="1">
                <a:solidFill>
                  <a:schemeClr val="accent3">
                    <a:lumMod val="76000"/>
                  </a:schemeClr>
                </a:solidFill>
                <a:cs typeface="Helvetica"/>
              </a:rPr>
            </a:br>
            <a:r>
              <a:rPr lang="en-US" b="1">
                <a:solidFill>
                  <a:schemeClr val="accent3">
                    <a:lumMod val="76000"/>
                  </a:schemeClr>
                </a:solidFill>
                <a:cs typeface="Helvetica"/>
              </a:rPr>
              <a:t>Process</a:t>
            </a:r>
            <a:endParaRPr lang="en-US">
              <a:solidFill>
                <a:schemeClr val="accent3">
                  <a:lumMod val="76000"/>
                </a:schemeClr>
              </a:solidFill>
              <a:cs typeface="Helvetica"/>
            </a:endParaRPr>
          </a:p>
          <a:p>
            <a:endParaRPr lang="en-US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046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9795AA-7D56-A65E-D8A9-5C6E3EEC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6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88376-FFE0-B960-CD0A-D0E89F0A7E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5753" y="1571625"/>
            <a:ext cx="8678863" cy="274201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265" indent="-342265"/>
            <a:r>
              <a:rPr lang="en-US" sz="2500">
                <a:cs typeface="Times"/>
              </a:rPr>
              <a:t>The Contractor who holds the Construction Contract for the project would be responsible to perform the removals via a Change Order.</a:t>
            </a:r>
            <a:endParaRPr lang="en-US" sz="2500">
              <a:solidFill>
                <a:srgbClr val="000000"/>
              </a:solidFill>
              <a:cs typeface="Times"/>
            </a:endParaRPr>
          </a:p>
          <a:p>
            <a:pPr marL="342265" indent="-342265"/>
            <a:endParaRPr lang="en-US">
              <a:cs typeface="Time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73F900-5A2E-A9EC-F187-583F5B090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421482"/>
            <a:ext cx="8677656" cy="1007268"/>
          </a:xfrm>
        </p:spPr>
        <p:txBody>
          <a:bodyPr/>
          <a:lstStyle/>
          <a:p>
            <a:pPr algn="ctr"/>
            <a:br>
              <a:rPr lang="en-US">
                <a:cs typeface="Helvetica"/>
              </a:rPr>
            </a:br>
            <a:r>
              <a:rPr lang="en-US" b="1">
                <a:solidFill>
                  <a:schemeClr val="accent3">
                    <a:lumMod val="76000"/>
                  </a:schemeClr>
                </a:solidFill>
                <a:cs typeface="Helvetica"/>
              </a:rPr>
              <a:t>Construction Contract</a:t>
            </a:r>
            <a:r>
              <a:rPr lang="en-US">
                <a:cs typeface="Helvetica"/>
              </a:rPr>
              <a:t> </a:t>
            </a:r>
            <a:endParaRPr lang="en-US">
              <a:solidFill>
                <a:schemeClr val="accent3">
                  <a:lumMod val="76000"/>
                </a:schemeClr>
              </a:solidFill>
              <a:cs typeface="Helvetica"/>
            </a:endParaRPr>
          </a:p>
          <a:p>
            <a:endParaRPr lang="en-US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3709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57DAF-82F6-D3C3-757E-FC6C3E262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DA0760-1AE7-8836-8CFE-CDA3E36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7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AC28F-12D6-5B23-CDFA-063A4C68FF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5753" y="1671637"/>
            <a:ext cx="8678863" cy="2642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265" indent="-342265"/>
            <a:r>
              <a:rPr lang="en-US" dirty="0">
                <a:cs typeface="Times"/>
              </a:rPr>
              <a:t>For the Pre &amp; Post Construction Survey Material Testing:</a:t>
            </a:r>
            <a:endParaRPr lang="en-US" dirty="0"/>
          </a:p>
          <a:p>
            <a:pPr marL="742315" lvl="1" indent="-285115"/>
            <a:r>
              <a:rPr lang="en-US" dirty="0">
                <a:cs typeface="Times"/>
              </a:rPr>
              <a:t>Should be in the A/E Agreement</a:t>
            </a:r>
          </a:p>
          <a:p>
            <a:pPr marL="742315" lvl="1" indent="-285115"/>
            <a:r>
              <a:rPr lang="en-US" dirty="0">
                <a:cs typeface="Times"/>
              </a:rPr>
              <a:t>If not: An RFP will be provided to use by the PM and A/E to develop the scope and pricing for a TA to be submitted</a:t>
            </a:r>
          </a:p>
          <a:p>
            <a:pPr marL="742315" lvl="1" indent="-285115"/>
            <a:r>
              <a:rPr lang="en-US" dirty="0">
                <a:cs typeface="Times"/>
              </a:rPr>
              <a:t>If FE is the A/E of record they can't provide these services so the IDIQ must be used.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3245EF-906D-A330-AE1C-072DD13B0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500063"/>
            <a:ext cx="8677656" cy="111442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76000"/>
                  </a:schemeClr>
                </a:solidFill>
                <a:cs typeface="Helvetica"/>
              </a:rPr>
              <a:t>Pre &amp; Post Construction Material Testing</a:t>
            </a:r>
          </a:p>
        </p:txBody>
      </p:sp>
    </p:spTree>
    <p:extLst>
      <p:ext uri="{BB962C8B-B14F-4D97-AF65-F5344CB8AC3E}">
        <p14:creationId xmlns:p14="http://schemas.microsoft.com/office/powerpoint/2010/main" val="243124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C3CE1B-DBEB-4F31-CBCB-767150ACE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5BD8219-A7B7-A570-F2EA-6B748EF66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cs typeface="Helvetica"/>
              </a:rPr>
              <a:t>QUESTIONS</a:t>
            </a:r>
          </a:p>
        </p:txBody>
      </p:sp>
      <p:pic>
        <p:nvPicPr>
          <p:cNvPr id="5" name="Picture 4" descr="Question mark against red wall">
            <a:extLst>
              <a:ext uri="{FF2B5EF4-FFF2-40B4-BE49-F238E27FC236}">
                <a16:creationId xmlns:a16="http://schemas.microsoft.com/office/drawing/2014/main" id="{F18140EC-589E-3151-10A3-BB9BC648D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585" y="1699095"/>
            <a:ext cx="4421982" cy="267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8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B31B1B"/>
      </a:accent1>
      <a:accent2>
        <a:srgbClr val="4D4F53"/>
      </a:accent2>
      <a:accent3>
        <a:srgbClr val="A2998B"/>
      </a:accent3>
      <a:accent4>
        <a:srgbClr val="EF9595"/>
      </a:accent4>
      <a:accent5>
        <a:srgbClr val="7D7364"/>
      </a:accent5>
      <a:accent6>
        <a:srgbClr val="A8B1C4"/>
      </a:accent6>
      <a:hlink>
        <a:srgbClr val="3B4558"/>
      </a:hlink>
      <a:folHlink>
        <a:srgbClr val="596784"/>
      </a:folHlink>
    </a:clrScheme>
    <a:fontScheme name="Custom 2">
      <a:majorFont>
        <a:latin typeface="Helvetica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99102808-967D-7C45-B952-F50DCD98AF33}" vid="{CF8696D2-C8CE-2B49-849F-4350B18504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a6003c-0fe7-444a-8648-fec1e28e8f03">
      <Terms xmlns="http://schemas.microsoft.com/office/infopath/2007/PartnerControls"/>
    </lcf76f155ced4ddcb4097134ff3c332f>
    <TaxCatchAll xmlns="45a80afa-72d1-4af4-9850-cb6ddb8300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4BCFCC5BB93548B2B96444DEEA68DC" ma:contentTypeVersion="16" ma:contentTypeDescription="Create a new document." ma:contentTypeScope="" ma:versionID="d7b6408bfce3b4a548063ace50ef7c55">
  <xsd:schema xmlns:xsd="http://www.w3.org/2001/XMLSchema" xmlns:xs="http://www.w3.org/2001/XMLSchema" xmlns:p="http://schemas.microsoft.com/office/2006/metadata/properties" xmlns:ns2="59a6003c-0fe7-444a-8648-fec1e28e8f03" xmlns:ns3="45a80afa-72d1-4af4-9850-cb6ddb83005d" targetNamespace="http://schemas.microsoft.com/office/2006/metadata/properties" ma:root="true" ma:fieldsID="7d2ac2fd700562effe7f57635a4431d2" ns2:_="" ns3:_="">
    <xsd:import namespace="59a6003c-0fe7-444a-8648-fec1e28e8f03"/>
    <xsd:import namespace="45a80afa-72d1-4af4-9850-cb6ddb8300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6003c-0fe7-444a-8648-fec1e28e8f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28e4bf1-390e-4d69-b605-753bdc4c27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80afa-72d1-4af4-9850-cb6ddb83005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119b274-668f-4ddf-ac07-1ce161e959b0}" ma:internalName="TaxCatchAll" ma:showField="CatchAllData" ma:web="45a80afa-72d1-4af4-9850-cb6ddb8300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769373-594B-497F-B29F-9AD96F02CA37}">
  <ds:schemaRefs>
    <ds:schemaRef ds:uri="45a80afa-72d1-4af4-9850-cb6ddb83005d"/>
    <ds:schemaRef ds:uri="59a6003c-0fe7-444a-8648-fec1e28e8f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3F8A9D9-C9AA-43C1-8798-C71CE048E9BA}">
  <ds:schemaRefs>
    <ds:schemaRef ds:uri="45a80afa-72d1-4af4-9850-cb6ddb83005d"/>
    <ds:schemaRef ds:uri="59a6003c-0fe7-444a-8648-fec1e28e8f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C8C1E0-EEC1-4DCF-B6CD-71FACEFE7C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379</Words>
  <Application>Microsoft Office PowerPoint</Application>
  <PresentationFormat>On-screen Show (16:9)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Arial,Sans-Serif</vt:lpstr>
      <vt:lpstr>Calibri</vt:lpstr>
      <vt:lpstr>Helvetica</vt:lpstr>
      <vt:lpstr>Times</vt:lpstr>
      <vt:lpstr>Office Theme</vt:lpstr>
      <vt:lpstr>Abatement Program Changes   </vt:lpstr>
      <vt:lpstr>IDIQ for Hazardous Material Testing and abatement monitoring during construction</vt:lpstr>
      <vt:lpstr> IDIQ for Hazardous Material Testing and abatement monitoring during construction </vt:lpstr>
      <vt:lpstr>Process</vt:lpstr>
      <vt:lpstr> Process </vt:lpstr>
      <vt:lpstr> Construction Contract  </vt:lpstr>
      <vt:lpstr>Pre &amp; Post Construction Material Testing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D. Howard</dc:creator>
  <cp:lastModifiedBy>Taylor Sitko</cp:lastModifiedBy>
  <cp:revision>29</cp:revision>
  <dcterms:created xsi:type="dcterms:W3CDTF">2020-01-14T16:59:52Z</dcterms:created>
  <dcterms:modified xsi:type="dcterms:W3CDTF">2026-03-26T17:48:58Z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0x0101005E4BCFCC5BB93548B2B96444DEEA68DC</vt:lpwstr>
  </property>
  <property fmtid="{D5CDD505-2E9C-101B-9397-08002B2CF9AE}" pid="3" name="MediaServiceImageTags">
    <vt:lpwstr/>
  </property>
</Properties>
</file>