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  <p:sldMasterId id="2147483677" r:id="rId5"/>
    <p:sldMasterId id="2147483691" r:id="rId6"/>
  </p:sldMasterIdLst>
  <p:notesMasterIdLst>
    <p:notesMasterId r:id="rId10"/>
  </p:notesMasterIdLst>
  <p:handoutMasterIdLst>
    <p:handoutMasterId r:id="rId11"/>
  </p:handoutMasterIdLst>
  <p:sldIdLst>
    <p:sldId id="378" r:id="rId7"/>
    <p:sldId id="420" r:id="rId8"/>
    <p:sldId id="446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AC09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5" autoAdjust="0"/>
    <p:restoredTop sz="93792" autoAdjust="0"/>
  </p:normalViewPr>
  <p:slideViewPr>
    <p:cSldViewPr>
      <p:cViewPr varScale="1">
        <p:scale>
          <a:sx n="100" d="100"/>
          <a:sy n="100" d="100"/>
        </p:scale>
        <p:origin x="223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1356"/>
    </p:cViewPr>
  </p:sorterViewPr>
  <p:notesViewPr>
    <p:cSldViewPr>
      <p:cViewPr varScale="1">
        <p:scale>
          <a:sx n="91" d="100"/>
          <a:sy n="91" d="100"/>
        </p:scale>
        <p:origin x="370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0148D2C4-3FD3-4B21-BF7B-4166AC945CF2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33D3D0F0-4AD1-46EF-B042-05EF244DCE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416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605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54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jp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4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106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4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8875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47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8875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18309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3452-4AAC-4E5B-860A-C23045B6E4EB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92D3-857B-472A-9DAE-19FBF2CF35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08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3452-4AAC-4E5B-860A-C23045B6E4EB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92D3-857B-472A-9DAE-19FBF2CF359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75607B-9C1E-4C6F-B248-9341DED41773}"/>
              </a:ext>
            </a:extLst>
          </p:cNvPr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8" name="Picture 7" descr="cu white lrg.psd">
            <a:extLst>
              <a:ext uri="{FF2B5EF4-FFF2-40B4-BE49-F238E27FC236}">
                <a16:creationId xmlns:a16="http://schemas.microsoft.com/office/drawing/2014/main" id="{9DCB0A9A-E377-4F2F-809B-60FE3C993B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98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3452-4AAC-4E5B-860A-C23045B6E4EB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92D3-857B-472A-9DAE-19FBF2CF35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464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3452-4AAC-4E5B-860A-C23045B6E4EB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92D3-857B-472A-9DAE-19FBF2CF35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73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3452-4AAC-4E5B-860A-C23045B6E4EB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92D3-857B-472A-9DAE-19FBF2CF35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405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3452-4AAC-4E5B-860A-C23045B6E4EB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92D3-857B-472A-9DAE-19FBF2CF35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044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3452-4AAC-4E5B-860A-C23045B6E4EB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92D3-857B-472A-9DAE-19FBF2CF35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219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3452-4AAC-4E5B-860A-C23045B6E4EB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92D3-857B-472A-9DAE-19FBF2CF35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90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3452-4AAC-4E5B-860A-C23045B6E4EB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92D3-857B-472A-9DAE-19FBF2CF35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26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3452-4AAC-4E5B-860A-C23045B6E4EB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92D3-857B-472A-9DAE-19FBF2CF35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942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1"/>
            <a:ext cx="9144000" cy="2406650"/>
          </a:xfrm>
        </p:spPr>
        <p:txBody>
          <a:bodyPr/>
          <a:lstStyle>
            <a:lvl1pPr marL="0" indent="0" algn="ctr">
              <a:buNone/>
              <a:defRPr sz="3106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718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718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01212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3452-4AAC-4E5B-860A-C23045B6E4EB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92D3-857B-472A-9DAE-19FBF2CF35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40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4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106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4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8875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47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8875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749536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1" y="1752601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6210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35B32D-43B0-0843-9813-FC51E663339B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15" y="429028"/>
            <a:ext cx="1132723" cy="1391064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79DB4501-E375-864B-A5A1-AF6828B91287}"/>
              </a:ext>
            </a:extLst>
          </p:cNvPr>
          <p:cNvSpPr txBox="1">
            <a:spLocks/>
          </p:cNvSpPr>
          <p:nvPr userDrawn="1"/>
        </p:nvSpPr>
        <p:spPr>
          <a:xfrm>
            <a:off x="0" y="2180493"/>
            <a:ext cx="9144000" cy="341035"/>
          </a:xfrm>
          <a:prstGeom prst="rect">
            <a:avLst/>
          </a:prstGeom>
          <a:solidFill>
            <a:srgbClr val="116B93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350" i="1" spc="4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view of a city&#10;&#10;Description automatically generated">
            <a:extLst>
              <a:ext uri="{FF2B5EF4-FFF2-40B4-BE49-F238E27FC236}">
                <a16:creationId xmlns:a16="http://schemas.microsoft.com/office/drawing/2014/main" id="{BBCFCC95-FBE4-2340-9B62-99EDA740AD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0" t="23914" b="37436"/>
          <a:stretch/>
        </p:blipFill>
        <p:spPr>
          <a:xfrm>
            <a:off x="0" y="3325792"/>
            <a:ext cx="9144000" cy="3392871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EAA456F5-385F-2744-B364-594A2EC31F41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9144000" cy="141402"/>
          </a:xfrm>
          <a:prstGeom prst="rect">
            <a:avLst/>
          </a:prstGeom>
          <a:solidFill>
            <a:srgbClr val="116B93"/>
          </a:solidFill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800" i="1" spc="4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05D18C69-0ABF-D24F-874C-A119F2810EEA}"/>
              </a:ext>
            </a:extLst>
          </p:cNvPr>
          <p:cNvSpPr txBox="1">
            <a:spLocks/>
          </p:cNvSpPr>
          <p:nvPr userDrawn="1"/>
        </p:nvSpPr>
        <p:spPr>
          <a:xfrm>
            <a:off x="0" y="6716598"/>
            <a:ext cx="9144000" cy="141402"/>
          </a:xfrm>
          <a:prstGeom prst="rect">
            <a:avLst/>
          </a:prstGeom>
          <a:solidFill>
            <a:srgbClr val="116B93"/>
          </a:solidFill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800" i="1" spc="4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B841C8-ECC3-1B45-94ED-9AD2BD0B597B}"/>
              </a:ext>
            </a:extLst>
          </p:cNvPr>
          <p:cNvSpPr txBox="1"/>
          <p:nvPr userDrawn="1"/>
        </p:nvSpPr>
        <p:spPr>
          <a:xfrm>
            <a:off x="2126974" y="1338001"/>
            <a:ext cx="4890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Environment, Health and Safety</a:t>
            </a:r>
          </a:p>
        </p:txBody>
      </p:sp>
    </p:spTree>
    <p:extLst>
      <p:ext uri="{BB962C8B-B14F-4D97-AF65-F5344CB8AC3E}">
        <p14:creationId xmlns:p14="http://schemas.microsoft.com/office/powerpoint/2010/main" val="1170173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A9154-3FD0-48E0-AC3B-71BEF9761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F31F4-33EE-473D-BCA6-7E0C69E61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06B1B12-4CCD-9346-9207-12D7DF39D52D}"/>
              </a:ext>
            </a:extLst>
          </p:cNvPr>
          <p:cNvSpPr txBox="1">
            <a:spLocks/>
          </p:cNvSpPr>
          <p:nvPr userDrawn="1"/>
        </p:nvSpPr>
        <p:spPr>
          <a:xfrm>
            <a:off x="8628016" y="6492876"/>
            <a:ext cx="325484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93F4FC-CA50-4A9A-81E6-B7890B728F4E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3931ED-D2BC-4F73-BD64-22D10DDC2E22}"/>
              </a:ext>
            </a:extLst>
          </p:cNvPr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9" name="Picture 8" descr="cu white lrg.psd">
            <a:extLst>
              <a:ext uri="{FF2B5EF4-FFF2-40B4-BE49-F238E27FC236}">
                <a16:creationId xmlns:a16="http://schemas.microsoft.com/office/drawing/2014/main" id="{47B2E980-5E87-45B1-B6EC-C113312EBE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34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452D0-72D8-46C5-B370-7EAFAAC2D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E2EF6-F2F3-453B-B8A7-01E2D378F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E86B09-1E1F-4449-A59F-3B92766F57EE}"/>
              </a:ext>
            </a:extLst>
          </p:cNvPr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6" name="Picture 5" descr="cu white lrg.psd">
            <a:extLst>
              <a:ext uri="{FF2B5EF4-FFF2-40B4-BE49-F238E27FC236}">
                <a16:creationId xmlns:a16="http://schemas.microsoft.com/office/drawing/2014/main" id="{F19853A6-CCFF-45FA-9A50-4BEDBBB2A9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046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C09C8-FF76-4A1E-98C6-1E4264BB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19AD0-E1FF-4FE0-8777-DB347BD84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EF298-0D72-43A7-AE11-CAB42E55F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64740C-3D9E-42C3-B8E8-854FD3FF9B1B}"/>
              </a:ext>
            </a:extLst>
          </p:cNvPr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7" name="Picture 6" descr="cu white lrg.psd">
            <a:extLst>
              <a:ext uri="{FF2B5EF4-FFF2-40B4-BE49-F238E27FC236}">
                <a16:creationId xmlns:a16="http://schemas.microsoft.com/office/drawing/2014/main" id="{E53FA63A-F602-4AC7-A3C0-E02D412C17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76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C6C9F-484E-4F8E-BC29-D59FDD060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BC335-E1F2-459A-99A9-2D0EE963B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685300-2C93-4D8E-A8D0-48262F585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0E9E7E-D185-4429-999B-0FF2C5B6C5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0278ED-AC4C-41A0-A12A-34C6B0290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C0AF67-AFEA-424D-9456-90CBE9796CEA}"/>
              </a:ext>
            </a:extLst>
          </p:cNvPr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9" name="Picture 8" descr="cu white lrg.psd">
            <a:extLst>
              <a:ext uri="{FF2B5EF4-FFF2-40B4-BE49-F238E27FC236}">
                <a16:creationId xmlns:a16="http://schemas.microsoft.com/office/drawing/2014/main" id="{63E2A044-1D7D-49D5-B653-0AC34FF6D1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33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85120-FE21-4D22-A3F4-D1B74B435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FF284E-03F7-4B04-98BF-009D3ABB9599}"/>
              </a:ext>
            </a:extLst>
          </p:cNvPr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5" name="Picture 4" descr="cu white lrg.psd">
            <a:extLst>
              <a:ext uri="{FF2B5EF4-FFF2-40B4-BE49-F238E27FC236}">
                <a16:creationId xmlns:a16="http://schemas.microsoft.com/office/drawing/2014/main" id="{A3DB7594-D462-41FB-93D0-B911985CA6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2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358BB1-C649-4B9B-A02F-166BBB28C39C}"/>
              </a:ext>
            </a:extLst>
          </p:cNvPr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4" name="Picture 3" descr="cu white lrg.psd">
            <a:extLst>
              <a:ext uri="{FF2B5EF4-FFF2-40B4-BE49-F238E27FC236}">
                <a16:creationId xmlns:a16="http://schemas.microsoft.com/office/drawing/2014/main" id="{4C4B2A28-FBFB-4D7E-9BFD-6FA32F2D0D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5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3845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1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2912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2"/>
            <a:ext cx="9144000" cy="456109"/>
          </a:xfrm>
        </p:spPr>
        <p:txBody>
          <a:bodyPr>
            <a:noAutofit/>
          </a:bodyPr>
          <a:lstStyle>
            <a:lvl1pPr>
              <a:defRPr sz="233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718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157685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EA6D3-3195-4E77-AAB3-87AD0A51B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4267F-3820-4BC1-9352-A7FA8F0B5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1FC407-C1F4-41DF-9F16-B199A07A3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D9372E-0B32-4F4E-BB37-F2556E1728EC}"/>
              </a:ext>
            </a:extLst>
          </p:cNvPr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7" name="Picture 6" descr="cu white lrg.psd">
            <a:extLst>
              <a:ext uri="{FF2B5EF4-FFF2-40B4-BE49-F238E27FC236}">
                <a16:creationId xmlns:a16="http://schemas.microsoft.com/office/drawing/2014/main" id="{A25594D0-1401-4B38-8FDA-C9D4EE907B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954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D82C5-30DD-4EE9-BF7B-8DA7E51D5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F6CF30-E051-4719-907A-EACFFFF81F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9409A-7459-431B-B8B4-350FC2E0E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D4FD52-07DC-4C32-927A-30582C7AB309}"/>
              </a:ext>
            </a:extLst>
          </p:cNvPr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7" name="Picture 6" descr="cu white lrg.psd">
            <a:extLst>
              <a:ext uri="{FF2B5EF4-FFF2-40B4-BE49-F238E27FC236}">
                <a16:creationId xmlns:a16="http://schemas.microsoft.com/office/drawing/2014/main" id="{5B674B5F-3914-49BD-BD1C-4D8D9130C4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086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C0E23-68AB-4272-AC9F-286AF407B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3C84D-0068-4216-B31E-9B452D0D0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0F61C7-0C34-42E1-9C21-6B00C9160F20}"/>
              </a:ext>
            </a:extLst>
          </p:cNvPr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6" name="Picture 5" descr="cu white lrg.psd">
            <a:extLst>
              <a:ext uri="{FF2B5EF4-FFF2-40B4-BE49-F238E27FC236}">
                <a16:creationId xmlns:a16="http://schemas.microsoft.com/office/drawing/2014/main" id="{6A745B86-64DA-4A4B-BB76-A07450CE71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733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A1C0B4-D9ED-4656-A280-EB39E51BD2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D5C6D8-BBFB-46C8-A79F-9594EBD1F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F71F94-41C8-400A-AEAF-BE5D6E8E55E2}"/>
              </a:ext>
            </a:extLst>
          </p:cNvPr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6" name="Picture 5" descr="cu white lrg.psd">
            <a:extLst>
              <a:ext uri="{FF2B5EF4-FFF2-40B4-BE49-F238E27FC236}">
                <a16:creationId xmlns:a16="http://schemas.microsoft.com/office/drawing/2014/main" id="{57D2474C-040D-4B12-AE2E-B3BFC3EFB6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5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1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2912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2"/>
            <a:ext cx="9144000" cy="456109"/>
          </a:xfrm>
        </p:spPr>
        <p:txBody>
          <a:bodyPr>
            <a:noAutofit/>
          </a:bodyPr>
          <a:lstStyle>
            <a:lvl1pPr>
              <a:defRPr sz="233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718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50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01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1" y="1752601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46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7" y="4756727"/>
            <a:ext cx="825885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7553"/>
            <a:r>
              <a:rPr lang="en-US" sz="3106" dirty="0">
                <a:solidFill>
                  <a:prstClr val="white"/>
                </a:solidFill>
                <a:latin typeface="Helvetica"/>
                <a:cs typeface="Helvetica"/>
              </a:rPr>
              <a:t>Photos, illustrations, graphics here.</a:t>
            </a:r>
            <a:endParaRPr lang="en-US" sz="1747" dirty="0">
              <a:solidFill>
                <a:prstClr val="white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33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7" y="4756727"/>
            <a:ext cx="825885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7553"/>
            <a:r>
              <a:rPr lang="en-US" sz="3106" dirty="0">
                <a:solidFill>
                  <a:prstClr val="white"/>
                </a:solidFill>
                <a:latin typeface="Helvetica"/>
                <a:cs typeface="Helvetica"/>
              </a:rPr>
              <a:t>Photos, illustrations, graphics here.</a:t>
            </a:r>
            <a:endParaRPr lang="en-US" sz="1747" dirty="0">
              <a:solidFill>
                <a:prstClr val="white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6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547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1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6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703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4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2426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755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755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7553"/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755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9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</p:sldLayoutIdLst>
  <p:hf hdr="0" ftr="0" dt="0"/>
  <p:txStyles>
    <p:titleStyle>
      <a:lvl1pPr algn="ctr" defTabSz="887553" rtl="0" eaLnBrk="1" latinLnBrk="0" hangingPunct="1">
        <a:spcBef>
          <a:spcPct val="0"/>
        </a:spcBef>
        <a:buNone/>
        <a:defRPr sz="3106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32832" indent="-332832" algn="l" defTabSz="8875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6" kern="1200">
          <a:solidFill>
            <a:schemeClr val="accent2"/>
          </a:solidFill>
          <a:latin typeface="+mn-lt"/>
          <a:ea typeface="+mn-ea"/>
          <a:cs typeface="+mn-cs"/>
        </a:defRPr>
      </a:lvl1pPr>
      <a:lvl2pPr marL="721137" indent="-277360" algn="l" defTabSz="8875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718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09442" indent="-221888" algn="l" defTabSz="8875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3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553218" indent="-221888" algn="l" defTabSz="887553" rtl="0" eaLnBrk="1" latinLnBrk="0" hangingPunct="1">
        <a:spcBef>
          <a:spcPct val="20000"/>
        </a:spcBef>
        <a:buFont typeface="Arial" panose="020B0604020202020204" pitchFamily="34" charset="0"/>
        <a:buChar char="–"/>
        <a:defRPr sz="1941" kern="1200">
          <a:solidFill>
            <a:schemeClr val="accent2"/>
          </a:solidFill>
          <a:latin typeface="+mn-lt"/>
          <a:ea typeface="+mn-ea"/>
          <a:cs typeface="+mn-cs"/>
        </a:defRPr>
      </a:lvl4pPr>
      <a:lvl5pPr marL="1996995" indent="-221888" algn="l" defTabSz="887553" rtl="0" eaLnBrk="1" latinLnBrk="0" hangingPunct="1">
        <a:spcBef>
          <a:spcPct val="20000"/>
        </a:spcBef>
        <a:buFont typeface="Arial" panose="020B0604020202020204" pitchFamily="34" charset="0"/>
        <a:buChar char="»"/>
        <a:defRPr sz="1941" kern="1200">
          <a:solidFill>
            <a:schemeClr val="accent2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B3452-4AAC-4E5B-860A-C23045B6E4EB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892D3-857B-472A-9DAE-19FBF2CF35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95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99D159-BAC3-463D-8040-A43081532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3C00A-D666-4A10-B7F5-F9075838D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843CC-9382-4EBF-985F-F3B1328B4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CAC29-66F3-4A32-8E2C-40AEA5E8CDF3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6C38C-9A95-493D-92DB-655BA0E1C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Compliance and Risk Services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C2E71-E69E-4319-8DC3-AC8511D6D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3F4FC-CA50-4A9A-81E6-B7890B728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69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s.ny.gov/building-standards-and-codes" TargetMode="External"/><Relationship Id="rId2" Type="http://schemas.openxmlformats.org/officeDocument/2006/relationships/hyperlink" Target="https://dos.ny.gov/notice-adoption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84" y="2209800"/>
            <a:ext cx="7977716" cy="8382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December 2025 Code Update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4978" y="4191000"/>
            <a:ext cx="5947383" cy="1066800"/>
          </a:xfrm>
        </p:spPr>
        <p:txBody>
          <a:bodyPr/>
          <a:lstStyle/>
          <a:p>
            <a:r>
              <a:rPr lang="en-US" sz="1800" dirty="0">
                <a:latin typeface="Palatino Linotype"/>
                <a:ea typeface="Calibri"/>
                <a:cs typeface="Calibri"/>
              </a:rPr>
              <a:t>Michael Niechwiadowicz</a:t>
            </a:r>
          </a:p>
          <a:p>
            <a:r>
              <a:rPr lang="en-US" sz="1800" dirty="0">
                <a:latin typeface="Palatino Linotype"/>
                <a:ea typeface="Calibri"/>
                <a:cs typeface="Calibri"/>
              </a:rPr>
              <a:t>Building Code Program Manager, FCS</a:t>
            </a:r>
            <a:endParaRPr lang="en-US" sz="1800" dirty="0">
              <a:latin typeface="Times"/>
              <a:ea typeface="Calibri"/>
              <a:cs typeface="Times"/>
            </a:endParaRPr>
          </a:p>
          <a:p>
            <a:r>
              <a:rPr lang="en-US" sz="1941" dirty="0">
                <a:latin typeface="Georgia"/>
              </a:rPr>
              <a:t>January 29, 2025</a:t>
            </a:r>
          </a:p>
        </p:txBody>
      </p:sp>
    </p:spTree>
    <p:extLst>
      <p:ext uri="{BB962C8B-B14F-4D97-AF65-F5344CB8AC3E}">
        <p14:creationId xmlns:p14="http://schemas.microsoft.com/office/powerpoint/2010/main" val="478527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79D8C-11A4-BA87-2C2E-D66B48C5E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82674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  <a:cs typeface="Calibri Light"/>
              </a:rPr>
              <a:t>2025 NYS Codes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B49A8-6F45-F754-1265-52E0DB1A6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467" y="1501433"/>
            <a:ext cx="7886700" cy="4797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cs typeface="Calibri"/>
              </a:rPr>
              <a:t>Adopted October 1, 2025</a:t>
            </a:r>
            <a:endParaRPr lang="en-US" sz="2800" dirty="0">
              <a:ea typeface="Calibri" panose="020F0502020204030204"/>
              <a:cs typeface="Calibr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ABA3BE-7A34-B970-D865-171C2BC8C87E}"/>
              </a:ext>
            </a:extLst>
          </p:cNvPr>
          <p:cNvSpPr txBox="1">
            <a:spLocks/>
          </p:cNvSpPr>
          <p:nvPr/>
        </p:nvSpPr>
        <p:spPr>
          <a:xfrm>
            <a:off x="4267200" y="3581400"/>
            <a:ext cx="4343400" cy="1447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ea typeface="+mn-lt"/>
                <a:cs typeface="Calibri"/>
              </a:rPr>
              <a:t>December 31, 2025 the 2025 NYS Uniform Codes and 2025 NYS Energy Conservation Construction Code must be used.</a:t>
            </a:r>
          </a:p>
          <a:p>
            <a:pPr marL="342900" indent="-342900"/>
            <a:endParaRPr lang="en-US" dirty="0">
              <a:ea typeface="+mn-lt"/>
              <a:cs typeface="Calibri"/>
            </a:endParaRPr>
          </a:p>
          <a:p>
            <a:pPr marL="685800" lvl="1" indent="-342900"/>
            <a:endParaRPr lang="en-US" dirty="0">
              <a:cs typeface="Calibri"/>
            </a:endParaRPr>
          </a:p>
          <a:p>
            <a:endParaRPr lang="en-US" dirty="0">
              <a:ea typeface="Calibri" panose="020F0502020204030204"/>
              <a:cs typeface="Calibri"/>
            </a:endParaRPr>
          </a:p>
        </p:txBody>
      </p:sp>
      <p:pic>
        <p:nvPicPr>
          <p:cNvPr id="7" name="Picture 6" descr="A collection of colorful cards&#10;&#10;AI-generated content may be incorrect.">
            <a:extLst>
              <a:ext uri="{FF2B5EF4-FFF2-40B4-BE49-F238E27FC236}">
                <a16:creationId xmlns:a16="http://schemas.microsoft.com/office/drawing/2014/main" id="{74DD3034-59A5-1CF5-1E8B-8BA7053836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4600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14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55027-3111-3910-EE63-A95EF8EEB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68FED8-0587-B331-978A-018DC5615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C3947-913B-5BF1-38E9-65115E5D9F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2819400"/>
            <a:ext cx="8278814" cy="3902075"/>
          </a:xfrm>
        </p:spPr>
        <p:txBody>
          <a:bodyPr>
            <a:normAutofit/>
          </a:bodyPr>
          <a:lstStyle/>
          <a:p>
            <a:r>
              <a:rPr lang="en-US" sz="2400" dirty="0"/>
              <a:t>Part 1240 Update - </a:t>
            </a:r>
            <a:r>
              <a:rPr lang="en-US" sz="2400" dirty="0">
                <a:hlinkClick r:id="rId2"/>
              </a:rPr>
              <a:t>https://dos.ny.gov/notice-adoption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NYS Building Standards and Codes Website - </a:t>
            </a:r>
            <a:r>
              <a:rPr lang="en-US" sz="2400" dirty="0">
                <a:hlinkClick r:id="rId3"/>
              </a:rPr>
              <a:t>https://dos.ny.gov/building-standards-and-codes</a:t>
            </a:r>
            <a:endParaRPr lang="en-US" sz="2400" dirty="0"/>
          </a:p>
          <a:p>
            <a:pPr lvl="1"/>
            <a:r>
              <a:rPr lang="en-US" sz="2000" dirty="0"/>
              <a:t>Bottom of the page sign up for notifications.</a:t>
            </a:r>
          </a:p>
          <a:p>
            <a:endParaRPr lang="en-US" sz="1800" dirty="0"/>
          </a:p>
          <a:p>
            <a:endParaRPr lang="en-US" sz="1800" dirty="0"/>
          </a:p>
          <a:p>
            <a:pPr lvl="1"/>
            <a:endParaRPr lang="en-US" sz="1412" dirty="0">
              <a:solidFill>
                <a:schemeClr val="tx1"/>
              </a:solidFill>
            </a:endParaRPr>
          </a:p>
          <a:p>
            <a:pPr marL="443777" lvl="1" indent="0">
              <a:buNone/>
            </a:pPr>
            <a:endParaRPr lang="en-US" sz="1412" dirty="0">
              <a:solidFill>
                <a:schemeClr val="tx1"/>
              </a:solidFill>
            </a:endParaRPr>
          </a:p>
          <a:p>
            <a:pPr lvl="1"/>
            <a:endParaRPr lang="en-US" sz="1412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3D672C-570A-EFF1-B092-2E2ADAC4B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8277606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cs typeface="Calibri Light"/>
              </a:rPr>
              <a:t>2025 NYS Codes December Update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485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769373-594B-497F-B29F-9AD96F02CA37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ba638347-5c04-42d2-a1c3-b7f286227752"/>
  </ds:schemaRefs>
</ds:datastoreItem>
</file>

<file path=customXml/itemProps2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22790</TotalTime>
  <Words>90</Words>
  <Application>Microsoft Office PowerPoint</Application>
  <PresentationFormat>On-screen Show (4:3)</PresentationFormat>
  <Paragraphs>20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Calibri</vt:lpstr>
      <vt:lpstr>Calibri Light</vt:lpstr>
      <vt:lpstr>Georgia</vt:lpstr>
      <vt:lpstr>Helvetica</vt:lpstr>
      <vt:lpstr>Palatino Linotype</vt:lpstr>
      <vt:lpstr>Times</vt:lpstr>
      <vt:lpstr>1_Office Theme</vt:lpstr>
      <vt:lpstr>Office Theme</vt:lpstr>
      <vt:lpstr>2_Office Theme</vt:lpstr>
      <vt:lpstr>December 2025 Code Update</vt:lpstr>
      <vt:lpstr>2025 NYS Codes</vt:lpstr>
      <vt:lpstr>2025 NYS Codes December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Michael Niechwiadowicz</cp:lastModifiedBy>
  <cp:revision>2837</cp:revision>
  <cp:lastPrinted>2019-06-07T12:20:16Z</cp:lastPrinted>
  <dcterms:created xsi:type="dcterms:W3CDTF">2014-05-07T13:58:10Z</dcterms:created>
  <dcterms:modified xsi:type="dcterms:W3CDTF">2026-01-23T15:55:29Z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