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21"/>
  </p:notesMasterIdLst>
  <p:sldIdLst>
    <p:sldId id="261" r:id="rId6"/>
    <p:sldId id="580" r:id="rId7"/>
    <p:sldId id="647" r:id="rId8"/>
    <p:sldId id="598" r:id="rId9"/>
    <p:sldId id="674" r:id="rId10"/>
    <p:sldId id="675" r:id="rId11"/>
    <p:sldId id="676" r:id="rId12"/>
    <p:sldId id="678" r:id="rId13"/>
    <p:sldId id="679" r:id="rId14"/>
    <p:sldId id="681" r:id="rId15"/>
    <p:sldId id="684" r:id="rId16"/>
    <p:sldId id="689" r:id="rId17"/>
    <p:sldId id="687" r:id="rId18"/>
    <p:sldId id="690" r:id="rId19"/>
    <p:sldId id="6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CCC"/>
    <a:srgbClr val="F2E7E7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/>
    <p:restoredTop sz="94633"/>
  </p:normalViewPr>
  <p:slideViewPr>
    <p:cSldViewPr snapToGrid="0">
      <p:cViewPr varScale="1">
        <p:scale>
          <a:sx n="105" d="100"/>
          <a:sy n="105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# 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Sheet1!$B$2:$L$2</c:f>
              <c:strCache>
                <c:ptCount val="1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9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5-4098-BD71-7775E8283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9661152"/>
        <c:axId val="439658272"/>
      </c:barChart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$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</c:strCache>
            </c:strRef>
          </c:cat>
          <c:val>
            <c:numRef>
              <c:f>Sheet1!$B$4:$L$4</c:f>
              <c:numCache>
                <c:formatCode>"$"#,##0</c:formatCode>
                <c:ptCount val="11"/>
                <c:pt idx="0">
                  <c:v>14805000</c:v>
                </c:pt>
                <c:pt idx="1">
                  <c:v>3804400</c:v>
                </c:pt>
                <c:pt idx="2">
                  <c:v>3997523</c:v>
                </c:pt>
                <c:pt idx="3">
                  <c:v>2413500</c:v>
                </c:pt>
                <c:pt idx="4">
                  <c:v>8776184</c:v>
                </c:pt>
                <c:pt idx="5">
                  <c:v>3200000</c:v>
                </c:pt>
                <c:pt idx="6">
                  <c:v>8591000</c:v>
                </c:pt>
                <c:pt idx="7">
                  <c:v>1090000</c:v>
                </c:pt>
                <c:pt idx="8">
                  <c:v>1650000</c:v>
                </c:pt>
                <c:pt idx="9">
                  <c:v>29000000</c:v>
                </c:pt>
                <c:pt idx="10">
                  <c:v>53500000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05-4098-BD71-7775E8283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734080"/>
        <c:axId val="1916241375"/>
      </c:lineChart>
      <c:catAx>
        <c:axId val="4396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58272"/>
        <c:crosses val="autoZero"/>
        <c:auto val="1"/>
        <c:lblAlgn val="ctr"/>
        <c:lblOffset val="100"/>
        <c:noMultiLvlLbl val="0"/>
      </c:catAx>
      <c:valAx>
        <c:axId val="43965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61152"/>
        <c:crosses val="autoZero"/>
        <c:crossBetween val="between"/>
      </c:valAx>
      <c:valAx>
        <c:axId val="1916241375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734080"/>
        <c:crosses val="max"/>
        <c:crossBetween val="between"/>
      </c:valAx>
      <c:catAx>
        <c:axId val="125773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62413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4B88-DA91-46AC-B118-59155F17196C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0"/>
            <a:ext cx="8678863" cy="3998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2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6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7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9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5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3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D6D-DCBA-4CE1-BCEE-0E9A1E9BB604}" type="datetime4">
              <a:rPr lang="en-US" smtClean="0"/>
              <a:t>October 15,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7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6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4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613" y="6324600"/>
            <a:ext cx="4137025" cy="1066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Georgia"/>
              </a:rPr>
              <a:t>October 15,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0FE5EA-AD99-9FEA-FDE3-2040834B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1693069"/>
            <a:ext cx="5672137" cy="14451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Q3 Construction Report </a:t>
            </a:r>
            <a:br>
              <a:rPr lang="en-US" dirty="0"/>
            </a:br>
            <a:r>
              <a:rPr lang="en-US" dirty="0"/>
              <a:t>2025 Project Bidding Look-ahead</a:t>
            </a: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March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(2 projects at ~ $3.2M)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02F769-332C-4EAC-AEC7-783FCEA2F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1320"/>
              </p:ext>
            </p:extLst>
          </p:nvPr>
        </p:nvGraphicFramePr>
        <p:xfrm>
          <a:off x="318448" y="1062445"/>
          <a:ext cx="8507104" cy="17605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68257">
                  <a:extLst>
                    <a:ext uri="{9D8B030D-6E8A-4147-A177-3AD203B41FA5}">
                      <a16:colId xmlns:a16="http://schemas.microsoft.com/office/drawing/2014/main" val="3240893403"/>
                    </a:ext>
                  </a:extLst>
                </a:gridCol>
                <a:gridCol w="1168444">
                  <a:extLst>
                    <a:ext uri="{9D8B030D-6E8A-4147-A177-3AD203B41FA5}">
                      <a16:colId xmlns:a16="http://schemas.microsoft.com/office/drawing/2014/main" val="4049045331"/>
                    </a:ext>
                  </a:extLst>
                </a:gridCol>
                <a:gridCol w="1004453">
                  <a:extLst>
                    <a:ext uri="{9D8B030D-6E8A-4147-A177-3AD203B41FA5}">
                      <a16:colId xmlns:a16="http://schemas.microsoft.com/office/drawing/2014/main" val="4204625771"/>
                    </a:ext>
                  </a:extLst>
                </a:gridCol>
                <a:gridCol w="1065950">
                  <a:extLst>
                    <a:ext uri="{9D8B030D-6E8A-4147-A177-3AD203B41FA5}">
                      <a16:colId xmlns:a16="http://schemas.microsoft.com/office/drawing/2014/main" val="3584388600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82273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 Science Mechanical Room Roof Terrace Rehabilitation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$1.7M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98537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Campus Buildings 6-9 and Garden Ave Water Distribution Improvements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$1.48M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3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April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(3 projects at ~ $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8.6M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F74170-6B6B-A853-00E7-AF0DD343A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72469"/>
              </p:ext>
            </p:extLst>
          </p:nvPr>
        </p:nvGraphicFramePr>
        <p:xfrm>
          <a:off x="318448" y="1135340"/>
          <a:ext cx="8517734" cy="1857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4840">
                  <a:extLst>
                    <a:ext uri="{9D8B030D-6E8A-4147-A177-3AD203B41FA5}">
                      <a16:colId xmlns:a16="http://schemas.microsoft.com/office/drawing/2014/main" val="3694505809"/>
                    </a:ext>
                  </a:extLst>
                </a:gridCol>
                <a:gridCol w="1169905">
                  <a:extLst>
                    <a:ext uri="{9D8B030D-6E8A-4147-A177-3AD203B41FA5}">
                      <a16:colId xmlns:a16="http://schemas.microsoft.com/office/drawing/2014/main" val="1512440634"/>
                    </a:ext>
                  </a:extLst>
                </a:gridCol>
                <a:gridCol w="1005707">
                  <a:extLst>
                    <a:ext uri="{9D8B030D-6E8A-4147-A177-3AD203B41FA5}">
                      <a16:colId xmlns:a16="http://schemas.microsoft.com/office/drawing/2014/main" val="893593342"/>
                    </a:ext>
                  </a:extLst>
                </a:gridCol>
                <a:gridCol w="1067282">
                  <a:extLst>
                    <a:ext uri="{9D8B030D-6E8A-4147-A177-3AD203B41FA5}">
                      <a16:colId xmlns:a16="http://schemas.microsoft.com/office/drawing/2014/main" val="3409750230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56434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Barton Hall Façade Renovation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36694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Geneva Barton Lab Window Replacements and Roof Repairs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$1.1M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484486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Tjaden Hall Heat Recovery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$491K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3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39D9E-3475-A8BD-C7A0-88F45B3A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2B6D199-FA91-7BB0-E3AA-CB0C10E6D526}"/>
              </a:ext>
            </a:extLst>
          </p:cNvPr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May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(2 projects at ~ $1.1M)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41EC68-A496-ED47-0C3C-D98FC4D93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18306"/>
              </p:ext>
            </p:extLst>
          </p:nvPr>
        </p:nvGraphicFramePr>
        <p:xfrm>
          <a:off x="318448" y="1135340"/>
          <a:ext cx="8517734" cy="1476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4840">
                  <a:extLst>
                    <a:ext uri="{9D8B030D-6E8A-4147-A177-3AD203B41FA5}">
                      <a16:colId xmlns:a16="http://schemas.microsoft.com/office/drawing/2014/main" val="3694505809"/>
                    </a:ext>
                  </a:extLst>
                </a:gridCol>
                <a:gridCol w="1169905">
                  <a:extLst>
                    <a:ext uri="{9D8B030D-6E8A-4147-A177-3AD203B41FA5}">
                      <a16:colId xmlns:a16="http://schemas.microsoft.com/office/drawing/2014/main" val="1512440634"/>
                    </a:ext>
                  </a:extLst>
                </a:gridCol>
                <a:gridCol w="1005707">
                  <a:extLst>
                    <a:ext uri="{9D8B030D-6E8A-4147-A177-3AD203B41FA5}">
                      <a16:colId xmlns:a16="http://schemas.microsoft.com/office/drawing/2014/main" val="893593342"/>
                    </a:ext>
                  </a:extLst>
                </a:gridCol>
                <a:gridCol w="1067282">
                  <a:extLst>
                    <a:ext uri="{9D8B030D-6E8A-4147-A177-3AD203B41FA5}">
                      <a16:colId xmlns:a16="http://schemas.microsoft.com/office/drawing/2014/main" val="3409750230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56434"/>
                  </a:ext>
                </a:extLst>
              </a:tr>
              <a:tr h="463792">
                <a:tc>
                  <a:txBody>
                    <a:bodyPr/>
                    <a:lstStyle/>
                    <a:p>
                      <a:pPr marL="91440" lvl="0" algn="l" defTabSz="914400" rtl="0" eaLnBrk="1" latinLnBrk="0" hangingPunct="1">
                        <a:buNone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Bradfield Emerson Complex Accessible Path of Travel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36694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Poultry Farm Emergency Generator Replacement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Elec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48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June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(2 projects at ~ $1.7M)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51548D-A46B-B450-05F3-BB9A10171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80840"/>
              </p:ext>
            </p:extLst>
          </p:nvPr>
        </p:nvGraphicFramePr>
        <p:xfrm>
          <a:off x="318448" y="1181121"/>
          <a:ext cx="8517734" cy="1476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4840">
                  <a:extLst>
                    <a:ext uri="{9D8B030D-6E8A-4147-A177-3AD203B41FA5}">
                      <a16:colId xmlns:a16="http://schemas.microsoft.com/office/drawing/2014/main" val="2577928294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349950947"/>
                    </a:ext>
                  </a:extLst>
                </a:gridCol>
                <a:gridCol w="1005708">
                  <a:extLst>
                    <a:ext uri="{9D8B030D-6E8A-4147-A177-3AD203B41FA5}">
                      <a16:colId xmlns:a16="http://schemas.microsoft.com/office/drawing/2014/main" val="1356111588"/>
                    </a:ext>
                  </a:extLst>
                </a:gridCol>
                <a:gridCol w="1067282">
                  <a:extLst>
                    <a:ext uri="{9D8B030D-6E8A-4147-A177-3AD203B41FA5}">
                      <a16:colId xmlns:a16="http://schemas.microsoft.com/office/drawing/2014/main" val="552023326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26862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Myron Taylor Jane Foster Elevator Replacements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$1.1M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19930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William T. Keeton House North Wing Structural Steel Repair &amp; Slab Water Infiltration Mitigation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$550K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2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C431-8726-B50A-D2CB-8F0574A8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939C9C0-4A4D-C9C0-E137-79200C506A12}"/>
              </a:ext>
            </a:extLst>
          </p:cNvPr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Helvetica"/>
              </a:rPr>
              <a:t>July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(2 projects at ~ $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29M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62E669-E902-45C9-A9A9-D66046B2E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5150"/>
              </p:ext>
            </p:extLst>
          </p:nvPr>
        </p:nvGraphicFramePr>
        <p:xfrm>
          <a:off x="318448" y="1181121"/>
          <a:ext cx="8517734" cy="1476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4840">
                  <a:extLst>
                    <a:ext uri="{9D8B030D-6E8A-4147-A177-3AD203B41FA5}">
                      <a16:colId xmlns:a16="http://schemas.microsoft.com/office/drawing/2014/main" val="2577928294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349950947"/>
                    </a:ext>
                  </a:extLst>
                </a:gridCol>
                <a:gridCol w="1005708">
                  <a:extLst>
                    <a:ext uri="{9D8B030D-6E8A-4147-A177-3AD203B41FA5}">
                      <a16:colId xmlns:a16="http://schemas.microsoft.com/office/drawing/2014/main" val="1356111588"/>
                    </a:ext>
                  </a:extLst>
                </a:gridCol>
                <a:gridCol w="1067282">
                  <a:extLst>
                    <a:ext uri="{9D8B030D-6E8A-4147-A177-3AD203B41FA5}">
                      <a16:colId xmlns:a16="http://schemas.microsoft.com/office/drawing/2014/main" val="552023326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26862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Geneva AgriTech Decarbonization Phase 1 &amp; 2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Mech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19930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Geneva Food Research Laboratory Rehabilitation Phase 1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$16M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Mech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2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1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E1F64-01AD-DF20-DAC6-E57BD27E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23C9F92-5004-FD7F-8DFE-DBCFA8F6EE01}"/>
              </a:ext>
            </a:extLst>
          </p:cNvPr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August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1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projects at ~ $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53.5M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11F6D9-65AA-1A82-2907-18B113E32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59302"/>
              </p:ext>
            </p:extLst>
          </p:nvPr>
        </p:nvGraphicFramePr>
        <p:xfrm>
          <a:off x="318448" y="1181121"/>
          <a:ext cx="8517734" cy="8115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4840">
                  <a:extLst>
                    <a:ext uri="{9D8B030D-6E8A-4147-A177-3AD203B41FA5}">
                      <a16:colId xmlns:a16="http://schemas.microsoft.com/office/drawing/2014/main" val="2577928294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349950947"/>
                    </a:ext>
                  </a:extLst>
                </a:gridCol>
                <a:gridCol w="1005708">
                  <a:extLst>
                    <a:ext uri="{9D8B030D-6E8A-4147-A177-3AD203B41FA5}">
                      <a16:colId xmlns:a16="http://schemas.microsoft.com/office/drawing/2014/main" val="1356111588"/>
                    </a:ext>
                  </a:extLst>
                </a:gridCol>
                <a:gridCol w="1067282">
                  <a:extLst>
                    <a:ext uri="{9D8B030D-6E8A-4147-A177-3AD203B41FA5}">
                      <a16:colId xmlns:a16="http://schemas.microsoft.com/office/drawing/2014/main" val="552023326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26862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Plant Science - Phase 2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$53.5M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1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3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946F3-AC6E-A441-B71A-79414DB808B7}"/>
              </a:ext>
            </a:extLst>
          </p:cNvPr>
          <p:cNvSpPr txBox="1"/>
          <p:nvPr/>
        </p:nvSpPr>
        <p:spPr>
          <a:xfrm>
            <a:off x="338201" y="413360"/>
            <a:ext cx="530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</a:t>
            </a:r>
            <a:r>
              <a:rPr lang="en-US" sz="3600" dirty="0">
                <a:solidFill>
                  <a:srgbClr val="EEECE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Construction 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0D8D5-7EC3-AD7F-3488-2944953AE0F7}"/>
              </a:ext>
            </a:extLst>
          </p:cNvPr>
          <p:cNvSpPr txBox="1"/>
          <p:nvPr/>
        </p:nvSpPr>
        <p:spPr>
          <a:xfrm>
            <a:off x="338202" y="1426999"/>
            <a:ext cx="3946518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Takeaways:</a:t>
            </a:r>
          </a:p>
          <a:p>
            <a:pPr marL="342900" marR="0" lvl="0" indent="-34290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construction contracts in place</a:t>
            </a:r>
          </a:p>
          <a:p>
            <a:pPr marL="342900" marR="0" lvl="0" indent="-34290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$483M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construction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Significant number of maintenance projects are scheduled to go out to bid in the coming months.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6% recommended escalation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 Lead Item Challenges:</a:t>
            </a: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Electrical gear and transformers</a:t>
            </a: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HVAC equipment</a:t>
            </a: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Structural steel, insulation, cut stone, and trucking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220A0-DDC9-B007-2548-BE9DE3F7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9691"/>
            <a:ext cx="4079418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0" y="1872916"/>
            <a:ext cx="7010400" cy="1524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5400" b="1" dirty="0">
                <a:latin typeface="Calibri"/>
                <a:cs typeface="Calibri"/>
              </a:rPr>
              <a:t>Project Bidding </a:t>
            </a:r>
          </a:p>
          <a:p>
            <a:r>
              <a:rPr lang="en-US" sz="5400" b="1" dirty="0">
                <a:latin typeface="Calibri"/>
                <a:cs typeface="Calibri"/>
              </a:rPr>
              <a:t>Look-ahead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1AA8E69-6277-5C49-AC04-2611782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1440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Capital Project Bidding Look-ahead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1F4EE-068B-814A-B09A-CFD5CF91D856}"/>
              </a:ext>
            </a:extLst>
          </p:cNvPr>
          <p:cNvSpPr/>
          <p:nvPr/>
        </p:nvSpPr>
        <p:spPr>
          <a:xfrm>
            <a:off x="2285140" y="941604"/>
            <a:ext cx="5183319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en-US" sz="2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10 Months: 41 + Projects @ $77,327,608 +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573A86-5E55-F323-2733-EDCFCB32D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94857"/>
              </p:ext>
            </p:extLst>
          </p:nvPr>
        </p:nvGraphicFramePr>
        <p:xfrm>
          <a:off x="279397" y="1941324"/>
          <a:ext cx="8661400" cy="432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9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376645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October 2025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projects at ~ $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14.8M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FAC9CDEB-B8DE-6502-B1D4-D85FAE6C7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1644"/>
              </p:ext>
            </p:extLst>
          </p:nvPr>
        </p:nvGraphicFramePr>
        <p:xfrm>
          <a:off x="318448" y="1062445"/>
          <a:ext cx="8507104" cy="316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071">
                  <a:extLst>
                    <a:ext uri="{9D8B030D-6E8A-4147-A177-3AD203B41FA5}">
                      <a16:colId xmlns:a16="http://schemas.microsoft.com/office/drawing/2014/main" val="4174363159"/>
                    </a:ext>
                  </a:extLst>
                </a:gridCol>
                <a:gridCol w="1167549">
                  <a:extLst>
                    <a:ext uri="{9D8B030D-6E8A-4147-A177-3AD203B41FA5}">
                      <a16:colId xmlns:a16="http://schemas.microsoft.com/office/drawing/2014/main" val="4008496516"/>
                    </a:ext>
                  </a:extLst>
                </a:gridCol>
                <a:gridCol w="1117867">
                  <a:extLst>
                    <a:ext uri="{9D8B030D-6E8A-4147-A177-3AD203B41FA5}">
                      <a16:colId xmlns:a16="http://schemas.microsoft.com/office/drawing/2014/main" val="2228412305"/>
                    </a:ext>
                  </a:extLst>
                </a:gridCol>
                <a:gridCol w="971617">
                  <a:extLst>
                    <a:ext uri="{9D8B030D-6E8A-4147-A177-3AD203B41FA5}">
                      <a16:colId xmlns:a16="http://schemas.microsoft.com/office/drawing/2014/main" val="861856397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Est 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Prime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571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Pleasant Grove Gateway</a:t>
                      </a:r>
                    </a:p>
                  </a:txBody>
                  <a:tcPr marL="9525" marR="9525" marT="9525" marB="0" anchor="ctr"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$205K</a:t>
                      </a:r>
                    </a:p>
                  </a:txBody>
                  <a:tcPr marL="9525" marR="9525" marT="9525" marB="0" anchor="ctr"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GC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24" marR="9524" marT="9524" marB="0" anchor="ctr"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8749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Clara Dickson Roof Repairs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$8.05M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Roofing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29058196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M17081 Human Ecology Building Room 156 Boiler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Mech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2219417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 Library HVAC Controller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$450K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Controls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49013622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Uris Hall Energy Conservation Upgrades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Mech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00020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Veterinary Medical Center Roof Replacement – Phase 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$4.9M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Roof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7218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2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80348" y="290920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November 2025 </a:t>
            </a:r>
            <a:r>
              <a:rPr lang="en-US" sz="2800" dirty="0">
                <a:solidFill>
                  <a:prstClr val="black"/>
                </a:solidFill>
                <a:latin typeface="Helvetica"/>
              </a:rPr>
              <a:t>(6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projects at ~ $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3.8M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27C108-0E74-524C-B22E-FB6F930BE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93017"/>
              </p:ext>
            </p:extLst>
          </p:nvPr>
        </p:nvGraphicFramePr>
        <p:xfrm>
          <a:off x="280348" y="976720"/>
          <a:ext cx="8577522" cy="40976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11865">
                  <a:extLst>
                    <a:ext uri="{9D8B030D-6E8A-4147-A177-3AD203B41FA5}">
                      <a16:colId xmlns:a16="http://schemas.microsoft.com/office/drawing/2014/main" val="2628652713"/>
                    </a:ext>
                  </a:extLst>
                </a:gridCol>
                <a:gridCol w="1178117">
                  <a:extLst>
                    <a:ext uri="{9D8B030D-6E8A-4147-A177-3AD203B41FA5}">
                      <a16:colId xmlns:a16="http://schemas.microsoft.com/office/drawing/2014/main" val="3064849224"/>
                    </a:ext>
                  </a:extLst>
                </a:gridCol>
                <a:gridCol w="1012767">
                  <a:extLst>
                    <a:ext uri="{9D8B030D-6E8A-4147-A177-3AD203B41FA5}">
                      <a16:colId xmlns:a16="http://schemas.microsoft.com/office/drawing/2014/main" val="2604889053"/>
                    </a:ext>
                  </a:extLst>
                </a:gridCol>
                <a:gridCol w="1074773">
                  <a:extLst>
                    <a:ext uri="{9D8B030D-6E8A-4147-A177-3AD203B41FA5}">
                      <a16:colId xmlns:a16="http://schemas.microsoft.com/office/drawing/2014/main" val="1050942649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4407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Martha Van Rensselaer Hall West Exterior Wall Panel Repair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$190K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SUCF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386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Boyce Thompson Institute Greenhouse Lighting Replacement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$392.9K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Elec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SUCF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93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algn="l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Chilled Water Plant 4 LSC Emergency Generator</a:t>
                      </a:r>
                    </a:p>
                  </a:txBody>
                  <a:tcPr marL="9525" marR="9525" marT="952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$981.5K</a:t>
                      </a:r>
                    </a:p>
                  </a:txBody>
                  <a:tcPr marL="9525" marR="9525" marT="952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Elec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5824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Anaerobic Digester System</a:t>
                      </a:r>
                    </a:p>
                  </a:txBody>
                  <a:tcPr marL="9515" marR="9515" marT="9515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$1.1M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954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Pavement and Sidewalk Maintenance Program: Hollister Lot &amp; Barrier, Cradit Farm Drive, &amp; Large Animal Research Unit Parking Lot</a:t>
                      </a:r>
                    </a:p>
                  </a:txBody>
                  <a:tcPr marL="9515" marR="9515" marT="9515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$1M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6182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Ecology Building East Path Pedestrian Access Improvements and Warren Hall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$140K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Site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4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298713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December 2025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Helvetica"/>
              </a:rPr>
              <a:t>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projects at 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~ $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4M)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27C108-0E74-524C-B22E-FB6F930BE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50488"/>
              </p:ext>
            </p:extLst>
          </p:nvPr>
        </p:nvGraphicFramePr>
        <p:xfrm>
          <a:off x="318448" y="1041665"/>
          <a:ext cx="8468365" cy="22626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44266">
                  <a:extLst>
                    <a:ext uri="{9D8B030D-6E8A-4147-A177-3AD203B41FA5}">
                      <a16:colId xmlns:a16="http://schemas.microsoft.com/office/drawing/2014/main" val="2628652713"/>
                    </a:ext>
                  </a:extLst>
                </a:gridCol>
                <a:gridCol w="1163124">
                  <a:extLst>
                    <a:ext uri="{9D8B030D-6E8A-4147-A177-3AD203B41FA5}">
                      <a16:colId xmlns:a16="http://schemas.microsoft.com/office/drawing/2014/main" val="3064849224"/>
                    </a:ext>
                  </a:extLst>
                </a:gridCol>
                <a:gridCol w="999879">
                  <a:extLst>
                    <a:ext uri="{9D8B030D-6E8A-4147-A177-3AD203B41FA5}">
                      <a16:colId xmlns:a16="http://schemas.microsoft.com/office/drawing/2014/main" val="2604889053"/>
                    </a:ext>
                  </a:extLst>
                </a:gridCol>
                <a:gridCol w="1061096">
                  <a:extLst>
                    <a:ext uri="{9D8B030D-6E8A-4147-A177-3AD203B41FA5}">
                      <a16:colId xmlns:a16="http://schemas.microsoft.com/office/drawing/2014/main" val="1050942649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4407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Cornell Health Sprinkler Pipe Repair</a:t>
                      </a:r>
                    </a:p>
                  </a:txBody>
                  <a:tcPr marL="9515" marR="9515" marT="9515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$258K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119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Baker Tunnel Hot Water Conversion</a:t>
                      </a:r>
                    </a:p>
                  </a:txBody>
                  <a:tcPr marL="9525" marR="9525" marT="9525" marB="0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$3M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Site</a:t>
                      </a:r>
                    </a:p>
                  </a:txBody>
                  <a:tcPr marL="9524" marR="9524" marT="9524" marB="0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24" marR="9524" marT="9524" marB="0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5045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Barnes Hall First Floor Fire Sprinkler Installation</a:t>
                      </a:r>
                    </a:p>
                  </a:txBody>
                  <a:tcPr marL="9515" marR="9515" marT="9515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$299.6K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FP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28857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Barton Hall NAVY ROTC Air Conditioning Repairs</a:t>
                      </a:r>
                    </a:p>
                  </a:txBody>
                  <a:tcPr marL="9515" marR="9515" marT="9515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$139.9K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Mech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8833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Comstock Hall RO/DI Water System Replacement</a:t>
                      </a:r>
                    </a:p>
                  </a:txBody>
                  <a:tcPr marL="9515" marR="9515" marT="9515" anchor="ctr">
                    <a:lnL w="20878">
                      <a:solidFill>
                        <a:srgbClr val="FFFFFF"/>
                      </a:solidFill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$300K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Mech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8">
                      <a:solidFill>
                        <a:srgbClr val="FFFFFF"/>
                      </a:solidFill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9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7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310579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January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(3 projects at 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~ $2.4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M)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27C108-0E74-524C-B22E-FB6F930BE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60859"/>
              </p:ext>
            </p:extLst>
          </p:nvPr>
        </p:nvGraphicFramePr>
        <p:xfrm>
          <a:off x="318448" y="996379"/>
          <a:ext cx="8492177" cy="1857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9013">
                  <a:extLst>
                    <a:ext uri="{9D8B030D-6E8A-4147-A177-3AD203B41FA5}">
                      <a16:colId xmlns:a16="http://schemas.microsoft.com/office/drawing/2014/main" val="2628652713"/>
                    </a:ext>
                  </a:extLst>
                </a:gridCol>
                <a:gridCol w="1166395">
                  <a:extLst>
                    <a:ext uri="{9D8B030D-6E8A-4147-A177-3AD203B41FA5}">
                      <a16:colId xmlns:a16="http://schemas.microsoft.com/office/drawing/2014/main" val="3064849224"/>
                    </a:ext>
                  </a:extLst>
                </a:gridCol>
                <a:gridCol w="1002690">
                  <a:extLst>
                    <a:ext uri="{9D8B030D-6E8A-4147-A177-3AD203B41FA5}">
                      <a16:colId xmlns:a16="http://schemas.microsoft.com/office/drawing/2014/main" val="2604889053"/>
                    </a:ext>
                  </a:extLst>
                </a:gridCol>
                <a:gridCol w="1064079">
                  <a:extLst>
                    <a:ext uri="{9D8B030D-6E8A-4147-A177-3AD203B41FA5}">
                      <a16:colId xmlns:a16="http://schemas.microsoft.com/office/drawing/2014/main" val="1050942649"/>
                    </a:ext>
                  </a:extLst>
                </a:gridCol>
              </a:tblGrid>
              <a:tr h="430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44070"/>
                  </a:ext>
                </a:extLst>
              </a:tr>
              <a:tr h="410052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Bradfield Hall Lower Brick and Comstock South Façade Repair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$382.5K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86138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Barnes Hall Performance Space Audio Upgrades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$207K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Elec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61494"/>
                  </a:ext>
                </a:extLst>
              </a:tr>
              <a:tr h="380739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Clark Hall Energy Conservation Initiative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$1.82M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9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18448" y="301133"/>
            <a:ext cx="8825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February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9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projects at </a:t>
            </a:r>
            <a:r>
              <a:rPr lang="en-US" sz="2800" i="1" dirty="0">
                <a:solidFill>
                  <a:prstClr val="black"/>
                </a:solidFill>
                <a:latin typeface="Helvetica"/>
              </a:rPr>
              <a:t>~ $8.8M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27C108-0E74-524C-B22E-FB6F930BE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70550"/>
              </p:ext>
            </p:extLst>
          </p:nvPr>
        </p:nvGraphicFramePr>
        <p:xfrm>
          <a:off x="318448" y="986933"/>
          <a:ext cx="8507105" cy="5181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68257">
                  <a:extLst>
                    <a:ext uri="{9D8B030D-6E8A-4147-A177-3AD203B41FA5}">
                      <a16:colId xmlns:a16="http://schemas.microsoft.com/office/drawing/2014/main" val="2628652713"/>
                    </a:ext>
                  </a:extLst>
                </a:gridCol>
                <a:gridCol w="1168445">
                  <a:extLst>
                    <a:ext uri="{9D8B030D-6E8A-4147-A177-3AD203B41FA5}">
                      <a16:colId xmlns:a16="http://schemas.microsoft.com/office/drawing/2014/main" val="3064849224"/>
                    </a:ext>
                  </a:extLst>
                </a:gridCol>
                <a:gridCol w="1004453">
                  <a:extLst>
                    <a:ext uri="{9D8B030D-6E8A-4147-A177-3AD203B41FA5}">
                      <a16:colId xmlns:a16="http://schemas.microsoft.com/office/drawing/2014/main" val="2604889053"/>
                    </a:ext>
                  </a:extLst>
                </a:gridCol>
                <a:gridCol w="1065950">
                  <a:extLst>
                    <a:ext uri="{9D8B030D-6E8A-4147-A177-3AD203B41FA5}">
                      <a16:colId xmlns:a16="http://schemas.microsoft.com/office/drawing/2014/main" val="1050942649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Est Con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Prime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Bid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>
                    <a:lnL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4407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Asian Summer Garden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$2.5M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626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8248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 defTabSz="914400" rtl="0" eaLnBrk="1" latinLnBrk="0" hangingPunct="1"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Malott Math Support Center Renovation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defTabSz="914400" rtl="0" eaLnBrk="1" latinLnBrk="0" hangingPunct="1"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$250K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defTabSz="914400" rtl="0" eaLnBrk="1" latinLnBrk="0" hangingPunct="1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GC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defTabSz="914400" rtl="0" eaLnBrk="1" latinLnBrk="0" hangingPunct="1"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1005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Replace Coolers and Freezers - Stocking Hall East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$1.75M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496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Olin Hall Accessible Route and Parking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3275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sv-S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Boyce Thompson Institute Sprinkler System Installation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$2.5M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FP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734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CDS/RDS Ground Water Treatment Plant UV OX Replacement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$448.7K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9411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Kenneth Post Laboratory R/O Water System Replacement</a:t>
                      </a: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$191.3K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SUCF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527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Computing Communications Center Building Electrical Service Entrance Upgrade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305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Computing Communications Center Fire Alarm Panel Upgrade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5" marR="9515" marT="9515" anchor="ctr">
                    <a:lnL w="20877">
                      <a:solidFill>
                        <a:srgbClr val="FFFFFF"/>
                      </a:solidFill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$590K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Invited</a:t>
                      </a:r>
                    </a:p>
                  </a:txBody>
                  <a:tcPr marL="9515" marR="9515" marT="9515" anchor="ctr">
                    <a:lnL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77">
                      <a:solidFill>
                        <a:srgbClr val="FFFFFF"/>
                      </a:solidFill>
                    </a:lnR>
                    <a:lnT w="208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77">
                      <a:solidFill>
                        <a:srgbClr val="FFFFFF"/>
                      </a:solidFill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6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ba638347-5c04-42d2-a1c3-b7f2862277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ba638347-5c04-42d2-a1c3-b7f2862277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712</Words>
  <Application>Microsoft Office PowerPoint</Application>
  <PresentationFormat>On-screen Show (4:3)</PresentationFormat>
  <Paragraphs>238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Helvetica</vt:lpstr>
      <vt:lpstr>Times</vt:lpstr>
      <vt:lpstr>Office Theme</vt:lpstr>
      <vt:lpstr>2_Office Theme</vt:lpstr>
      <vt:lpstr>Q3 Construction Report  2025 Project Bidding Look-ahead</vt:lpstr>
      <vt:lpstr>PowerPoint Presentation</vt:lpstr>
      <vt:lpstr>PowerPoint Presentation</vt:lpstr>
      <vt:lpstr>Capital Project Bidding Look-ahead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199</cp:revision>
  <dcterms:created xsi:type="dcterms:W3CDTF">2014-05-07T13:58:10Z</dcterms:created>
  <dcterms:modified xsi:type="dcterms:W3CDTF">2025-10-15T14:39:42Z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