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91" r:id="rId5"/>
    <p:sldMasterId id="2147483703" r:id="rId6"/>
  </p:sldMasterIdLst>
  <p:notesMasterIdLst>
    <p:notesMasterId r:id="rId32"/>
  </p:notesMasterIdLst>
  <p:handoutMasterIdLst>
    <p:handoutMasterId r:id="rId33"/>
  </p:handoutMasterIdLst>
  <p:sldIdLst>
    <p:sldId id="448" r:id="rId7"/>
    <p:sldId id="449" r:id="rId8"/>
    <p:sldId id="417" r:id="rId9"/>
    <p:sldId id="437" r:id="rId10"/>
    <p:sldId id="438" r:id="rId11"/>
    <p:sldId id="439" r:id="rId12"/>
    <p:sldId id="440" r:id="rId13"/>
    <p:sldId id="382" r:id="rId14"/>
    <p:sldId id="432" r:id="rId15"/>
    <p:sldId id="446" r:id="rId16"/>
    <p:sldId id="447" r:id="rId17"/>
    <p:sldId id="450" r:id="rId18"/>
    <p:sldId id="444" r:id="rId19"/>
    <p:sldId id="452" r:id="rId20"/>
    <p:sldId id="445" r:id="rId21"/>
    <p:sldId id="453" r:id="rId22"/>
    <p:sldId id="454" r:id="rId23"/>
    <p:sldId id="455" r:id="rId24"/>
    <p:sldId id="456" r:id="rId25"/>
    <p:sldId id="441" r:id="rId26"/>
    <p:sldId id="433" r:id="rId27"/>
    <p:sldId id="434" r:id="rId28"/>
    <p:sldId id="436" r:id="rId29"/>
    <p:sldId id="435" r:id="rId30"/>
    <p:sldId id="442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1736F2-61ED-4420-B451-221B61B58EFD}">
          <p14:sldIdLst>
            <p14:sldId id="448"/>
            <p14:sldId id="449"/>
            <p14:sldId id="417"/>
            <p14:sldId id="437"/>
            <p14:sldId id="438"/>
            <p14:sldId id="439"/>
            <p14:sldId id="440"/>
            <p14:sldId id="382"/>
            <p14:sldId id="432"/>
          </p14:sldIdLst>
        </p14:section>
        <p14:section name="Untitled Section" id="{E9AB9EA0-D9ED-43A5-B7AB-FC9C1E11E734}">
          <p14:sldIdLst>
            <p14:sldId id="446"/>
            <p14:sldId id="447"/>
            <p14:sldId id="450"/>
            <p14:sldId id="444"/>
            <p14:sldId id="452"/>
            <p14:sldId id="445"/>
            <p14:sldId id="453"/>
            <p14:sldId id="454"/>
            <p14:sldId id="455"/>
            <p14:sldId id="456"/>
            <p14:sldId id="441"/>
            <p14:sldId id="433"/>
            <p14:sldId id="434"/>
            <p14:sldId id="436"/>
            <p14:sldId id="435"/>
            <p14:sldId id="44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AC09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 autoAdjust="0"/>
    <p:restoredTop sz="96247" autoAdjust="0"/>
  </p:normalViewPr>
  <p:slideViewPr>
    <p:cSldViewPr>
      <p:cViewPr varScale="1">
        <p:scale>
          <a:sx n="91" d="100"/>
          <a:sy n="91" d="100"/>
        </p:scale>
        <p:origin x="394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356"/>
    </p:cViewPr>
  </p:sorterViewPr>
  <p:notesViewPr>
    <p:cSldViewPr>
      <p:cViewPr varScale="1">
        <p:scale>
          <a:sx n="91" d="100"/>
          <a:sy n="91" d="100"/>
        </p:scale>
        <p:origin x="37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0148D2C4-3FD3-4B21-BF7B-4166AC945CF2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3D3D0F0-4AD1-46EF-B042-05EF244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16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3T17:40:05.7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0,'1899'0'0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3T17:40:22.0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1,'4'0,"6"0,6 0,4 0,3 0,3 0,-4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0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32EE0-CE03-F71E-0292-1BBC06FAF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B82815-132A-6640-F59B-B9DE2BCC0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D2212-C86C-A375-56E7-92AB77861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88320-19F7-1DC1-96A0-B5FD0F3EE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1FD97-6D29-45B2-9C28-D4B8CB4B9F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694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2F7CC-FD32-2324-DA84-36AECBE23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4DEFC1-A5B1-5356-F931-2A0B30B81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DA9117-B202-00D3-A4E5-CCAB05423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5DF78-BAF9-B0EE-7EFF-4F1DBD72D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1FD97-6D29-45B2-9C28-D4B8CB4B9F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744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5BCAC-9D17-8C34-3030-4F13CD0F3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D77838-8C48-3C8F-71F8-6FA4863C2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B5C7A-6D70-DBEC-1DF0-26AA159E8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D9152-9EBB-1B61-36C3-EF2252F46B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1FD97-6D29-45B2-9C28-D4B8CB4B9F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194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54E4C-8A5E-376C-4305-F8BFEC621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2216F0-65D4-6F96-3B61-DE5CDA291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F0D3CC-FD08-FFA0-9C05-D1D05BBAD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8FFA9-F673-8D1A-24D1-A391D2EAAF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1FD97-6D29-45B2-9C28-D4B8CB4B9F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452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AB902-DD18-5C85-15E7-8DD75D3EA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78265F-6585-16E8-0631-C4D3B6FA4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649AD3-0D77-914E-6560-0717734C5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C734-A1CB-F5DA-E641-DF1C962ADC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1FD97-6D29-45B2-9C28-D4B8CB4B9F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822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10B79-1631-4406-AC06-CD09A7A16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D9908C-3DAA-9747-662E-9043DF36A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60CB0-589B-1045-434B-E01D7CA92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2A5D1-F6E2-FC7F-E992-519C8BE114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1FD97-6D29-45B2-9C28-D4B8CB4B9F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68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AD69E-0BF9-002C-708C-480DB754E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8395F6-C5A5-DAF3-2050-091A3A696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8C701E-5CC8-5BEF-5B1F-1EAE46987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F9D0D-471C-AA11-F535-DFA5FA01E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1FD97-6D29-45B2-9C28-D4B8CB4B9F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442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20E30-1E21-A6E0-3D92-9DEA3B967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94FEC-1B09-C4FB-8E70-54D3B123C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D5A0E4-8879-C5ED-C698-00F0482C9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C893F-B7BC-240E-12F1-96AA4C1FF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1FD97-6D29-45B2-9C28-D4B8CB4B9F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903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88732-42E7-FADF-07D6-94F058750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B76F32-7243-26A7-B305-388EAFD5F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A7BB5A-EBDB-2713-89A0-D74180B52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E0499-15BB-1260-F6B9-6780B861A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1FD97-6D29-45B2-9C28-D4B8CB4B9F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57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74175-DD0C-F8ED-9A27-14B8B17F6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46EF5E-3D7A-92AF-5CA3-1A4679F1F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4A21DB-AF42-1625-4700-BF7B92B9D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3990-2550-14C4-061F-ACF02ED8D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2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8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A673A-FDCF-841F-C23A-27D7DAA6D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7D33A-E3DF-E6A1-B0C8-708222315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78F664-7833-380C-7700-6CBD26068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3A208-DCBD-711F-F32C-EDD1CB14E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4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B61C3-2CCB-B040-2607-8A5E53694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F8F0F4-9D71-4E38-D484-C6556DA40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BB629E-5B3A-7892-9D5E-8C4A20EC0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D8E9F-9F4F-E33F-AD90-067FC96CE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0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F8CF8-9F73-BA54-3246-734B30207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82FE97-3380-1309-BA39-B6B58D000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E00579-9657-A069-45D4-387E71BBE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F7742-347A-9AB1-AB12-2BBBEA42B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82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3FD65-3DFC-8FFD-484E-108245ED7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6E6D1-68D5-343E-EAD0-62936B60D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5342AD-6FA0-1B2E-CD79-5ACFD35FD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F5990-8DF8-C7A3-C771-0FE49F553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4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1FD97-6D29-45B2-9C28-D4B8CB4B9F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708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1FD97-6D29-45B2-9C28-D4B8CB4B9F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87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106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4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47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8309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35B32D-43B0-0843-9813-FC51E663339B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5" y="429028"/>
            <a:ext cx="1132723" cy="1391064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9DB4501-E375-864B-A5A1-AF6828B91287}"/>
              </a:ext>
            </a:extLst>
          </p:cNvPr>
          <p:cNvSpPr txBox="1">
            <a:spLocks/>
          </p:cNvSpPr>
          <p:nvPr userDrawn="1"/>
        </p:nvSpPr>
        <p:spPr>
          <a:xfrm>
            <a:off x="0" y="2180493"/>
            <a:ext cx="9144000" cy="341035"/>
          </a:xfrm>
          <a:prstGeom prst="rect">
            <a:avLst/>
          </a:prstGeom>
          <a:solidFill>
            <a:srgbClr val="116B93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350" i="1" spc="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BBCFCC95-FBE4-2340-9B62-99EDA740A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t="23914" b="37436"/>
          <a:stretch/>
        </p:blipFill>
        <p:spPr>
          <a:xfrm>
            <a:off x="0" y="3325792"/>
            <a:ext cx="9144000" cy="3392871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AA456F5-385F-2744-B364-594A2EC31F41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9144000" cy="141402"/>
          </a:xfrm>
          <a:prstGeom prst="rect">
            <a:avLst/>
          </a:prstGeom>
          <a:solidFill>
            <a:srgbClr val="116B93"/>
          </a:solidFill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i="1" spc="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5D18C69-0ABF-D24F-874C-A119F2810EEA}"/>
              </a:ext>
            </a:extLst>
          </p:cNvPr>
          <p:cNvSpPr txBox="1">
            <a:spLocks/>
          </p:cNvSpPr>
          <p:nvPr userDrawn="1"/>
        </p:nvSpPr>
        <p:spPr>
          <a:xfrm>
            <a:off x="0" y="6716598"/>
            <a:ext cx="9144000" cy="141402"/>
          </a:xfrm>
          <a:prstGeom prst="rect">
            <a:avLst/>
          </a:prstGeom>
          <a:solidFill>
            <a:srgbClr val="116B93"/>
          </a:solidFill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i="1" spc="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841C8-ECC3-1B45-94ED-9AD2BD0B597B}"/>
              </a:ext>
            </a:extLst>
          </p:cNvPr>
          <p:cNvSpPr txBox="1"/>
          <p:nvPr userDrawn="1"/>
        </p:nvSpPr>
        <p:spPr>
          <a:xfrm>
            <a:off x="2126974" y="1338001"/>
            <a:ext cx="489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Environment,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117017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9154-3FD0-48E0-AC3B-71BEF976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F31F4-33EE-473D-BCA6-7E0C69E61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06B1B12-4CCD-9346-9207-12D7DF39D52D}"/>
              </a:ext>
            </a:extLst>
          </p:cNvPr>
          <p:cNvSpPr txBox="1">
            <a:spLocks/>
          </p:cNvSpPr>
          <p:nvPr userDrawn="1"/>
        </p:nvSpPr>
        <p:spPr>
          <a:xfrm>
            <a:off x="8628016" y="6492876"/>
            <a:ext cx="32548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93F4FC-CA50-4A9A-81E6-B7890B728F4E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931ED-D2BC-4F73-BD64-22D10DDC2E22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47B2E980-5E87-45B1-B6EC-C113312EBE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52D0-72D8-46C5-B370-7EAFAAC2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E2EF6-F2F3-453B-B8A7-01E2D378F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86B09-1E1F-4449-A59F-3B92766F57EE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6" name="Picture 5" descr="cu white lrg.psd">
            <a:extLst>
              <a:ext uri="{FF2B5EF4-FFF2-40B4-BE49-F238E27FC236}">
                <a16:creationId xmlns:a16="http://schemas.microsoft.com/office/drawing/2014/main" id="{F19853A6-CCFF-45FA-9A50-4BEDBBB2A9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04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09C8-FF76-4A1E-98C6-1E4264BB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9AD0-E1FF-4FE0-8777-DB347BD84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EF298-0D72-43A7-AE11-CAB42E55F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64740C-3D9E-42C3-B8E8-854FD3FF9B1B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7" name="Picture 6" descr="cu white lrg.psd">
            <a:extLst>
              <a:ext uri="{FF2B5EF4-FFF2-40B4-BE49-F238E27FC236}">
                <a16:creationId xmlns:a16="http://schemas.microsoft.com/office/drawing/2014/main" id="{E53FA63A-F602-4AC7-A3C0-E02D412C1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6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6C9F-484E-4F8E-BC29-D59FDD060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BC335-E1F2-459A-99A9-2D0EE963B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85300-2C93-4D8E-A8D0-48262F585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E9E7E-D185-4429-999B-0FF2C5B6C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278ED-AC4C-41A0-A12A-34C6B0290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C0AF67-AFEA-424D-9456-90CBE9796CEA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63E2A044-1D7D-49D5-B653-0AC34FF6D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33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85120-FE21-4D22-A3F4-D1B74B43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F284E-03F7-4B04-98BF-009D3ABB9599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5" name="Picture 4" descr="cu white lrg.psd">
            <a:extLst>
              <a:ext uri="{FF2B5EF4-FFF2-40B4-BE49-F238E27FC236}">
                <a16:creationId xmlns:a16="http://schemas.microsoft.com/office/drawing/2014/main" id="{A3DB7594-D462-41FB-93D0-B911985CA6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358BB1-C649-4B9B-A02F-166BBB28C39C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4" name="Picture 3" descr="cu white lrg.psd">
            <a:extLst>
              <a:ext uri="{FF2B5EF4-FFF2-40B4-BE49-F238E27FC236}">
                <a16:creationId xmlns:a16="http://schemas.microsoft.com/office/drawing/2014/main" id="{4C4B2A28-FBFB-4D7E-9BFD-6FA32F2D0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56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A6D3-3195-4E77-AAB3-87AD0A51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4267F-3820-4BC1-9352-A7FA8F0B5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FC407-C1F4-41DF-9F16-B199A07A3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D9372E-0B32-4F4E-BB37-F2556E1728EC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7" name="Picture 6" descr="cu white lrg.psd">
            <a:extLst>
              <a:ext uri="{FF2B5EF4-FFF2-40B4-BE49-F238E27FC236}">
                <a16:creationId xmlns:a16="http://schemas.microsoft.com/office/drawing/2014/main" id="{A25594D0-1401-4B38-8FDA-C9D4EE907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95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82C5-30DD-4EE9-BF7B-8DA7E51D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6CF30-E051-4719-907A-EACFFFF81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9409A-7459-431B-B8B4-350FC2E0E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D4FD52-07DC-4C32-927A-30582C7AB309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7" name="Picture 6" descr="cu white lrg.psd">
            <a:extLst>
              <a:ext uri="{FF2B5EF4-FFF2-40B4-BE49-F238E27FC236}">
                <a16:creationId xmlns:a16="http://schemas.microsoft.com/office/drawing/2014/main" id="{5B674B5F-3914-49BD-BD1C-4D8D9130C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08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0E23-68AB-4272-AC9F-286AF407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3C84D-0068-4216-B31E-9B452D0D0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0F61C7-0C34-42E1-9C21-6B00C9160F20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6" name="Picture 5" descr="cu white lrg.psd">
            <a:extLst>
              <a:ext uri="{FF2B5EF4-FFF2-40B4-BE49-F238E27FC236}">
                <a16:creationId xmlns:a16="http://schemas.microsoft.com/office/drawing/2014/main" id="{6A745B86-64DA-4A4B-BB76-A07450CE7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7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1"/>
            <a:ext cx="9144000" cy="2406650"/>
          </a:xfrm>
        </p:spPr>
        <p:txBody>
          <a:bodyPr/>
          <a:lstStyle>
            <a:lvl1pPr marL="0" indent="0" algn="ctr">
              <a:buNone/>
              <a:defRPr sz="3106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718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718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01212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A1C0B4-D9ED-4656-A280-EB39E51BD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5C6D8-BBFB-46C8-A79F-9594EBD1F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F71F94-41C8-400A-AEAF-BE5D6E8E55E2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6" name="Picture 5" descr="cu white lrg.psd">
            <a:extLst>
              <a:ext uri="{FF2B5EF4-FFF2-40B4-BE49-F238E27FC236}">
                <a16:creationId xmlns:a16="http://schemas.microsoft.com/office/drawing/2014/main" id="{57D2474C-040D-4B12-AE2E-B3BFC3EFB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59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63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75607B-9C1E-4C6F-B248-9341DED41773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>
              <a:solidFill>
                <a:prstClr val="white"/>
              </a:solidFill>
            </a:endParaRPr>
          </a:p>
        </p:txBody>
      </p:sp>
      <p:pic>
        <p:nvPicPr>
          <p:cNvPr id="8" name="Picture 7" descr="cu white lrg.psd">
            <a:extLst>
              <a:ext uri="{FF2B5EF4-FFF2-40B4-BE49-F238E27FC236}">
                <a16:creationId xmlns:a16="http://schemas.microsoft.com/office/drawing/2014/main" id="{9DCB0A9A-E377-4F2F-809B-60FE3C993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33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92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55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8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46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74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43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3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3845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1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2912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2"/>
            <a:ext cx="9144000" cy="456109"/>
          </a:xfrm>
        </p:spPr>
        <p:txBody>
          <a:bodyPr>
            <a:noAutofit/>
          </a:bodyPr>
          <a:lstStyle>
            <a:lvl1pPr>
              <a:defRPr sz="233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718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15768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54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68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106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4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47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56019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6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1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2912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2"/>
            <a:ext cx="9144000" cy="456109"/>
          </a:xfrm>
        </p:spPr>
        <p:txBody>
          <a:bodyPr>
            <a:noAutofit/>
          </a:bodyPr>
          <a:lstStyle>
            <a:lvl1pPr>
              <a:defRPr sz="233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718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50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1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46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7" y="4756727"/>
            <a:ext cx="825885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3"/>
            <a:r>
              <a:rPr lang="en-US" sz="3106" dirty="0">
                <a:solidFill>
                  <a:prstClr val="white"/>
                </a:solidFill>
                <a:latin typeface="Helvetica"/>
                <a:cs typeface="Helvetica"/>
              </a:rPr>
              <a:t>Photos, illustrations, graphics here.</a:t>
            </a:r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3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7" y="4756727"/>
            <a:ext cx="825885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3"/>
            <a:r>
              <a:rPr lang="en-US" sz="3106" dirty="0">
                <a:solidFill>
                  <a:prstClr val="white"/>
                </a:solidFill>
                <a:latin typeface="Helvetica"/>
                <a:cs typeface="Helvetica"/>
              </a:rPr>
              <a:t>Photos, illustrations, graphics here.</a:t>
            </a:r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6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547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1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6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703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2426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755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755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7553"/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755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9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 ftr="0" dt="0"/>
  <p:txStyles>
    <p:titleStyle>
      <a:lvl1pPr algn="ctr" defTabSz="887553" rtl="0" eaLnBrk="1" latinLnBrk="0" hangingPunct="1">
        <a:spcBef>
          <a:spcPct val="0"/>
        </a:spcBef>
        <a:buNone/>
        <a:defRPr sz="3106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6" kern="1200">
          <a:solidFill>
            <a:schemeClr val="accent2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18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41" kern="1200">
          <a:solidFill>
            <a:schemeClr val="accent2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»"/>
        <a:defRPr sz="1941" kern="1200">
          <a:solidFill>
            <a:schemeClr val="accent2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9D159-BAC3-463D-8040-A4308153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3C00A-D666-4A10-B7F5-F9075838D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843CC-9382-4EBF-985F-F3B1328B4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AC29-66F3-4A32-8E2C-40AEA5E8CDF3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6C38C-9A95-493D-92DB-655BA0E1C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Compliance and Risk Services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2E71-E69E-4319-8DC3-AC8511D6D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F4FC-CA50-4A9A-81E6-B7890B728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B3452-4AAC-4E5B-860A-C23045B6E4E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892D3-857B-472A-9DAE-19FBF2CF3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customXml" Target="../ink/ink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2209800"/>
            <a:ext cx="7977716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Chemical Control Areas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4978" y="4191000"/>
            <a:ext cx="5947383" cy="1066800"/>
          </a:xfrm>
        </p:spPr>
        <p:txBody>
          <a:bodyPr/>
          <a:lstStyle/>
          <a:p>
            <a:r>
              <a:rPr lang="en-US" sz="1800" dirty="0">
                <a:latin typeface="Palatino Linotype"/>
                <a:ea typeface="Calibri"/>
                <a:cs typeface="Calibri"/>
              </a:rPr>
              <a:t>Michael Niechwiadowicz</a:t>
            </a:r>
          </a:p>
          <a:p>
            <a:r>
              <a:rPr lang="en-US" sz="1800" dirty="0">
                <a:latin typeface="Palatino Linotype"/>
                <a:ea typeface="Calibri"/>
                <a:cs typeface="Calibri"/>
              </a:rPr>
              <a:t>Building Code Program Manager, FCS</a:t>
            </a:r>
            <a:endParaRPr lang="en-US" sz="1800" dirty="0">
              <a:latin typeface="Times"/>
              <a:ea typeface="Calibri"/>
              <a:cs typeface="Times"/>
            </a:endParaRPr>
          </a:p>
          <a:p>
            <a:r>
              <a:rPr lang="en-US" sz="1941" dirty="0">
                <a:latin typeface="Georgia"/>
              </a:rPr>
              <a:t>October 15, 2025</a:t>
            </a:r>
          </a:p>
        </p:txBody>
      </p:sp>
    </p:spTree>
    <p:extLst>
      <p:ext uri="{BB962C8B-B14F-4D97-AF65-F5344CB8AC3E}">
        <p14:creationId xmlns:p14="http://schemas.microsoft.com/office/powerpoint/2010/main" val="253659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094BA2-F536-0FFE-6528-73BB6C65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C64ED-8042-EFDC-141A-95741A473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843"/>
            <a:ext cx="9144000" cy="58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6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E2371-A834-1052-BDC1-EC3D23B76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202879-EC5D-AB07-B0E8-D2C7017F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848C31-E9DF-021C-2496-94B90ECC8398}"/>
              </a:ext>
            </a:extLst>
          </p:cNvPr>
          <p:cNvSpPr>
            <a:spLocks noGrp="1"/>
          </p:cNvSpPr>
          <p:nvPr/>
        </p:nvSpPr>
        <p:spPr>
          <a:xfrm>
            <a:off x="762000" y="1099027"/>
            <a:ext cx="7391400" cy="548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baseline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EB42B-128C-8034-E295-F707004CE8A7}"/>
              </a:ext>
            </a:extLst>
          </p:cNvPr>
          <p:cNvSpPr txBox="1"/>
          <p:nvPr/>
        </p:nvSpPr>
        <p:spPr>
          <a:xfrm>
            <a:off x="533400" y="514253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is a control area identified?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5A6C5-5A5F-0EDE-7A5C-F13C58711061}"/>
              </a:ext>
            </a:extLst>
          </p:cNvPr>
          <p:cNvSpPr txBox="1"/>
          <p:nvPr/>
        </p:nvSpPr>
        <p:spPr>
          <a:xfrm>
            <a:off x="381000" y="1295400"/>
            <a:ext cx="843836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 control area is a room or group of rooms separated by fire barriers from other areas of the building.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b="1" dirty="0">
                <a:highlight>
                  <a:srgbClr val="FFFF00"/>
                </a:highlight>
                <a:latin typeface="Calibri"/>
                <a:cs typeface="Calibri"/>
              </a:rPr>
              <a:t>This fire barrier separation includes the walls, floor and deck above.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44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95411-B04E-1AC9-C442-2B7C1624D8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A white cube on a black background&#10;&#10;AI-generated content may be incorrect.">
            <a:extLst>
              <a:ext uri="{FF2B5EF4-FFF2-40B4-BE49-F238E27FC236}">
                <a16:creationId xmlns:a16="http://schemas.microsoft.com/office/drawing/2014/main" id="{8658A66F-4012-040E-3510-2ED6B2821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47829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0560A-AC40-A6FB-4216-3AB5DFB39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CF4C59-781E-6E22-44E7-B4964360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56E4F6-7A8E-7ED1-F8D1-01C89584596B}"/>
              </a:ext>
            </a:extLst>
          </p:cNvPr>
          <p:cNvSpPr>
            <a:spLocks noGrp="1"/>
          </p:cNvSpPr>
          <p:nvPr/>
        </p:nvSpPr>
        <p:spPr>
          <a:xfrm>
            <a:off x="762000" y="1099027"/>
            <a:ext cx="7391400" cy="548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baseline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5C626-8B41-0473-6EF8-080C9775CBB2}"/>
              </a:ext>
            </a:extLst>
          </p:cNvPr>
          <p:cNvSpPr txBox="1"/>
          <p:nvPr/>
        </p:nvSpPr>
        <p:spPr>
          <a:xfrm>
            <a:off x="533400" y="514253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is a control area identified?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4ED52-AA20-D27D-66DC-4FDAF9B36DBA}"/>
              </a:ext>
            </a:extLst>
          </p:cNvPr>
          <p:cNvSpPr txBox="1"/>
          <p:nvPr/>
        </p:nvSpPr>
        <p:spPr>
          <a:xfrm>
            <a:off x="381000" y="1295400"/>
            <a:ext cx="8438367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 control area is a room or group of rooms separated by fire barriers from other areas of the building.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This fire barrier separation includes the walls, floor and deck above.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b="1" dirty="0">
                <a:highlight>
                  <a:srgbClr val="FFFF00"/>
                </a:highlight>
                <a:latin typeface="Calibri"/>
                <a:cs typeface="Calibri"/>
              </a:rPr>
              <a:t>A fire barrier wall extends from the fire rated floor to the fire rated deck above.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09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 of a fire barrier and fire partition barrier&#10;&#10;AI-generated content may be incorrect.">
            <a:extLst>
              <a:ext uri="{FF2B5EF4-FFF2-40B4-BE49-F238E27FC236}">
                <a16:creationId xmlns:a16="http://schemas.microsoft.com/office/drawing/2014/main" id="{D3B21B13-3612-E36A-E7EE-7E6FF71B2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B588160-23DE-FFB2-1E1A-4C8AA340C9B1}"/>
                  </a:ext>
                </a:extLst>
              </p14:cNvPr>
              <p14:cNvContentPartPr/>
              <p14:nvPr/>
            </p14:nvContentPartPr>
            <p14:xfrm>
              <a:off x="3361862" y="969433"/>
              <a:ext cx="684000" cy="37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B588160-23DE-FFB2-1E1A-4C8AA340C9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7862" y="-10262567"/>
                <a:ext cx="791640" cy="224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3ED152-9127-EC2E-2855-F3445C21E6C7}"/>
                  </a:ext>
                </a:extLst>
              </p14:cNvPr>
              <p14:cNvContentPartPr/>
              <p14:nvPr/>
            </p14:nvContentPartPr>
            <p14:xfrm>
              <a:off x="4109949" y="988153"/>
              <a:ext cx="4392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3ED152-9127-EC2E-2855-F3445C21E6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6309" y="880513"/>
                <a:ext cx="1515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723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3911E-65F7-58D0-7A9C-2DB2A9E50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32977-2459-6B58-4771-30A811B1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90ADAA-470F-A703-0288-9DD770A6FC4E}"/>
              </a:ext>
            </a:extLst>
          </p:cNvPr>
          <p:cNvSpPr>
            <a:spLocks noGrp="1"/>
          </p:cNvSpPr>
          <p:nvPr/>
        </p:nvSpPr>
        <p:spPr>
          <a:xfrm>
            <a:off x="762000" y="1099027"/>
            <a:ext cx="7391400" cy="548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baseline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99323-430D-DEFC-1658-D71C2838B224}"/>
              </a:ext>
            </a:extLst>
          </p:cNvPr>
          <p:cNvSpPr txBox="1"/>
          <p:nvPr/>
        </p:nvSpPr>
        <p:spPr>
          <a:xfrm>
            <a:off x="533400" y="514253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is a control area identified?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BF27F6-8383-B044-087F-D5D42A7DB78C}"/>
              </a:ext>
            </a:extLst>
          </p:cNvPr>
          <p:cNvSpPr txBox="1"/>
          <p:nvPr/>
        </p:nvSpPr>
        <p:spPr>
          <a:xfrm>
            <a:off x="381000" y="1295400"/>
            <a:ext cx="8438367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 control area is a room or group of rooms separated by fire barriers from other areas of the building.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This fire barrier separation includes the walls, floor and deck above.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 fire barrier wall extends from the fire rated floor to the fire rated deck above.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b="1" dirty="0">
                <a:highlight>
                  <a:srgbClr val="FFFF00"/>
                </a:highlight>
                <a:latin typeface="Calibri"/>
                <a:cs typeface="Calibri"/>
              </a:rPr>
              <a:t>The fire barrier supporting construction must also be fire rated.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086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76ADB-D31F-FAB8-84BE-441612625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 of a chair and a table&#10;&#10;AI-generated content may be incorrect.">
            <a:extLst>
              <a:ext uri="{FF2B5EF4-FFF2-40B4-BE49-F238E27FC236}">
                <a16:creationId xmlns:a16="http://schemas.microsoft.com/office/drawing/2014/main" id="{EF207EC8-5E44-4291-EF6C-91FEF3C61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9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EC0B5-900B-B4E0-2EE4-B3C9826B0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C35C9D-0355-ECA0-D1AE-7ED0EBF3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0D89F2-7E9E-32F4-F650-3B2CEC17712E}"/>
              </a:ext>
            </a:extLst>
          </p:cNvPr>
          <p:cNvSpPr>
            <a:spLocks noGrp="1"/>
          </p:cNvSpPr>
          <p:nvPr/>
        </p:nvSpPr>
        <p:spPr>
          <a:xfrm>
            <a:off x="762000" y="1099027"/>
            <a:ext cx="7391400" cy="548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baseline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8476A-C75F-A0F0-6EBA-B3B50E3D7BDC}"/>
              </a:ext>
            </a:extLst>
          </p:cNvPr>
          <p:cNvSpPr txBox="1"/>
          <p:nvPr/>
        </p:nvSpPr>
        <p:spPr>
          <a:xfrm>
            <a:off x="533400" y="514253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is a control area identified?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17FAD-C4F4-29B4-316B-CBE8BEC9EAAC}"/>
              </a:ext>
            </a:extLst>
          </p:cNvPr>
          <p:cNvSpPr txBox="1"/>
          <p:nvPr/>
        </p:nvSpPr>
        <p:spPr>
          <a:xfrm>
            <a:off x="381000" y="1295400"/>
            <a:ext cx="8438367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 control area is a room or group of rooms separated by fire barriers from other areas of the building.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This fire barrier separation includes the walls, floor and deck above.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 fire barrier wall extends from the fire rated floor to the fire rated deck above.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The fire barrier supporting construction must also be fire rated.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b="1" dirty="0">
                <a:highlight>
                  <a:srgbClr val="FFFF00"/>
                </a:highlight>
                <a:latin typeface="Calibri"/>
                <a:cs typeface="Calibri"/>
              </a:rPr>
              <a:t>All doors and openings into the control area must be fire rated.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b="1" dirty="0">
                <a:highlight>
                  <a:srgbClr val="FFFF00"/>
                </a:highlight>
                <a:latin typeface="Calibri"/>
                <a:cs typeface="Calibri"/>
              </a:rPr>
              <a:t>All penetrations must be fire caulked.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455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E1E08-0F0F-83E6-08BD-972C8129A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86FB5-4240-01E9-1D4C-2D1FEED6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5E6095-2F97-2676-BD6B-5728A5E0A04D}"/>
              </a:ext>
            </a:extLst>
          </p:cNvPr>
          <p:cNvSpPr>
            <a:spLocks noGrp="1"/>
          </p:cNvSpPr>
          <p:nvPr/>
        </p:nvSpPr>
        <p:spPr>
          <a:xfrm>
            <a:off x="762000" y="1099027"/>
            <a:ext cx="7391400" cy="548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baseline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6D2AE-38D2-AB04-1EAF-1F3FE9410CCD}"/>
              </a:ext>
            </a:extLst>
          </p:cNvPr>
          <p:cNvSpPr txBox="1"/>
          <p:nvPr/>
        </p:nvSpPr>
        <p:spPr>
          <a:xfrm>
            <a:off x="533400" y="514253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is a control area identified?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60F2C-A20C-0828-FFD3-15DE28A4216F}"/>
              </a:ext>
            </a:extLst>
          </p:cNvPr>
          <p:cNvSpPr txBox="1"/>
          <p:nvPr/>
        </p:nvSpPr>
        <p:spPr>
          <a:xfrm>
            <a:off x="381000" y="1295400"/>
            <a:ext cx="843836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 control area is a room or group of rooms separated by fire barriers from other areas of the building.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This fire barrier separation includes the walls, floor and deck above.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 fire barrier wall extends from the fire rated floor to the fire rated deck above.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The fire barrier supporting construction must also be fire rated.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All doors and openings into the control area must be fire rated.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All penetrations must be fire caulked.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highlight>
                  <a:srgbClr val="FFFF00"/>
                </a:highlight>
                <a:latin typeface="Calibri"/>
                <a:cs typeface="Calibri"/>
              </a:rPr>
              <a:t>If there are no separations between rooms but the floors are fire rated, the entire floor could be the control area.</a:t>
            </a:r>
          </a:p>
          <a:p>
            <a:pPr marL="800100" lvl="1" indent="-342900">
              <a:buFont typeface="Arial"/>
              <a:buChar char="•"/>
            </a:pPr>
            <a:endParaRPr lang="en-US" sz="2000" b="1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7332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2B200-7192-1CA5-B131-85FB7A800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A69D8A-1620-976D-61BC-7080DC0F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51648D-7821-B0F6-93D0-F183ECF24B17}"/>
              </a:ext>
            </a:extLst>
          </p:cNvPr>
          <p:cNvSpPr>
            <a:spLocks noGrp="1"/>
          </p:cNvSpPr>
          <p:nvPr/>
        </p:nvSpPr>
        <p:spPr>
          <a:xfrm>
            <a:off x="762000" y="1099027"/>
            <a:ext cx="7391400" cy="548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baseline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6C1E3-BC30-FA5B-C881-4F644610ADDC}"/>
              </a:ext>
            </a:extLst>
          </p:cNvPr>
          <p:cNvSpPr txBox="1"/>
          <p:nvPr/>
        </p:nvSpPr>
        <p:spPr>
          <a:xfrm>
            <a:off x="533400" y="514253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is a control area identified?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AEB1A2-0EB2-B820-7BBF-303DC1DB2070}"/>
              </a:ext>
            </a:extLst>
          </p:cNvPr>
          <p:cNvSpPr txBox="1"/>
          <p:nvPr/>
        </p:nvSpPr>
        <p:spPr>
          <a:xfrm>
            <a:off x="381000" y="1295400"/>
            <a:ext cx="8438367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 control area is a room or group of rooms separated by fire barriers from other areas of the building.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This fire barrier separation includes the walls, floor and deck above.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 fire barrier wall extends from the fire rated floor to the fire rated deck above.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The fire barrier supporting construction must also be fire rated.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All doors and openings into the control area must be fire rated.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All penetrations must be fire caulked.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If there are no separations between rooms but the floors are fire rated, the entire floor could be the control area.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highlight>
                  <a:srgbClr val="FFFF00"/>
                </a:highlight>
                <a:latin typeface="Calibri"/>
                <a:cs typeface="Calibri"/>
              </a:rPr>
              <a:t>If the floors are not fire rated, the entire building is the control area.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highlight>
                  <a:srgbClr val="FFFF00"/>
                </a:highlight>
                <a:latin typeface="Calibri"/>
                <a:cs typeface="Calibri"/>
              </a:rPr>
              <a:t>Remember the chemical quantities are limited per control area.  If the entire building is your control area, the chemical quantities are severely limited.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28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3AA07-7AA1-1315-FC19-9530CB31B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69E3-E8EB-2DD7-C9E9-D74E85A5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50" y="365126"/>
            <a:ext cx="8003700" cy="1325563"/>
          </a:xfrm>
        </p:spPr>
        <p:txBody>
          <a:bodyPr/>
          <a:lstStyle/>
          <a:p>
            <a:r>
              <a:rPr lang="en-US" b="1" dirty="0">
                <a:latin typeface="+mn-lt"/>
                <a:cs typeface="Calibri Light"/>
              </a:rPr>
              <a:t>Code Compliance for Chemicals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43474-2A1E-333A-D9A9-2D92F058A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50" y="1295401"/>
            <a:ext cx="8327550" cy="20755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NYS Code requires an MAQ analysis.</a:t>
            </a:r>
          </a:p>
          <a:p>
            <a:r>
              <a:rPr lang="en-US" dirty="0">
                <a:cs typeface="Calibri"/>
              </a:rPr>
              <a:t>What information is needed to conduct an MAQ analysis?</a:t>
            </a:r>
          </a:p>
          <a:p>
            <a:pPr lvl="1"/>
            <a:r>
              <a:rPr lang="en-US" dirty="0">
                <a:cs typeface="Calibri"/>
              </a:rPr>
              <a:t>A complete chemical inventory with locations defined down to the level of approved storage cabinets (i.e. flammable storage cabinets, gas cabinets).</a:t>
            </a:r>
          </a:p>
          <a:p>
            <a:pPr lvl="1"/>
            <a:r>
              <a:rPr lang="en-US" dirty="0">
                <a:cs typeface="Calibri"/>
              </a:rPr>
              <a:t>An accurate hazard classification for that entire chemical inventory</a:t>
            </a:r>
          </a:p>
          <a:p>
            <a:pPr lvl="1"/>
            <a:r>
              <a:rPr lang="en-US" dirty="0">
                <a:cs typeface="Calibri"/>
              </a:rPr>
              <a:t>An understanding of your facility's control area or laboratory suites boundaries.</a:t>
            </a:r>
          </a:p>
          <a:p>
            <a:pPr lvl="1"/>
            <a:r>
              <a:rPr lang="en-US" dirty="0">
                <a:cs typeface="Calibri"/>
              </a:rPr>
              <a:t>An understanding of your facility's sprinkler coverage status.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822735A-14FF-FA6C-9394-517C40B05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56" t="10915" r="39921" b="10211"/>
          <a:stretch/>
        </p:blipFill>
        <p:spPr>
          <a:xfrm rot="5400000">
            <a:off x="2704084" y="3171967"/>
            <a:ext cx="3270995" cy="36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94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08022-4A04-A417-4341-67CF55392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37B504-7D99-A56B-92D5-6DDD687E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4AF374-2B82-C85F-A157-4388039F4A3C}"/>
              </a:ext>
            </a:extLst>
          </p:cNvPr>
          <p:cNvSpPr>
            <a:spLocks noGrp="1"/>
          </p:cNvSpPr>
          <p:nvPr/>
        </p:nvSpPr>
        <p:spPr>
          <a:xfrm>
            <a:off x="762000" y="1099027"/>
            <a:ext cx="7391400" cy="548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baseline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84D26-A269-CAD6-2364-54CF74BA84B2}"/>
              </a:ext>
            </a:extLst>
          </p:cNvPr>
          <p:cNvSpPr txBox="1"/>
          <p:nvPr/>
        </p:nvSpPr>
        <p:spPr>
          <a:xfrm>
            <a:off x="533400" y="514253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is a control area identified?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45CB4B-B5EA-DEEA-03F4-03643E526FCF}"/>
              </a:ext>
            </a:extLst>
          </p:cNvPr>
          <p:cNvSpPr txBox="1"/>
          <p:nvPr/>
        </p:nvSpPr>
        <p:spPr>
          <a:xfrm>
            <a:off x="381000" y="1295400"/>
            <a:ext cx="8438367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There are required ventilation rates.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The configuration of the ducts is regulated.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Hoods may be required.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The configuration of the hood exhaust is regulated.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Floors may be required to be liquid tight.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Chemical storage cabinets may be required.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 sprinkler system may be required.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In most cases, it is required.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The number of control areas per floor is limited based on the story that the control areas are located.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The higher the story, the fewer control areas allowed.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228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AC762-D102-97A7-978B-C6D376CAF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76EB1-9BE2-92BB-8715-AE40C377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28691C-BFFE-C3F9-2BA6-3A1F397F6FFA}"/>
              </a:ext>
            </a:extLst>
          </p:cNvPr>
          <p:cNvSpPr>
            <a:spLocks noGrp="1"/>
          </p:cNvSpPr>
          <p:nvPr/>
        </p:nvSpPr>
        <p:spPr>
          <a:xfrm>
            <a:off x="762000" y="1099027"/>
            <a:ext cx="7391400" cy="548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baseline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A1D36-842D-3A5B-FEEB-3786B7C9AC2D}"/>
              </a:ext>
            </a:extLst>
          </p:cNvPr>
          <p:cNvSpPr txBox="1"/>
          <p:nvPr/>
        </p:nvSpPr>
        <p:spPr>
          <a:xfrm>
            <a:off x="533400" y="514253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identifies the control areas?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AA830-16CF-844E-6F66-10775C4081F2}"/>
              </a:ext>
            </a:extLst>
          </p:cNvPr>
          <p:cNvSpPr txBox="1"/>
          <p:nvPr/>
        </p:nvSpPr>
        <p:spPr>
          <a:xfrm>
            <a:off x="352816" y="1417052"/>
            <a:ext cx="8562584" cy="557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Someone that understands what a control area is.</a:t>
            </a:r>
          </a:p>
          <a:p>
            <a:pPr marL="800100" lvl="1" indent="-342900">
              <a:buFont typeface="Arial"/>
              <a:buChar char="•"/>
            </a:pPr>
            <a:endParaRPr lang="en-US" sz="12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Someone that understands ventilation and exhaust requirements for chemical laboratories.</a:t>
            </a:r>
          </a:p>
          <a:p>
            <a:pPr marL="800100" lvl="1" indent="-342900">
              <a:buFont typeface="Arial"/>
              <a:buChar char="•"/>
            </a:pPr>
            <a:endParaRPr lang="en-US" sz="12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Someone that understands fire barriers and can identify proper fire barriers including supporting construction. </a:t>
            </a:r>
          </a:p>
          <a:p>
            <a:pPr marL="800100" lvl="1" indent="-342900">
              <a:buFont typeface="Arial"/>
              <a:buChar char="•"/>
            </a:pPr>
            <a:endParaRPr lang="en-US" sz="12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A qualified consultant.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We have had poor results with some consultants.</a:t>
            </a:r>
          </a:p>
          <a:p>
            <a:pPr marL="800100" lvl="1" indent="-342900">
              <a:buFont typeface="Arial"/>
              <a:buChar char="•"/>
            </a:pPr>
            <a:endParaRPr lang="en-US" sz="12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Facilities Engineering.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888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4C63AD-7E70-35A0-3287-2BCF9F41A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653765"/>
            <a:ext cx="8963025" cy="5915596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18E0F18A-00E9-F390-9655-9C79B337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0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a building&#10;&#10;AI-generated content may be incorrect.">
            <a:extLst>
              <a:ext uri="{FF2B5EF4-FFF2-40B4-BE49-F238E27FC236}">
                <a16:creationId xmlns:a16="http://schemas.microsoft.com/office/drawing/2014/main" id="{42F9F999-A375-D47E-32D4-22FB796A4AD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90488" y="608950"/>
            <a:ext cx="8963025" cy="6005225"/>
          </a:xfr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68704C66-E889-D82F-1B68-1B71B104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14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254316-6F35-2E47-1BE4-BB74B9E184B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90488" y="653765"/>
            <a:ext cx="8963025" cy="5915596"/>
          </a:xfr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726AD3B4-BDFE-95B8-10F4-EA2E9482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14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7C621-B083-6264-AEC9-74DE38DE0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27B676-AAF1-D206-8A26-B234E95E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4F4075-05C1-F248-94B0-7E8CF0E24B50}"/>
              </a:ext>
            </a:extLst>
          </p:cNvPr>
          <p:cNvSpPr>
            <a:spLocks noGrp="1"/>
          </p:cNvSpPr>
          <p:nvPr/>
        </p:nvSpPr>
        <p:spPr>
          <a:xfrm>
            <a:off x="762000" y="1099027"/>
            <a:ext cx="7391400" cy="548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baseline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EB273-12CC-71F0-EEEA-A111167C2C92}"/>
              </a:ext>
            </a:extLst>
          </p:cNvPr>
          <p:cNvSpPr txBox="1"/>
          <p:nvPr/>
        </p:nvSpPr>
        <p:spPr>
          <a:xfrm>
            <a:off x="890392" y="2636173"/>
            <a:ext cx="749160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Questions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7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9D8C-11A4-BA87-2C2E-D66B48C5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50" y="365126"/>
            <a:ext cx="8003700" cy="1325563"/>
          </a:xfrm>
        </p:spPr>
        <p:txBody>
          <a:bodyPr/>
          <a:lstStyle/>
          <a:p>
            <a:r>
              <a:rPr lang="en-US" b="1" dirty="0">
                <a:latin typeface="+mn-lt"/>
                <a:cs typeface="Calibri Light"/>
              </a:rPr>
              <a:t>Code Compliance for Chemicals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B49A8-6F45-F754-1265-52E0DB1A6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50" y="1295401"/>
            <a:ext cx="8327550" cy="2075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NYS Code requires an MAQ analysis.</a:t>
            </a:r>
          </a:p>
          <a:p>
            <a:r>
              <a:rPr lang="en-US" dirty="0">
                <a:cs typeface="Calibri"/>
              </a:rPr>
              <a:t>What information is needed to conduct an MAQ analysis?</a:t>
            </a:r>
          </a:p>
          <a:p>
            <a:pPr lvl="1"/>
            <a:r>
              <a:rPr lang="en-US" dirty="0">
                <a:highlight>
                  <a:srgbClr val="FFFF00"/>
                </a:highlight>
                <a:cs typeface="Calibri"/>
              </a:rPr>
              <a:t>A complete chemical inventory with locations defined down to the level of approved storage cabinets (i.e. flammable storage cabinets, gas cabinets).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EC64D7A-B497-B764-5388-7521D0923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56" t="10915" r="39921" b="10211"/>
          <a:stretch/>
        </p:blipFill>
        <p:spPr>
          <a:xfrm rot="5400000">
            <a:off x="2704084" y="3171967"/>
            <a:ext cx="3270995" cy="36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4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A9EEB-3E61-DAF5-CCCF-08DA270F1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C81F-4467-B815-71DD-F59BD870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Calibri Light"/>
              </a:rPr>
              <a:t>Code Compliance for Chemicals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B88B1-898E-C889-8297-D62E40E1A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50" y="1447625"/>
            <a:ext cx="8327550" cy="1923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What information is needed to conduct an MAQ analysis?</a:t>
            </a:r>
          </a:p>
          <a:p>
            <a:pPr lvl="1"/>
            <a:r>
              <a:rPr lang="en-US" dirty="0">
                <a:cs typeface="Calibri"/>
              </a:rPr>
              <a:t>A complete chemical inventory with locations defined down to the level of approved storage cabinets (i.e. flammable storage cabinets, gas cabinets).</a:t>
            </a:r>
          </a:p>
          <a:p>
            <a:pPr lvl="1"/>
            <a:r>
              <a:rPr lang="en-US" dirty="0">
                <a:highlight>
                  <a:srgbClr val="FFFF00"/>
                </a:highlight>
                <a:cs typeface="Calibri"/>
              </a:rPr>
              <a:t>An accurate hazard classification for that entire chemical inventory.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27D815C-6A23-5133-AD4C-22578DD86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56" t="10915" r="39921" b="10211"/>
          <a:stretch/>
        </p:blipFill>
        <p:spPr>
          <a:xfrm rot="5400000">
            <a:off x="2714567" y="3061135"/>
            <a:ext cx="3320138" cy="37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0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87EF9-4457-083A-90EE-061C7E789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064B-D7FE-DBF8-5C5C-2A08558D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Calibri Light"/>
              </a:rPr>
              <a:t>Code Compliance for Chemicals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3D2C6-F25F-EE74-76AD-E5483EFCA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50" y="1447625"/>
            <a:ext cx="8327550" cy="1923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What information is needed to conduct an MAQ analysis?</a:t>
            </a:r>
          </a:p>
          <a:p>
            <a:pPr lvl="1"/>
            <a:r>
              <a:rPr lang="en-US" dirty="0">
                <a:cs typeface="Calibri"/>
              </a:rPr>
              <a:t>A complete chemical inventory with locations defined down to the level of approved storage cabinets (i.e. flammable storage cabinets, gas cabinets).</a:t>
            </a:r>
          </a:p>
          <a:p>
            <a:pPr lvl="1"/>
            <a:r>
              <a:rPr lang="en-US" dirty="0">
                <a:cs typeface="Calibri"/>
              </a:rPr>
              <a:t>An accurate hazard classification for that entire chemical inventory</a:t>
            </a:r>
          </a:p>
          <a:p>
            <a:pPr lvl="1"/>
            <a:r>
              <a:rPr lang="en-US" dirty="0">
                <a:highlight>
                  <a:srgbClr val="FFFF00"/>
                </a:highlight>
                <a:cs typeface="Calibri"/>
              </a:rPr>
              <a:t>An understanding of your facility's control area or laboratory suites boundaries.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8161C71-4138-87B4-2BBB-9F2C808E5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56" t="10915" r="39921" b="10211"/>
          <a:stretch/>
        </p:blipFill>
        <p:spPr>
          <a:xfrm rot="5400000">
            <a:off x="2714567" y="3061135"/>
            <a:ext cx="3320138" cy="37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3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0CA1D-A0D0-4F10-AC91-617B736CD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F3C1-5F3A-D209-1A0E-2138B68B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Calibri Light"/>
              </a:rPr>
              <a:t>Code Compliance for Chemicals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9E367-C5A0-3711-C8C1-E3F08FF82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50" y="1447625"/>
            <a:ext cx="8327550" cy="1923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What information is needed to conduct an MAQ analysis?</a:t>
            </a:r>
          </a:p>
          <a:p>
            <a:pPr lvl="1"/>
            <a:r>
              <a:rPr lang="en-US" dirty="0">
                <a:cs typeface="Calibri"/>
              </a:rPr>
              <a:t>A complete chemical inventory with locations defined down to the level of approved storage cabinets (i.e. flammable storage cabinets, gas cabinets).</a:t>
            </a:r>
          </a:p>
          <a:p>
            <a:pPr lvl="1"/>
            <a:r>
              <a:rPr lang="en-US" dirty="0">
                <a:cs typeface="Calibri"/>
              </a:rPr>
              <a:t>An accurate hazard classification for that entire chemical inventory</a:t>
            </a:r>
          </a:p>
          <a:p>
            <a:pPr lvl="1"/>
            <a:r>
              <a:rPr lang="en-US" dirty="0">
                <a:cs typeface="Calibri"/>
              </a:rPr>
              <a:t>An understanding of your facility's control area or laboratory suites boundaries.</a:t>
            </a:r>
          </a:p>
          <a:p>
            <a:pPr lvl="1"/>
            <a:r>
              <a:rPr lang="en-US" dirty="0">
                <a:highlight>
                  <a:srgbClr val="FFFF00"/>
                </a:highlight>
                <a:cs typeface="Calibri"/>
              </a:rPr>
              <a:t>An understanding of your facility's sprinkler coverage status.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058EAC4-54E2-953C-24B3-D38B5EC70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56" t="10915" r="39921" b="10211"/>
          <a:stretch/>
        </p:blipFill>
        <p:spPr>
          <a:xfrm rot="5400000">
            <a:off x="2714567" y="3061135"/>
            <a:ext cx="3320138" cy="37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6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1C645-4BBE-6AF9-85E5-DE54D9B34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333B-0625-3464-4288-00690351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Calibri Light"/>
              </a:rPr>
              <a:t>Code Compliance for Chemicals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323D2-2518-2F77-BFE2-3009F953E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50" y="1447625"/>
            <a:ext cx="8327550" cy="19233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What information is needed to conduct an MAQ analysis?</a:t>
            </a:r>
          </a:p>
          <a:p>
            <a:pPr lvl="1"/>
            <a:r>
              <a:rPr lang="en-US" dirty="0">
                <a:cs typeface="Calibri"/>
              </a:rPr>
              <a:t>A complete chemical inventory with locations defined down to the level of approved storage cabinets (i.e. flammable storage cabinets, gas cabinets).</a:t>
            </a:r>
          </a:p>
          <a:p>
            <a:pPr lvl="1"/>
            <a:r>
              <a:rPr lang="en-US" dirty="0">
                <a:cs typeface="Calibri"/>
              </a:rPr>
              <a:t>An accurate hazard classification for that entire chemical inventory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  <a:cs typeface="Calibri"/>
              </a:rPr>
              <a:t>An understanding of your facility's control area or laboratory suite boundaries.</a:t>
            </a:r>
          </a:p>
          <a:p>
            <a:pPr lvl="1"/>
            <a:r>
              <a:rPr lang="en-US" dirty="0">
                <a:cs typeface="Calibri"/>
              </a:rPr>
              <a:t>An understanding of your facility's sprinkler coverage status.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786C1C6-F951-CE9D-161D-9FF9AE9E62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56" t="10915" r="39921" b="10211"/>
          <a:stretch/>
        </p:blipFill>
        <p:spPr>
          <a:xfrm rot="5400000">
            <a:off x="2684304" y="3288746"/>
            <a:ext cx="2929554" cy="32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8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762000" y="1099027"/>
            <a:ext cx="7391400" cy="548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baseline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45A67-DDD2-4E42-AAE9-5661C2613AEC}"/>
              </a:ext>
            </a:extLst>
          </p:cNvPr>
          <p:cNvSpPr txBox="1"/>
          <p:nvPr/>
        </p:nvSpPr>
        <p:spPr>
          <a:xfrm>
            <a:off x="603516" y="719812"/>
            <a:ext cx="7778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/>
                <a:ea typeface="Calibri"/>
                <a:cs typeface="Calibri"/>
              </a:rPr>
              <a:t>What is a control area and how does it impact us? 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0FDF7-DA04-4145-9E7F-A6818F5FF834}"/>
              </a:ext>
            </a:extLst>
          </p:cNvPr>
          <p:cNvSpPr txBox="1"/>
          <p:nvPr/>
        </p:nvSpPr>
        <p:spPr>
          <a:xfrm>
            <a:off x="316554" y="2029976"/>
            <a:ext cx="8510892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A control area is a fire separated area within a building where quantities of hazardous materials not exceeding the maximum allowable quantities (MAQ) are used, handled, dispensed or stored.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A control area that meets MAQ is regulated by code as a Group B – Business use.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A laboratory suite is a particular type of control area permitted in higher education laboratory buildings.  It is also regulated as a Group B.</a:t>
            </a:r>
          </a:p>
          <a:p>
            <a:pPr lvl="2"/>
            <a:endParaRPr lang="en-US" sz="2000" dirty="0"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If MAQ limits are exceeded, then the space is classified as a Group H.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A Group H has significantly more limitations and code requirements.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In some cases, a Group H may not be allowed in the building.</a:t>
            </a:r>
          </a:p>
          <a:p>
            <a:pPr lvl="2"/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97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762000" y="1099027"/>
            <a:ext cx="7391400" cy="548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baseline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45A67-DDD2-4E42-AAE9-5661C2613AEC}"/>
              </a:ext>
            </a:extLst>
          </p:cNvPr>
          <p:cNvSpPr txBox="1"/>
          <p:nvPr/>
        </p:nvSpPr>
        <p:spPr>
          <a:xfrm>
            <a:off x="533400" y="514253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is a control area identified?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0FDF7-DA04-4145-9E7F-A6818F5FF834}"/>
              </a:ext>
            </a:extLst>
          </p:cNvPr>
          <p:cNvSpPr txBox="1"/>
          <p:nvPr/>
        </p:nvSpPr>
        <p:spPr>
          <a:xfrm>
            <a:off x="381000" y="1295400"/>
            <a:ext cx="843836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b="1" dirty="0">
                <a:highlight>
                  <a:srgbClr val="FFFF00"/>
                </a:highlight>
                <a:latin typeface="Calibri"/>
                <a:cs typeface="Calibri"/>
              </a:rPr>
              <a:t>A control area is a room or group of rooms separated by fire barriers from other areas of the building.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6355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a638347-5c04-42d2-a1c3-b7f286227752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22880</TotalTime>
  <Words>1269</Words>
  <Application>Microsoft Office PowerPoint</Application>
  <PresentationFormat>On-screen Show (4:3)</PresentationFormat>
  <Paragraphs>152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Helvetica</vt:lpstr>
      <vt:lpstr>Palatino Linotype</vt:lpstr>
      <vt:lpstr>Times</vt:lpstr>
      <vt:lpstr>1_Office Theme</vt:lpstr>
      <vt:lpstr>2_Office Theme</vt:lpstr>
      <vt:lpstr>Office Theme</vt:lpstr>
      <vt:lpstr>Chemical Control Areas</vt:lpstr>
      <vt:lpstr>Code Compliance for Chemicals</vt:lpstr>
      <vt:lpstr>Code Compliance for Chemicals</vt:lpstr>
      <vt:lpstr>Code Compliance for Chemicals</vt:lpstr>
      <vt:lpstr>Code Compliance for Chemicals</vt:lpstr>
      <vt:lpstr>Code Compliance for Chemicals</vt:lpstr>
      <vt:lpstr>Code Compliance for Chemicals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2822</cp:revision>
  <cp:lastPrinted>2019-06-07T12:20:16Z</cp:lastPrinted>
  <dcterms:created xsi:type="dcterms:W3CDTF">2014-05-07T13:58:10Z</dcterms:created>
  <dcterms:modified xsi:type="dcterms:W3CDTF">2025-10-16T11:39:05Z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