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77" r:id="rId5"/>
    <p:sldMasterId id="2147483691" r:id="rId6"/>
  </p:sldMasterIdLst>
  <p:notesMasterIdLst>
    <p:notesMasterId r:id="rId12"/>
  </p:notesMasterIdLst>
  <p:handoutMasterIdLst>
    <p:handoutMasterId r:id="rId13"/>
  </p:handoutMasterIdLst>
  <p:sldIdLst>
    <p:sldId id="378" r:id="rId7"/>
    <p:sldId id="420" r:id="rId8"/>
    <p:sldId id="434" r:id="rId9"/>
    <p:sldId id="435" r:id="rId10"/>
    <p:sldId id="433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C0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3792" autoAdjust="0"/>
  </p:normalViewPr>
  <p:slideViewPr>
    <p:cSldViewPr>
      <p:cViewPr varScale="1">
        <p:scale>
          <a:sx n="89" d="100"/>
          <a:sy n="89" d="100"/>
        </p:scale>
        <p:origin x="466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356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0148D2C4-3FD3-4B21-BF7B-4166AC945CF2}" type="datetimeFigureOut">
              <a:rPr lang="en-US" smtClean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3D3D0F0-4AD1-46EF-B042-05EF244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1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5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0E30-1E21-A6E0-3D92-9DEA3B96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94FEC-1B09-C4FB-8E70-54D3B123C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5A0E4-8879-C5ED-C698-00F0482C9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C893F-B7BC-240E-12F1-96AA4C1FF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1FD97-6D29-45B2-9C28-D4B8CB4B9F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90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30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8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5607B-9C1E-4C6F-B248-9341DED41773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>
            <a:extLst>
              <a:ext uri="{FF2B5EF4-FFF2-40B4-BE49-F238E27FC236}">
                <a16:creationId xmlns:a16="http://schemas.microsoft.com/office/drawing/2014/main" id="{9DCB0A9A-E377-4F2F-809B-60FE3C993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9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6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0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4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1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9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26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4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1"/>
            <a:ext cx="9144000" cy="2406650"/>
          </a:xfrm>
        </p:spPr>
        <p:txBody>
          <a:bodyPr/>
          <a:lstStyle>
            <a:lvl1pPr marL="0" indent="0" algn="ctr">
              <a:buNone/>
              <a:defRPr sz="3106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718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01212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49536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21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5B32D-43B0-0843-9813-FC51E663339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5" y="429028"/>
            <a:ext cx="1132723" cy="1391064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9DB4501-E375-864B-A5A1-AF6828B91287}"/>
              </a:ext>
            </a:extLst>
          </p:cNvPr>
          <p:cNvSpPr txBox="1">
            <a:spLocks/>
          </p:cNvSpPr>
          <p:nvPr userDrawn="1"/>
        </p:nvSpPr>
        <p:spPr>
          <a:xfrm>
            <a:off x="0" y="2180493"/>
            <a:ext cx="9144000" cy="341035"/>
          </a:xfrm>
          <a:prstGeom prst="rect">
            <a:avLst/>
          </a:prstGeom>
          <a:solidFill>
            <a:srgbClr val="116B93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35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BBCFCC95-FBE4-2340-9B62-99EDA740A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23914" b="37436"/>
          <a:stretch/>
        </p:blipFill>
        <p:spPr>
          <a:xfrm>
            <a:off x="0" y="3325792"/>
            <a:ext cx="9144000" cy="3392871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AA456F5-385F-2744-B364-594A2EC31F4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9144000" cy="141402"/>
          </a:xfrm>
          <a:prstGeom prst="rect">
            <a:avLst/>
          </a:prstGeom>
          <a:solidFill>
            <a:srgbClr val="116B93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5D18C69-0ABF-D24F-874C-A119F2810EEA}"/>
              </a:ext>
            </a:extLst>
          </p:cNvPr>
          <p:cNvSpPr txBox="1">
            <a:spLocks/>
          </p:cNvSpPr>
          <p:nvPr userDrawn="1"/>
        </p:nvSpPr>
        <p:spPr>
          <a:xfrm>
            <a:off x="0" y="6716598"/>
            <a:ext cx="9144000" cy="141402"/>
          </a:xfrm>
          <a:prstGeom prst="rect">
            <a:avLst/>
          </a:prstGeom>
          <a:solidFill>
            <a:srgbClr val="116B93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i="1" spc="4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841C8-ECC3-1B45-94ED-9AD2BD0B597B}"/>
              </a:ext>
            </a:extLst>
          </p:cNvPr>
          <p:cNvSpPr txBox="1"/>
          <p:nvPr userDrawn="1"/>
        </p:nvSpPr>
        <p:spPr>
          <a:xfrm>
            <a:off x="2126974" y="1338001"/>
            <a:ext cx="489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117017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9154-3FD0-48E0-AC3B-71BEF976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31F4-33EE-473D-BCA6-7E0C69E61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06B1B12-4CCD-9346-9207-12D7DF39D52D}"/>
              </a:ext>
            </a:extLst>
          </p:cNvPr>
          <p:cNvSpPr txBox="1">
            <a:spLocks/>
          </p:cNvSpPr>
          <p:nvPr userDrawn="1"/>
        </p:nvSpPr>
        <p:spPr>
          <a:xfrm>
            <a:off x="8628016" y="6492876"/>
            <a:ext cx="32548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93F4FC-CA50-4A9A-81E6-B7890B728F4E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931ED-D2BC-4F73-BD64-22D10DDC2E22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47B2E980-5E87-45B1-B6EC-C113312EBE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52D0-72D8-46C5-B370-7EAFAAC2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E2EF6-F2F3-453B-B8A7-01E2D378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86B09-1E1F-4449-A59F-3B92766F57EE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F19853A6-CCFF-45FA-9A50-4BEDBBB2A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4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09C8-FF76-4A1E-98C6-1E4264BB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9AD0-E1FF-4FE0-8777-DB347BD84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EF298-0D72-43A7-AE11-CAB42E55F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4740C-3D9E-42C3-B8E8-854FD3FF9B1B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E53FA63A-F602-4AC7-A3C0-E02D412C1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6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6C9F-484E-4F8E-BC29-D59FDD06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BC335-E1F2-459A-99A9-2D0EE963B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85300-2C93-4D8E-A8D0-48262F58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E9E7E-D185-4429-999B-0FF2C5B6C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278ED-AC4C-41A0-A12A-34C6B0290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0AF67-AFEA-424D-9456-90CBE9796CEA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63E2A044-1D7D-49D5-B653-0AC34FF6D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3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5120-FE21-4D22-A3F4-D1B74B43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284E-03F7-4B04-98BF-009D3ABB9599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5" name="Picture 4" descr="cu white lrg.psd">
            <a:extLst>
              <a:ext uri="{FF2B5EF4-FFF2-40B4-BE49-F238E27FC236}">
                <a16:creationId xmlns:a16="http://schemas.microsoft.com/office/drawing/2014/main" id="{A3DB7594-D462-41FB-93D0-B911985CA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358BB1-C649-4B9B-A02F-166BBB28C39C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4" name="Picture 3" descr="cu white lrg.psd">
            <a:extLst>
              <a:ext uri="{FF2B5EF4-FFF2-40B4-BE49-F238E27FC236}">
                <a16:creationId xmlns:a16="http://schemas.microsoft.com/office/drawing/2014/main" id="{4C4B2A28-FBFB-4D7E-9BFD-6FA32F2D0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3845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2912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2"/>
            <a:ext cx="9144000" cy="456109"/>
          </a:xfrm>
        </p:spPr>
        <p:txBody>
          <a:bodyPr>
            <a:noAutofit/>
          </a:bodyPr>
          <a:lstStyle>
            <a:lvl1pPr>
              <a:defRPr sz="233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576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A6D3-3195-4E77-AAB3-87AD0A51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267F-3820-4BC1-9352-A7FA8F0B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FC407-C1F4-41DF-9F16-B199A07A3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9372E-0B32-4F4E-BB37-F2556E1728EC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A25594D0-1401-4B38-8FDA-C9D4EE907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5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82C5-30DD-4EE9-BF7B-8DA7E51D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6CF30-E051-4719-907A-EACFFFF81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409A-7459-431B-B8B4-350FC2E0E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4FD52-07DC-4C32-927A-30582C7AB309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7" name="Picture 6" descr="cu white lrg.psd">
            <a:extLst>
              <a:ext uri="{FF2B5EF4-FFF2-40B4-BE49-F238E27FC236}">
                <a16:creationId xmlns:a16="http://schemas.microsoft.com/office/drawing/2014/main" id="{5B674B5F-3914-49BD-BD1C-4D8D9130C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8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0E23-68AB-4272-AC9F-286AF407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3C84D-0068-4216-B31E-9B452D0D0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F61C7-0C34-42E1-9C21-6B00C9160F20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6A745B86-64DA-4A4B-BB76-A07450CE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73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1C0B4-D9ED-4656-A280-EB39E51BD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5C6D8-BBFB-46C8-A79F-9594EBD1F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71F94-41C8-400A-AEAF-BE5D6E8E55E2}"/>
              </a:ext>
            </a:extLst>
          </p:cNvPr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6" name="Picture 5" descr="cu white lrg.psd">
            <a:extLst>
              <a:ext uri="{FF2B5EF4-FFF2-40B4-BE49-F238E27FC236}">
                <a16:creationId xmlns:a16="http://schemas.microsoft.com/office/drawing/2014/main" id="{57D2474C-040D-4B12-AE2E-B3BFC3EFB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2912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2"/>
            <a:ext cx="9144000" cy="456109"/>
          </a:xfrm>
        </p:spPr>
        <p:txBody>
          <a:bodyPr>
            <a:noAutofit/>
          </a:bodyPr>
          <a:lstStyle>
            <a:lvl1pPr>
              <a:defRPr sz="233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718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0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46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7" y="4756727"/>
            <a:ext cx="825885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3106" dirty="0">
                <a:solidFill>
                  <a:prstClr val="white"/>
                </a:solidFill>
                <a:latin typeface="Helvetica"/>
                <a:cs typeface="Helvetica"/>
              </a:rPr>
              <a:t>Photos, illustrations, graphics here.</a:t>
            </a: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7" y="4756727"/>
            <a:ext cx="825885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3"/>
            <a:r>
              <a:rPr lang="en-US" sz="3106" dirty="0">
                <a:solidFill>
                  <a:prstClr val="white"/>
                </a:solidFill>
                <a:latin typeface="Helvetica"/>
                <a:cs typeface="Helvetica"/>
              </a:rPr>
              <a:t>Photos, illustrations, graphics here.</a:t>
            </a:r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6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4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1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6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03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42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7553"/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755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ctr" defTabSz="887553" rtl="0" eaLnBrk="1" latinLnBrk="0" hangingPunct="1">
        <a:spcBef>
          <a:spcPct val="0"/>
        </a:spcBef>
        <a:buNone/>
        <a:defRPr sz="3106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6" kern="1200">
          <a:solidFill>
            <a:schemeClr val="accent2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18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4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»"/>
        <a:defRPr sz="194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3452-4AAC-4E5B-860A-C23045B6E4EB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892D3-857B-472A-9DAE-19FBF2CF3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9D159-BAC3-463D-8040-A4308153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3C00A-D666-4A10-B7F5-F9075838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843CC-9382-4EBF-985F-F3B1328B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AC29-66F3-4A32-8E2C-40AEA5E8CDF3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C38C-9A95-493D-92DB-655BA0E1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Compliance and Risk Services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2E71-E69E-4319-8DC3-AC8511D6D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F4FC-CA50-4A9A-81E6-B7890B728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.iccsafe.org/content/ICCA117.12017P7" TargetMode="External"/><Relationship Id="rId2" Type="http://schemas.openxmlformats.org/officeDocument/2006/relationships/hyperlink" Target="https://codes.iccsafe.org/codes/united-states/new-yor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des.iccsafe.org/content/NYSASHRAE9012025P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s.ny.gov/system/files/documents/2025/07/2025-7-17-rule-text-energy-code.pdf" TargetMode="External"/><Relationship Id="rId2" Type="http://schemas.openxmlformats.org/officeDocument/2006/relationships/hyperlink" Target="https://dos.ny.gov/laws-and-regulations-division-building-standards-and-cod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2209800"/>
            <a:ext cx="7977716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NYS Code - Adopted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4978" y="4191000"/>
            <a:ext cx="5947383" cy="1066800"/>
          </a:xfrm>
        </p:spPr>
        <p:txBody>
          <a:bodyPr/>
          <a:lstStyle/>
          <a:p>
            <a:r>
              <a:rPr lang="en-US" sz="1800" dirty="0">
                <a:latin typeface="Palatino Linotype"/>
                <a:ea typeface="Calibri"/>
                <a:cs typeface="Calibri"/>
              </a:rPr>
              <a:t>Michael Niechwiadowicz</a:t>
            </a:r>
          </a:p>
          <a:p>
            <a:r>
              <a:rPr lang="en-US" sz="1800" dirty="0">
                <a:latin typeface="Palatino Linotype"/>
                <a:ea typeface="Calibri"/>
                <a:cs typeface="Calibri"/>
              </a:rPr>
              <a:t>Building Code Program Manager, FCS</a:t>
            </a:r>
            <a:endParaRPr lang="en-US" sz="1800" dirty="0">
              <a:latin typeface="Times"/>
              <a:ea typeface="Calibri"/>
              <a:cs typeface="Times"/>
            </a:endParaRPr>
          </a:p>
          <a:p>
            <a:r>
              <a:rPr lang="en-US" sz="1941" dirty="0">
                <a:latin typeface="Georgia"/>
              </a:rPr>
              <a:t>October 15, 2025</a:t>
            </a:r>
          </a:p>
        </p:txBody>
      </p:sp>
    </p:spTree>
    <p:extLst>
      <p:ext uri="{BB962C8B-B14F-4D97-AF65-F5344CB8AC3E}">
        <p14:creationId xmlns:p14="http://schemas.microsoft.com/office/powerpoint/2010/main" val="47852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9D8C-11A4-BA87-2C2E-D66B48C5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cs typeface="Calibri Light"/>
              </a:rPr>
              <a:t>2025 NYS Codes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B49A8-6F45-F754-1265-52E0DB1A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67" y="1501433"/>
            <a:ext cx="7886700" cy="479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Adopted October 1, 2025</a:t>
            </a:r>
            <a:endParaRPr lang="en-US" sz="2800" dirty="0">
              <a:ea typeface="Calibri" panose="020F0502020204030204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BA3BE-7A34-B970-D865-171C2BC8C87E}"/>
              </a:ext>
            </a:extLst>
          </p:cNvPr>
          <p:cNvSpPr txBox="1">
            <a:spLocks/>
          </p:cNvSpPr>
          <p:nvPr/>
        </p:nvSpPr>
        <p:spPr>
          <a:xfrm>
            <a:off x="3962400" y="2362200"/>
            <a:ext cx="5029200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>
                <a:ea typeface="+mn-lt"/>
                <a:cs typeface="Calibri"/>
              </a:rPr>
              <a:t>90-day </a:t>
            </a:r>
            <a:r>
              <a:rPr lang="en-US" dirty="0">
                <a:ea typeface="+mn-lt"/>
                <a:cs typeface="Calibri"/>
              </a:rPr>
              <a:t>grace period.</a:t>
            </a:r>
          </a:p>
          <a:p>
            <a:pPr marL="685800" lvl="1" indent="-342900"/>
            <a:r>
              <a:rPr lang="en-US" dirty="0">
                <a:ea typeface="+mn-lt"/>
                <a:cs typeface="Calibri"/>
              </a:rPr>
              <a:t>Applies to all the codes other than the energy code.</a:t>
            </a:r>
          </a:p>
          <a:p>
            <a:pPr marL="685800" lvl="1" indent="-342900"/>
            <a:r>
              <a:rPr lang="en-US" dirty="0">
                <a:ea typeface="+mn-lt"/>
                <a:cs typeface="Calibri"/>
              </a:rPr>
              <a:t>From October 1, 2025 – December 30, 2025, the current 2020 NYS Uniform Codes or the 2025 NYS Uniform Codes can be used.</a:t>
            </a:r>
          </a:p>
          <a:p>
            <a:pPr marL="342900" indent="-342900"/>
            <a:r>
              <a:rPr lang="en-US" dirty="0">
                <a:ea typeface="+mn-lt"/>
                <a:cs typeface="Calibri"/>
              </a:rPr>
              <a:t>December 31, 2025 the 2025 NYS Uniform Codes and 2025 NYS Energy Conservation Construction Code must be used.</a:t>
            </a:r>
          </a:p>
          <a:p>
            <a:pPr marL="342900" indent="-342900"/>
            <a:r>
              <a:rPr lang="en-US" dirty="0">
                <a:ea typeface="+mn-lt"/>
                <a:cs typeface="Calibri"/>
              </a:rPr>
              <a:t>This means if you want to use the 2020 NYS Codes you must submit the building permit with plans prior to December 31, 2025.</a:t>
            </a:r>
          </a:p>
          <a:p>
            <a:pPr marL="342900" indent="-342900"/>
            <a:endParaRPr lang="en-US" dirty="0">
              <a:ea typeface="+mn-lt"/>
              <a:cs typeface="Calibri"/>
            </a:endParaRPr>
          </a:p>
          <a:p>
            <a:pPr marL="685800" lvl="1" indent="-342900"/>
            <a:endParaRPr lang="en-US" dirty="0"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7" name="Picture 6" descr="A collection of colorful cards&#10;&#10;AI-generated content may be incorrect.">
            <a:extLst>
              <a:ext uri="{FF2B5EF4-FFF2-40B4-BE49-F238E27FC236}">
                <a16:creationId xmlns:a16="http://schemas.microsoft.com/office/drawing/2014/main" id="{74DD3034-59A5-1CF5-1E8B-8BA705383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1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84067-6DB9-9D96-6EA6-1F620978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26FB8-B501-6ABD-323E-3F6A1C7AF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752601"/>
            <a:ext cx="8278814" cy="449579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You can view the 2025 NYS Codes on the ICC website:</a:t>
            </a:r>
          </a:p>
          <a:p>
            <a:pPr lvl="1"/>
            <a:r>
              <a:rPr lang="en-US" sz="1412" dirty="0">
                <a:solidFill>
                  <a:schemeClr val="tx1"/>
                </a:solidFill>
                <a:hlinkClick r:id="rId2"/>
              </a:rPr>
              <a:t>https://codes.iccsafe.org/codes/united-states/new-york</a:t>
            </a:r>
            <a:endParaRPr lang="en-US" sz="1412" dirty="0">
              <a:solidFill>
                <a:schemeClr val="tx1"/>
              </a:solidFill>
            </a:endParaRPr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The accessibility reference standard that NYS adopted is ICC A117.1-2017 with Supplement 1.</a:t>
            </a:r>
          </a:p>
          <a:p>
            <a:pPr lvl="1"/>
            <a:r>
              <a:rPr lang="en-US" sz="1412" dirty="0">
                <a:solidFill>
                  <a:schemeClr val="tx1"/>
                </a:solidFill>
              </a:rPr>
              <a:t>Supplement 1 covers adult changing stations.</a:t>
            </a:r>
          </a:p>
          <a:p>
            <a:pPr lvl="1"/>
            <a:r>
              <a:rPr lang="en-US" sz="1412" dirty="0">
                <a:solidFill>
                  <a:schemeClr val="tx1"/>
                </a:solidFill>
                <a:hlinkClick r:id="rId3"/>
              </a:rPr>
              <a:t>https://codes.iccsafe.org/content/ICCA117.12017P7</a:t>
            </a:r>
            <a:endParaRPr lang="en-US" sz="1412" dirty="0">
              <a:solidFill>
                <a:schemeClr val="tx1"/>
              </a:solidFill>
            </a:endParaRPr>
          </a:p>
          <a:p>
            <a:pPr lvl="1"/>
            <a:r>
              <a:rPr lang="en-US" sz="1412" dirty="0">
                <a:solidFill>
                  <a:schemeClr val="tx1"/>
                </a:solidFill>
              </a:rPr>
              <a:t>There are requirements for new buildings and for existing buildings.</a:t>
            </a:r>
          </a:p>
          <a:p>
            <a:pPr lvl="2"/>
            <a:r>
              <a:rPr lang="en-US" sz="1024" dirty="0">
                <a:solidFill>
                  <a:schemeClr val="tx1"/>
                </a:solidFill>
              </a:rPr>
              <a:t>The new building requirements for clear spaces and turning spaces are larger.</a:t>
            </a:r>
          </a:p>
          <a:p>
            <a:pPr lvl="2"/>
            <a:r>
              <a:rPr lang="en-US" sz="1024" dirty="0">
                <a:solidFill>
                  <a:schemeClr val="tx1"/>
                </a:solidFill>
              </a:rPr>
              <a:t>For existing buildings, clear space and turning space requirements stayed the same as in ICC A117.1-2009.</a:t>
            </a:r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NYS adopted a revised version of ASHRAE 90.1-2022</a:t>
            </a:r>
          </a:p>
          <a:p>
            <a:pPr lvl="1"/>
            <a:r>
              <a:rPr lang="en-US" sz="1412" dirty="0">
                <a:solidFill>
                  <a:schemeClr val="tx1"/>
                </a:solidFill>
                <a:hlinkClick r:id="rId4"/>
              </a:rPr>
              <a:t>https://codes.iccsafe.org/content/NYSASHRAE9012025P1</a:t>
            </a:r>
            <a:endParaRPr lang="en-US" sz="1412" dirty="0">
              <a:solidFill>
                <a:schemeClr val="tx1"/>
              </a:solidFill>
            </a:endParaRPr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All the references standards in the code have been updated to a more recent version.</a:t>
            </a:r>
          </a:p>
          <a:p>
            <a:pPr lvl="1"/>
            <a:r>
              <a:rPr lang="en-US" sz="1412" dirty="0">
                <a:solidFill>
                  <a:schemeClr val="tx1"/>
                </a:solidFill>
              </a:rPr>
              <a:t>Not necessarily to the most recent version, just more recent than in the 2020 Code.</a:t>
            </a:r>
          </a:p>
          <a:p>
            <a:pPr lvl="1"/>
            <a:r>
              <a:rPr lang="en-US" sz="1412" dirty="0">
                <a:solidFill>
                  <a:schemeClr val="tx1"/>
                </a:solidFill>
              </a:rPr>
              <a:t>The adopted versions are listed in the code.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3FABB-CD44-ABF5-4C22-42879361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77606" cy="9144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Calibri Light"/>
              </a:rPr>
              <a:t>2025 NYS Codes - continued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0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CC0B3-94B1-1E37-7927-5D626A01E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64A48-52BC-B783-32EB-6065CC3A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0E58-F22F-4426-6808-53860C96C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8278814" cy="5349875"/>
          </a:xfrm>
        </p:spPr>
        <p:txBody>
          <a:bodyPr>
            <a:normAutofit/>
          </a:bodyPr>
          <a:lstStyle/>
          <a:p>
            <a:r>
              <a:rPr lang="en-US" sz="1800" dirty="0"/>
              <a:t>Not all the code requirements are in the Code books.</a:t>
            </a:r>
          </a:p>
          <a:p>
            <a:pPr lvl="1"/>
            <a:r>
              <a:rPr lang="en-US" sz="1600" dirty="0"/>
              <a:t>There are number of regulations in Title 19.</a:t>
            </a:r>
          </a:p>
          <a:p>
            <a:pPr lvl="1"/>
            <a:r>
              <a:rPr lang="en-US" sz="1600" dirty="0">
                <a:hlinkClick r:id="rId2"/>
              </a:rPr>
              <a:t>https://dos.ny.gov/laws-and-regulations-division-building-standards-and-codes</a:t>
            </a:r>
            <a:endParaRPr lang="en-US" sz="1600" dirty="0"/>
          </a:p>
          <a:p>
            <a:pPr lvl="1"/>
            <a:endParaRPr lang="en-US" sz="1412" dirty="0"/>
          </a:p>
          <a:p>
            <a:r>
              <a:rPr lang="en-US" sz="1800" dirty="0"/>
              <a:t>Part 1240 of Title 19 of the Official Compilation of Codes, Rules and Regulations of the State of New York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412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This is the enacting legislation for the 2025 NYS Energy Conservation Construction Code.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It has the electrification requirement that prohibits fuel-fired conditioning equipment in new construction.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Applies to new 7-story or less buildings as well as 100,000 sf or less buildings with a building permit application date on or after December 31, 2025.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Applies to all new buildings with a building permit application date after December 31, 2028.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There are a number of exceptions.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Does not apply to buildings legally in existence prior to December 31, 2025.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This includes repair, alteration addition, relocation or change of use.</a:t>
            </a:r>
          </a:p>
          <a:p>
            <a:pPr lvl="1"/>
            <a:r>
              <a:rPr lang="en-US" sz="1600" dirty="0">
                <a:hlinkClick r:id="rId3"/>
              </a:rPr>
              <a:t>2025-7-17-rule-text-energy-code.pdf</a:t>
            </a:r>
            <a:endParaRPr lang="en-US" sz="1600" dirty="0"/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pPr lvl="1"/>
            <a:endParaRPr lang="en-US" sz="1412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A95041-37D7-64C6-0E8B-F36DF239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77606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cs typeface="Calibri Light"/>
              </a:rPr>
              <a:t>2025 NYS Codes - continued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C762-D102-97A7-978B-C6D376CAF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76EB1-9BE2-92BB-8715-AE40C377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16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28691C-BFFE-C3F9-2BA6-3A1F397F6FFA}"/>
              </a:ext>
            </a:extLst>
          </p:cNvPr>
          <p:cNvSpPr>
            <a:spLocks noGrp="1"/>
          </p:cNvSpPr>
          <p:nvPr/>
        </p:nvSpPr>
        <p:spPr>
          <a:xfrm>
            <a:off x="762000" y="1099027"/>
            <a:ext cx="7391400" cy="5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baseline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A1D36-842D-3A5B-FEEB-3786B7C9AC2D}"/>
              </a:ext>
            </a:extLst>
          </p:cNvPr>
          <p:cNvSpPr txBox="1"/>
          <p:nvPr/>
        </p:nvSpPr>
        <p:spPr>
          <a:xfrm>
            <a:off x="1447800" y="264417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884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a638347-5c04-42d2-a1c3-b7f286227752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23067</TotalTime>
  <Words>454</Words>
  <Application>Microsoft Office PowerPoint</Application>
  <PresentationFormat>On-screen Show (4:3)</PresentationFormat>
  <Paragraphs>51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Helvetica</vt:lpstr>
      <vt:lpstr>Palatino Linotype</vt:lpstr>
      <vt:lpstr>Times</vt:lpstr>
      <vt:lpstr>1_Office Theme</vt:lpstr>
      <vt:lpstr>Office Theme</vt:lpstr>
      <vt:lpstr>2_Office Theme</vt:lpstr>
      <vt:lpstr>2025 NYS Code - Adopted</vt:lpstr>
      <vt:lpstr>2025 NYS Codes</vt:lpstr>
      <vt:lpstr>2025 NYS Codes - continued</vt:lpstr>
      <vt:lpstr>2025 NYS Codes - continued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2816</cp:revision>
  <cp:lastPrinted>2019-06-07T12:20:16Z</cp:lastPrinted>
  <dcterms:created xsi:type="dcterms:W3CDTF">2014-05-07T13:58:10Z</dcterms:created>
  <dcterms:modified xsi:type="dcterms:W3CDTF">2025-10-16T11:39:27Z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