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8" r:id="rId3"/>
    <p:sldId id="324" r:id="rId4"/>
    <p:sldId id="346" r:id="rId5"/>
    <p:sldId id="349" r:id="rId6"/>
    <p:sldId id="351" r:id="rId7"/>
    <p:sldId id="352" r:id="rId8"/>
    <p:sldId id="353" r:id="rId9"/>
    <p:sldId id="355" r:id="rId10"/>
    <p:sldId id="354" r:id="rId11"/>
    <p:sldId id="345" r:id="rId12"/>
    <p:sldId id="347" r:id="rId13"/>
    <p:sldId id="350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ly Davis" initials="KD" lastIdx="0" clrIdx="0">
    <p:extLst>
      <p:ext uri="{19B8F6BF-5375-455C-9EA6-DF929625EA0E}">
        <p15:presenceInfo xmlns:p15="http://schemas.microsoft.com/office/powerpoint/2012/main" userId="S-1-5-21-1275210071-879983540-725345543-1285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8" autoAdjust="0"/>
    <p:restoredTop sz="94899" autoAdjust="0"/>
  </p:normalViewPr>
  <p:slideViewPr>
    <p:cSldViewPr snapToGrid="0">
      <p:cViewPr varScale="1">
        <p:scale>
          <a:sx n="68" d="100"/>
          <a:sy n="68" d="100"/>
        </p:scale>
        <p:origin x="96" y="557"/>
      </p:cViewPr>
      <p:guideLst/>
    </p:cSldViewPr>
  </p:slideViewPr>
  <p:outlineViewPr>
    <p:cViewPr>
      <p:scale>
        <a:sx n="33" d="100"/>
        <a:sy n="33" d="100"/>
      </p:scale>
      <p:origin x="0" y="-2962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323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B88F0-12C2-42C8-B784-5BEB0054F19B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E3A37-12A6-4814-9B91-7C1D3B017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715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D9112-93E7-4348-A892-6AB783512AE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F8642-BD10-4F73-A3B1-AD1F99A14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342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02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98518-5C70-8129-8DA2-04EDE6D63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6CF01F-CD9C-6D0E-B528-A94DDD4E88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0650A9-4CCC-0DB8-7F15-C1274A708C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B9AC28-820B-C38B-E61A-DD602DA752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60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50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3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37DE82-5A6E-C72B-18FE-2C64C1DAC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723BA3-69C4-DC04-B0CF-4AA991FB3F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DF0E6F-9A76-E9A2-87F0-18D70BDA4A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53C45-E8BB-C2B9-3D6F-006C3C3BD4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2A32A-59AF-99B7-6702-ADF0CF91A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0003BE-4356-44B6-D8D4-7F173387BC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5FC906-5D6A-E09A-0F69-84A915E0F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57188-7FB0-2186-3892-999D76988D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89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95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55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0EB0C8-A542-8FE7-131F-C67901989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E986C5-C455-768B-3BC4-88B4D8080D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2C9E51-DEDF-05D6-D4DA-C225E02FE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7BBCE-C4F8-BAA6-180F-4118466E8D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57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54856-113A-46C1-5000-7A6ED893C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6A95DC-94B6-ED5C-F729-F4676635F7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39BC61-EB50-0E1B-F405-7194973AE6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DB40C-727F-43C6-4897-69BA14CAF1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8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29ABC-A98A-65C0-F685-7C0BF9B1E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7F5D52-07C5-D11E-E266-047C8BFBBD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F786BB-5DF1-B387-33A1-37364DCCBB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E0816-51C0-30A7-CE32-5314DCB149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68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508889-5157-600B-3921-775770D7F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44829B-E0EA-20D4-E681-116A3B45F4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ABE3CC-6404-D384-F696-610450423E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607760-19BF-9EB9-8F19-F4DF98EADB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88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0A1ACE-3EDD-E2D9-4A48-65221DFFF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FD1DF8-AB21-C283-CAD8-D6A8743723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9342E9-8148-9E77-AD91-68D2403642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341E3-A0D1-ED84-D672-7B2E1E458C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F8642-BD10-4F73-A3B1-AD1F99A149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0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e-builder.net/da2/daLanding.aspx?QS=8d7bff02e2f3484ebf8b76caabf7b8cb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cs-pmis@cornell.edu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356271" cy="1103081"/>
          </a:xfrm>
        </p:spPr>
        <p:txBody>
          <a:bodyPr>
            <a:normAutofit fontScale="90000"/>
          </a:bodyPr>
          <a:lstStyle/>
          <a:p>
            <a:r>
              <a:rPr lang="en-US" sz="5000" b="1" cap="none" dirty="0"/>
              <a:t>Trimble Unity Construct (TUC)</a:t>
            </a:r>
            <a:br>
              <a:rPr lang="en-US" sz="5000" b="1" cap="none" dirty="0"/>
            </a:br>
            <a:r>
              <a:rPr lang="en-US" sz="5000" cap="none" dirty="0"/>
              <a:t>(formerly known as eBuilder)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1" y="2906486"/>
            <a:ext cx="94488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June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D6A27D-8235-91F7-3D85-1EC00C580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0834" y="3249386"/>
            <a:ext cx="1411509" cy="133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73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E10E8-F1B4-2700-BDB3-B731130EF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4973D6E-BBF8-988A-0B2C-CE2333863A2D}"/>
              </a:ext>
            </a:extLst>
          </p:cNvPr>
          <p:cNvSpPr/>
          <p:nvPr/>
        </p:nvSpPr>
        <p:spPr>
          <a:xfrm>
            <a:off x="4896466" y="424934"/>
            <a:ext cx="6777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D6D46B-9F8D-F7B3-1499-4547110BDD55}"/>
              </a:ext>
            </a:extLst>
          </p:cNvPr>
          <p:cNvSpPr txBox="1"/>
          <p:nvPr/>
        </p:nvSpPr>
        <p:spPr>
          <a:xfrm>
            <a:off x="1273248" y="1798307"/>
            <a:ext cx="10007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Plant Accounting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FE20A9-9EFA-2E72-82E6-B75CD822A5D1}"/>
              </a:ext>
            </a:extLst>
          </p:cNvPr>
          <p:cNvSpPr txBox="1"/>
          <p:nvPr/>
        </p:nvSpPr>
        <p:spPr>
          <a:xfrm>
            <a:off x="1273248" y="2828835"/>
            <a:ext cx="1040089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What is done/confirmed in this step?: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Capitalization of expenses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Any unspent funds are returned to funding unit account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For multiple funding sources unused funding is returned on a percent-to-total basis (aligned with original funding allocations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If a project is cancelled, fall project costs will be journaled to the non-capital sub-account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Certificate of Completion/Occupancy downloaded from Trimble</a:t>
            </a:r>
          </a:p>
        </p:txBody>
      </p:sp>
    </p:spTree>
    <p:extLst>
      <p:ext uri="{BB962C8B-B14F-4D97-AF65-F5344CB8AC3E}">
        <p14:creationId xmlns:p14="http://schemas.microsoft.com/office/powerpoint/2010/main" val="359929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C55D8-B46D-4196-8A57-8601C392B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15826"/>
            <a:ext cx="10820400" cy="48172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u="sng" dirty="0"/>
              <a:t>Certifies</a:t>
            </a:r>
            <a:r>
              <a:rPr lang="en-US" sz="2400" dirty="0"/>
              <a:t> that all contractual obligations have been fulfilled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u="sng" dirty="0"/>
              <a:t>Archives</a:t>
            </a:r>
            <a:r>
              <a:rPr lang="en-US" sz="2400" dirty="0"/>
              <a:t> all required documentation properly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u="sng" dirty="0"/>
              <a:t>Closes</a:t>
            </a:r>
            <a:r>
              <a:rPr lang="en-US" sz="2400" dirty="0"/>
              <a:t> all contracts, work orders, purchase orders officially in Trimble &amp; KFS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u="sng" dirty="0"/>
              <a:t>Closes</a:t>
            </a:r>
            <a:r>
              <a:rPr lang="en-US" sz="2400" dirty="0"/>
              <a:t> project account(s) officially in Trimble &amp; KFS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u="sng" dirty="0"/>
              <a:t>Communicates</a:t>
            </a:r>
            <a:r>
              <a:rPr lang="en-US" sz="2400" dirty="0"/>
              <a:t> project closure or cancellation to Unit Representative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u="sng" dirty="0"/>
              <a:t>Updates</a:t>
            </a:r>
            <a:r>
              <a:rPr lang="en-US" sz="2400" dirty="0"/>
              <a:t> Project Status, Project Status 2, Status Update, Project Phase, Project Account Activated?, and Close Date fields on the project details page automatically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43AE74-9685-278E-35C4-A8D6D57C3753}"/>
              </a:ext>
            </a:extLst>
          </p:cNvPr>
          <p:cNvSpPr/>
          <p:nvPr/>
        </p:nvSpPr>
        <p:spPr>
          <a:xfrm>
            <a:off x="4896466" y="424934"/>
            <a:ext cx="6777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</p:spTree>
    <p:extLst>
      <p:ext uri="{BB962C8B-B14F-4D97-AF65-F5344CB8AC3E}">
        <p14:creationId xmlns:p14="http://schemas.microsoft.com/office/powerpoint/2010/main" val="1345590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B982DC2-7596-4080-84C3-34943E76F471}"/>
              </a:ext>
            </a:extLst>
          </p:cNvPr>
          <p:cNvSpPr/>
          <p:nvPr/>
        </p:nvSpPr>
        <p:spPr>
          <a:xfrm>
            <a:off x="5283200" y="424934"/>
            <a:ext cx="63909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Closeout/Cancellation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C55D8-B46D-4196-8A57-8601C392B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69642"/>
            <a:ext cx="10820400" cy="481724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Find the Process Guidance Document here: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2400" dirty="0">
                <a:solidFill>
                  <a:srgbClr val="3399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Documents \ User Resources \ CC - Closeout Cancellation Process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2400" dirty="0"/>
              <a:t>For help at any time, please email the FCS Project Management Information System(PMIS) group: </a:t>
            </a:r>
            <a:r>
              <a:rPr lang="fr-FR" sz="2400" dirty="0">
                <a:solidFill>
                  <a:srgbClr val="3399FF"/>
                </a:solidFill>
              </a:rPr>
              <a:t> </a:t>
            </a:r>
            <a:r>
              <a:rPr lang="fr-FR" sz="2400" dirty="0">
                <a:solidFill>
                  <a:srgbClr val="3399FF"/>
                </a:solidFill>
                <a:hlinkClick r:id="rId4"/>
              </a:rPr>
              <a:t>fcs-pmis@cornell.edu</a:t>
            </a:r>
            <a:endParaRPr lang="fr-FR" sz="2400" dirty="0">
              <a:solidFill>
                <a:srgbClr val="3399FF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219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2B54B-D698-DCBD-EB13-18E847009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C361C57-C903-2C55-3EE0-B03B1F5271E5}"/>
              </a:ext>
            </a:extLst>
          </p:cNvPr>
          <p:cNvSpPr/>
          <p:nvPr/>
        </p:nvSpPr>
        <p:spPr>
          <a:xfrm>
            <a:off x="5283200" y="424934"/>
            <a:ext cx="63909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53EA2-F288-A842-6F42-39EEF9D1B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69642"/>
            <a:ext cx="10820400" cy="481724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2400" dirty="0"/>
              <a:t> </a:t>
            </a:r>
          </a:p>
        </p:txBody>
      </p:sp>
      <p:sp>
        <p:nvSpPr>
          <p:cNvPr id="2" name="Title 7">
            <a:extLst>
              <a:ext uri="{FF2B5EF4-FFF2-40B4-BE49-F238E27FC236}">
                <a16:creationId xmlns:a16="http://schemas.microsoft.com/office/drawing/2014/main" id="{64133C5F-63F0-A78E-2A14-133C48106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1511" y="2743200"/>
            <a:ext cx="3505200" cy="685800"/>
          </a:xfrm>
        </p:spPr>
        <p:txBody>
          <a:bodyPr>
            <a:noAutofit/>
          </a:bodyPr>
          <a:lstStyle/>
          <a:p>
            <a:r>
              <a:rPr lang="en-US" sz="4400" b="1" cap="none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63850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9D6F87-4779-CF2B-F574-400E2FD79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EEF1D-64E5-10F5-3D22-26876890E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356271" cy="1103081"/>
          </a:xfrm>
        </p:spPr>
        <p:txBody>
          <a:bodyPr>
            <a:normAutofit fontScale="90000"/>
          </a:bodyPr>
          <a:lstStyle/>
          <a:p>
            <a:r>
              <a:rPr lang="en-US" sz="5000" b="1" cap="none" dirty="0"/>
              <a:t>Closeout/Cancellation Process Best Practices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35002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B982DC2-7596-4080-84C3-34943E76F471}"/>
              </a:ext>
            </a:extLst>
          </p:cNvPr>
          <p:cNvSpPr/>
          <p:nvPr/>
        </p:nvSpPr>
        <p:spPr>
          <a:xfrm>
            <a:off x="4896466" y="424934"/>
            <a:ext cx="6777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C55D8-B46D-4196-8A57-8601C392B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15826"/>
            <a:ext cx="10820400" cy="4817240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b="1" dirty="0"/>
              <a:t>Process</a:t>
            </a:r>
            <a:r>
              <a:rPr lang="en-US" sz="2400" dirty="0"/>
              <a:t> was updated in October 2022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b="1" dirty="0"/>
              <a:t>Initiated by </a:t>
            </a:r>
            <a:r>
              <a:rPr lang="en-US" sz="2400" dirty="0"/>
              <a:t>Project Manager, Construction Manager or Project Coordinator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b="1" dirty="0"/>
              <a:t>Roles </a:t>
            </a:r>
            <a:r>
              <a:rPr lang="en-US" sz="2400" dirty="0"/>
              <a:t>involved include FIG Rep, Capital Accountant, Contracts Manager, SUCF Finance Manager, Plant Accounting Rep, Finance Manager</a:t>
            </a:r>
            <a:endParaRPr lang="en-US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b="1" dirty="0"/>
              <a:t>Closeout</a:t>
            </a:r>
            <a:r>
              <a:rPr lang="en-US" sz="2400" dirty="0"/>
              <a:t> a completed project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b="1" dirty="0"/>
              <a:t>Cancel</a:t>
            </a:r>
            <a:r>
              <a:rPr lang="en-US" sz="2400" dirty="0"/>
              <a:t> a partially completed project or one that never got started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Required </a:t>
            </a:r>
            <a:r>
              <a:rPr lang="en-US" sz="2400" dirty="0"/>
              <a:t>for ALL Projects in eB</a:t>
            </a:r>
            <a:br>
              <a:rPr lang="en-US" sz="2400" dirty="0"/>
            </a:br>
            <a:r>
              <a:rPr lang="en-US" dirty="0"/>
              <a:t>(Capital, Small, Stand Alone Contract and Blanket Agreement Projects)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382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38E49E6-047E-1BAB-2A75-B9AD664734C7}"/>
              </a:ext>
            </a:extLst>
          </p:cNvPr>
          <p:cNvSpPr/>
          <p:nvPr/>
        </p:nvSpPr>
        <p:spPr>
          <a:xfrm>
            <a:off x="4896466" y="424934"/>
            <a:ext cx="6777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8D2BA9-9F01-15C2-7654-06360E0D7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08" y="1350335"/>
            <a:ext cx="10177045" cy="5369242"/>
          </a:xfrm>
          <a:prstGeom prst="rect">
            <a:avLst/>
          </a:prstGeom>
        </p:spPr>
      </p:pic>
      <p:sp>
        <p:nvSpPr>
          <p:cNvPr id="6" name="Star: 5 Points 5">
            <a:extLst>
              <a:ext uri="{FF2B5EF4-FFF2-40B4-BE49-F238E27FC236}">
                <a16:creationId xmlns:a16="http://schemas.microsoft.com/office/drawing/2014/main" id="{D12D433F-A81B-BB26-4D9D-FA0485C402F9}"/>
              </a:ext>
            </a:extLst>
          </p:cNvPr>
          <p:cNvSpPr/>
          <p:nvPr/>
        </p:nvSpPr>
        <p:spPr>
          <a:xfrm>
            <a:off x="3948224" y="2349796"/>
            <a:ext cx="173664" cy="24454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8DDF1557-CEBE-F7CE-29A0-696A4FEE5982}"/>
              </a:ext>
            </a:extLst>
          </p:cNvPr>
          <p:cNvSpPr/>
          <p:nvPr/>
        </p:nvSpPr>
        <p:spPr>
          <a:xfrm>
            <a:off x="4896466" y="2339163"/>
            <a:ext cx="173664" cy="24454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0C873609-F246-4A7A-A96B-89D9BC5B4EF8}"/>
              </a:ext>
            </a:extLst>
          </p:cNvPr>
          <p:cNvSpPr/>
          <p:nvPr/>
        </p:nvSpPr>
        <p:spPr>
          <a:xfrm>
            <a:off x="6815470" y="2360429"/>
            <a:ext cx="173664" cy="24454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10512886-3510-F260-C2BB-3A6FBFB852C1}"/>
              </a:ext>
            </a:extLst>
          </p:cNvPr>
          <p:cNvSpPr/>
          <p:nvPr/>
        </p:nvSpPr>
        <p:spPr>
          <a:xfrm>
            <a:off x="9569304" y="3519277"/>
            <a:ext cx="173664" cy="24454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EF4A867B-5BD2-5FB9-3425-48C9F803893A}"/>
              </a:ext>
            </a:extLst>
          </p:cNvPr>
          <p:cNvSpPr/>
          <p:nvPr/>
        </p:nvSpPr>
        <p:spPr>
          <a:xfrm>
            <a:off x="8631866" y="4034956"/>
            <a:ext cx="173664" cy="24454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81519293-7F7B-4308-7582-6F3175117249}"/>
              </a:ext>
            </a:extLst>
          </p:cNvPr>
          <p:cNvSpPr/>
          <p:nvPr/>
        </p:nvSpPr>
        <p:spPr>
          <a:xfrm>
            <a:off x="8654903" y="2851299"/>
            <a:ext cx="173664" cy="24454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45CDE0DD-854A-F241-73B4-B2C30E19BE99}"/>
              </a:ext>
            </a:extLst>
          </p:cNvPr>
          <p:cNvSpPr/>
          <p:nvPr/>
        </p:nvSpPr>
        <p:spPr>
          <a:xfrm>
            <a:off x="9610061" y="4043732"/>
            <a:ext cx="173664" cy="24454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17439481-20D2-613B-A2A1-9622FB6AAF52}"/>
              </a:ext>
            </a:extLst>
          </p:cNvPr>
          <p:cNvSpPr/>
          <p:nvPr/>
        </p:nvSpPr>
        <p:spPr>
          <a:xfrm>
            <a:off x="7761768" y="5110717"/>
            <a:ext cx="173664" cy="24454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FF1C0F1E-B9C5-EB9D-C29D-C17619C91C3B}"/>
              </a:ext>
            </a:extLst>
          </p:cNvPr>
          <p:cNvSpPr/>
          <p:nvPr/>
        </p:nvSpPr>
        <p:spPr>
          <a:xfrm>
            <a:off x="10751289" y="2822760"/>
            <a:ext cx="173664" cy="24454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5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CA4C7-DB97-3D99-B4B0-351398E9C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E01FCD19-A5BA-32C0-629D-1DEF6F1166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6291" y="948154"/>
            <a:ext cx="10626352" cy="55878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0ADBE87-D783-7950-95B2-868A1E8F68B8}"/>
              </a:ext>
            </a:extLst>
          </p:cNvPr>
          <p:cNvSpPr/>
          <p:nvPr/>
        </p:nvSpPr>
        <p:spPr>
          <a:xfrm>
            <a:off x="769687" y="3727938"/>
            <a:ext cx="2383436" cy="3751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237B8A9-00BE-D686-1FC3-B377CC2DFE8B}"/>
              </a:ext>
            </a:extLst>
          </p:cNvPr>
          <p:cNvSpPr/>
          <p:nvPr/>
        </p:nvSpPr>
        <p:spPr>
          <a:xfrm>
            <a:off x="439843" y="4185139"/>
            <a:ext cx="1079027" cy="199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67B37F36-DEAA-9915-77C3-07BC00920469}"/>
              </a:ext>
            </a:extLst>
          </p:cNvPr>
          <p:cNvSpPr/>
          <p:nvPr/>
        </p:nvSpPr>
        <p:spPr>
          <a:xfrm>
            <a:off x="230173" y="5260940"/>
            <a:ext cx="1079027" cy="199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A56AF1AB-DC21-9A56-3991-F6D90C2AB8C0}"/>
              </a:ext>
            </a:extLst>
          </p:cNvPr>
          <p:cNvSpPr/>
          <p:nvPr/>
        </p:nvSpPr>
        <p:spPr>
          <a:xfrm>
            <a:off x="557462" y="5810200"/>
            <a:ext cx="1079027" cy="199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7CF0DE77-89A8-401D-3143-37162BB5E6A3}"/>
              </a:ext>
            </a:extLst>
          </p:cNvPr>
          <p:cNvSpPr txBox="1"/>
          <p:nvPr/>
        </p:nvSpPr>
        <p:spPr>
          <a:xfrm>
            <a:off x="6241261" y="1200826"/>
            <a:ext cx="3123964" cy="24156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2400" dirty="0"/>
              <a:t>Three key questions will affect what other information will be required AND how the process will route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0DE19E-2118-33A9-E730-7243B34A7393}"/>
              </a:ext>
            </a:extLst>
          </p:cNvPr>
          <p:cNvSpPr/>
          <p:nvPr/>
        </p:nvSpPr>
        <p:spPr>
          <a:xfrm>
            <a:off x="4896466" y="424934"/>
            <a:ext cx="6777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</p:spTree>
    <p:extLst>
      <p:ext uri="{BB962C8B-B14F-4D97-AF65-F5344CB8AC3E}">
        <p14:creationId xmlns:p14="http://schemas.microsoft.com/office/powerpoint/2010/main" val="267506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1CC92D-946B-D6A3-2221-62AF70D9B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51A15DE-C2EE-3ED5-775A-AD646F486D05}"/>
              </a:ext>
            </a:extLst>
          </p:cNvPr>
          <p:cNvSpPr/>
          <p:nvPr/>
        </p:nvSpPr>
        <p:spPr>
          <a:xfrm>
            <a:off x="4896466" y="424934"/>
            <a:ext cx="6777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994124-4B4E-EBA2-F48F-1FF6599F0380}"/>
              </a:ext>
            </a:extLst>
          </p:cNvPr>
          <p:cNvSpPr txBox="1"/>
          <p:nvPr/>
        </p:nvSpPr>
        <p:spPr>
          <a:xfrm>
            <a:off x="1191186" y="1403503"/>
            <a:ext cx="93805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FIG</a:t>
            </a:r>
          </a:p>
          <a:p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D7BC54-CE82-8004-2978-F0A1FEB32614}"/>
              </a:ext>
            </a:extLst>
          </p:cNvPr>
          <p:cNvSpPr txBox="1"/>
          <p:nvPr/>
        </p:nvSpPr>
        <p:spPr>
          <a:xfrm>
            <a:off x="1191186" y="2231049"/>
            <a:ext cx="1040089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/>
              <a:t>IF Archivable Documents:</a:t>
            </a:r>
          </a:p>
          <a:p>
            <a:endParaRPr lang="en-US" sz="3000" b="1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Verify all items checked in process are included in the              </a:t>
            </a:r>
            <a:r>
              <a:rPr lang="en-US" sz="3000" b="1" dirty="0"/>
              <a:t>12 Close-Out Documents folders</a:t>
            </a:r>
            <a:r>
              <a:rPr lang="en-US" sz="2400" dirty="0"/>
              <a:t> in Trimble</a:t>
            </a:r>
          </a:p>
          <a:p>
            <a:pPr lvl="1"/>
            <a:endParaRPr lang="en-US" sz="24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3000" b="1" dirty="0"/>
              <a:t>New process</a:t>
            </a:r>
            <a:r>
              <a:rPr lang="en-US" sz="2400" dirty="0"/>
              <a:t> for the </a:t>
            </a:r>
            <a:r>
              <a:rPr lang="en-US" sz="3000" b="1" dirty="0"/>
              <a:t>Archiving Team </a:t>
            </a:r>
            <a:r>
              <a:rPr lang="en-US" sz="2400" dirty="0"/>
              <a:t>to be more </a:t>
            </a:r>
            <a:r>
              <a:rPr lang="en-US" sz="3000" b="1" dirty="0"/>
              <a:t>connected</a:t>
            </a:r>
            <a:r>
              <a:rPr lang="en-US" sz="2400" dirty="0"/>
              <a:t> with </a:t>
            </a:r>
            <a:r>
              <a:rPr lang="en-US" sz="3000" b="1" dirty="0"/>
              <a:t>PMs</a:t>
            </a:r>
            <a:r>
              <a:rPr lang="en-US" sz="2400" dirty="0"/>
              <a:t> and their projects.</a:t>
            </a:r>
          </a:p>
        </p:txBody>
      </p:sp>
      <p:pic>
        <p:nvPicPr>
          <p:cNvPr id="3" name="Graphic 2" descr="Connections with solid fill">
            <a:extLst>
              <a:ext uri="{FF2B5EF4-FFF2-40B4-BE49-F238E27FC236}">
                <a16:creationId xmlns:a16="http://schemas.microsoft.com/office/drawing/2014/main" id="{873E69B7-330D-018B-679A-5576CCE458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15753" y="4774558"/>
            <a:ext cx="1488831" cy="148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427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2392A-19D1-9606-7E4A-782689A5A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19B75AC-05A8-F3AE-B0DA-9E61B39A98A6}"/>
              </a:ext>
            </a:extLst>
          </p:cNvPr>
          <p:cNvSpPr/>
          <p:nvPr/>
        </p:nvSpPr>
        <p:spPr>
          <a:xfrm>
            <a:off x="4896466" y="424934"/>
            <a:ext cx="6777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3C4562-6D89-9A52-6065-5649A04056FB}"/>
              </a:ext>
            </a:extLst>
          </p:cNvPr>
          <p:cNvSpPr txBox="1"/>
          <p:nvPr/>
        </p:nvSpPr>
        <p:spPr>
          <a:xfrm>
            <a:off x="1018065" y="1808940"/>
            <a:ext cx="10400893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Capital Accounting</a:t>
            </a:r>
          </a:p>
          <a:p>
            <a:endParaRPr lang="en-US" b="1" dirty="0"/>
          </a:p>
          <a:p>
            <a:r>
              <a:rPr lang="en-US" sz="2400" b="1" dirty="0"/>
              <a:t>Items that are done/confirmed in this step: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Confirm Workorders and Service Requests are closed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Make sure Purchase Orders are final billed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Validate Invoices, consultant final invoice should be marked last in the IA process to indicate no further billing is expected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Validate that TA’s are marked final or First &amp; Final if applicable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Confirm no further expenses are expected to hit the project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KFS Encumbrances are cleared</a:t>
            </a:r>
          </a:p>
        </p:txBody>
      </p:sp>
    </p:spTree>
    <p:extLst>
      <p:ext uri="{BB962C8B-B14F-4D97-AF65-F5344CB8AC3E}">
        <p14:creationId xmlns:p14="http://schemas.microsoft.com/office/powerpoint/2010/main" val="1167725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306CA-C729-69E9-5CD0-C7F53FD87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3295DAB-8E6F-521F-7920-248459078B16}"/>
              </a:ext>
            </a:extLst>
          </p:cNvPr>
          <p:cNvSpPr/>
          <p:nvPr/>
        </p:nvSpPr>
        <p:spPr>
          <a:xfrm>
            <a:off x="4896466" y="424934"/>
            <a:ext cx="6777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7B6C5F-9146-237F-7E9C-91A504BCA9BF}"/>
              </a:ext>
            </a:extLst>
          </p:cNvPr>
          <p:cNvSpPr txBox="1"/>
          <p:nvPr/>
        </p:nvSpPr>
        <p:spPr>
          <a:xfrm>
            <a:off x="1273248" y="1798307"/>
            <a:ext cx="60977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Contracts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5D217D-A99E-1FBC-197B-88E9CA7B1A09}"/>
              </a:ext>
            </a:extLst>
          </p:cNvPr>
          <p:cNvSpPr txBox="1"/>
          <p:nvPr/>
        </p:nvSpPr>
        <p:spPr>
          <a:xfrm>
            <a:off x="1273248" y="2742357"/>
            <a:ext cx="1040089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What is done/confirmed in this step?: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Ensure no open litigation (PIP,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Confirm no funding still committed to any contracts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If any funding still committed to contract, an Amendment (CAA) or Change Order (CO) needs to be initiated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Exception to last bullet is Reimbursables on design agreement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If grant funded confirm all requirements have been met</a:t>
            </a:r>
          </a:p>
        </p:txBody>
      </p:sp>
    </p:spTree>
    <p:extLst>
      <p:ext uri="{BB962C8B-B14F-4D97-AF65-F5344CB8AC3E}">
        <p14:creationId xmlns:p14="http://schemas.microsoft.com/office/powerpoint/2010/main" val="405540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E75CC-9A68-1D06-BB81-144F2A282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A3B1EE1-2D6C-B263-F967-1B110A33718C}"/>
              </a:ext>
            </a:extLst>
          </p:cNvPr>
          <p:cNvSpPr/>
          <p:nvPr/>
        </p:nvSpPr>
        <p:spPr>
          <a:xfrm>
            <a:off x="4896466" y="424934"/>
            <a:ext cx="6777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Closeout/Cancellation Process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D1E204-BB32-9852-39AA-EE6C84CA50FC}"/>
              </a:ext>
            </a:extLst>
          </p:cNvPr>
          <p:cNvSpPr txBox="1"/>
          <p:nvPr/>
        </p:nvSpPr>
        <p:spPr>
          <a:xfrm>
            <a:off x="1273248" y="1798307"/>
            <a:ext cx="91679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Capital or SUCF Accounting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0D9C9E-FA39-0508-1B22-296C2AA69CDF}"/>
              </a:ext>
            </a:extLst>
          </p:cNvPr>
          <p:cNvSpPr txBox="1"/>
          <p:nvPr/>
        </p:nvSpPr>
        <p:spPr>
          <a:xfrm>
            <a:off x="1273248" y="2742357"/>
            <a:ext cx="1040089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What is done/confirmed in this step?: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Reconcile Trimble to KFS; SUCF projects also reconcile to SFS (State Financial System)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Submit request to close capital account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SUCF Funded projects have Partial Close step, then a Full Close later in the process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791885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6795</TotalTime>
  <Words>583</Words>
  <Application>Microsoft Office PowerPoint</Application>
  <PresentationFormat>Widescreen</PresentationFormat>
  <Paragraphs>84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Helvetica</vt:lpstr>
      <vt:lpstr>Wingdings</vt:lpstr>
      <vt:lpstr>Vapor Trail</vt:lpstr>
      <vt:lpstr>Trimble Unity Construct (TUC) (formerly known as eBuilder)</vt:lpstr>
      <vt:lpstr>Closeout/Cancellation Process Best Practices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Cornell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e-Builder tip of the month</dc:title>
  <dc:creator>Donna E. Sutliff</dc:creator>
  <cp:lastModifiedBy>Taylor Sitko</cp:lastModifiedBy>
  <cp:revision>344</cp:revision>
  <cp:lastPrinted>2020-02-13T16:26:07Z</cp:lastPrinted>
  <dcterms:created xsi:type="dcterms:W3CDTF">2016-04-13T10:12:12Z</dcterms:created>
  <dcterms:modified xsi:type="dcterms:W3CDTF">2025-06-11T13:13:55Z</dcterms:modified>
</cp:coreProperties>
</file>