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  <p:sldMasterId id="2147483728" r:id="rId7"/>
  </p:sldMasterIdLst>
  <p:notesMasterIdLst>
    <p:notesMasterId r:id="rId28"/>
  </p:notesMasterIdLst>
  <p:sldIdLst>
    <p:sldId id="256" r:id="rId8"/>
    <p:sldId id="257" r:id="rId9"/>
    <p:sldId id="554" r:id="rId10"/>
    <p:sldId id="555" r:id="rId11"/>
    <p:sldId id="564" r:id="rId12"/>
    <p:sldId id="348" r:id="rId13"/>
    <p:sldId id="324" r:id="rId14"/>
    <p:sldId id="346" r:id="rId15"/>
    <p:sldId id="349" r:id="rId16"/>
    <p:sldId id="351" r:id="rId17"/>
    <p:sldId id="352" r:id="rId18"/>
    <p:sldId id="353" r:id="rId19"/>
    <p:sldId id="355" r:id="rId20"/>
    <p:sldId id="354" r:id="rId21"/>
    <p:sldId id="345" r:id="rId22"/>
    <p:sldId id="347" r:id="rId23"/>
    <p:sldId id="350" r:id="rId24"/>
    <p:sldId id="556" r:id="rId25"/>
    <p:sldId id="563" r:id="rId26"/>
    <p:sldId id="56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2997" autoAdjust="0"/>
  </p:normalViewPr>
  <p:slideViewPr>
    <p:cSldViewPr>
      <p:cViewPr varScale="1">
        <p:scale>
          <a:sx n="103" d="100"/>
          <a:sy n="103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A1ACE-3EDD-E2D9-4A48-65221DFFF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D1DF8-AB21-C283-CAD8-D6A874372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342E9-8148-9E77-AD91-68D240364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341E3-A0D1-ED84-D672-7B2E1E458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50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98518-5C70-8129-8DA2-04EDE6D6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CF01F-CD9C-6D0E-B528-A94DDD4E8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650A9-4CCC-0DB8-7F15-C1274A708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9AC28-820B-C38B-E61A-DD602DA75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6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5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93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7DE82-5A6E-C72B-18FE-2C64C1DAC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23BA3-69C4-DC04-B0CF-4AA991FB3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F0E6F-9A76-E9A2-87F0-18D70BDA4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53C45-E8BB-C2B9-3D6F-006C3C3BD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2A32A-59AF-99B7-6702-ADF0CF91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003BE-4356-44B6-D8D4-7F173387B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FC906-5D6A-E09A-0F69-84A915E0F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57188-7FB0-2186-3892-999D76988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8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9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5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B0C8-A542-8FE7-131F-C67901989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986C5-C455-768B-3BC4-88B4D8080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C9E51-DEDF-05D6-D4DA-C225E02FE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BBCE-C4F8-BAA6-180F-4118466E8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5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54856-113A-46C1-5000-7A6ED893C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A95DC-94B6-ED5C-F729-F4676635F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9BC61-EB50-0E1B-F405-7194973AE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DB40C-727F-43C6-4897-69BA14CAF1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29ABC-A98A-65C0-F685-7C0BF9B1E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F5D52-07C5-D11E-E266-047C8BFBB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786BB-5DF1-B387-33A1-37364DCCB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E0816-51C0-30A7-CE32-5314DCB14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6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08889-5157-600B-3921-775770D7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44829B-E0EA-20D4-E681-116A3B45F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BE3CC-6404-D384-F696-610450423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07760-19BF-9EB9-8F19-F4DF98EAD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642-BD10-4F73-A3B1-AD1F99A149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98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71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44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98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4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0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71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89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34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0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85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658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05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64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11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3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7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da2/daLanding.aspx?QS=8d7bff02e2f3484ebf8b76caabf7b8c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fcs-pmis@cornell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11, 2025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CC92D-946B-D6A3-2221-62AF70D9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1A15DE-C2EE-3ED5-775A-AD646F486D05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94124-4B4E-EBA2-F48F-1FF6599F0380}"/>
              </a:ext>
            </a:extLst>
          </p:cNvPr>
          <p:cNvSpPr txBox="1"/>
          <p:nvPr/>
        </p:nvSpPr>
        <p:spPr>
          <a:xfrm>
            <a:off x="893390" y="1909878"/>
            <a:ext cx="703543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2700" b="1" dirty="0">
                <a:solidFill>
                  <a:prstClr val="black"/>
                </a:solidFill>
                <a:latin typeface="Century Gothic" panose="020B0502020202020204"/>
              </a:rPr>
              <a:t>FIG</a:t>
            </a:r>
          </a:p>
          <a:p>
            <a:pPr defTabSz="342900"/>
            <a:endParaRPr lang="en-US" sz="135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7BC54-CE82-8004-2978-F0A1FEB32614}"/>
              </a:ext>
            </a:extLst>
          </p:cNvPr>
          <p:cNvSpPr txBox="1"/>
          <p:nvPr/>
        </p:nvSpPr>
        <p:spPr>
          <a:xfrm>
            <a:off x="893390" y="2530537"/>
            <a:ext cx="7800669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2250" b="1" dirty="0">
                <a:solidFill>
                  <a:prstClr val="black"/>
                </a:solidFill>
                <a:latin typeface="Century Gothic" panose="020B0502020202020204"/>
              </a:rPr>
              <a:t>IF Archivable Documents:</a:t>
            </a:r>
          </a:p>
          <a:p>
            <a:pPr defTabSz="342900"/>
            <a:endParaRPr lang="en-US" sz="225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Verify all items checked in process are included in the              </a:t>
            </a:r>
            <a:r>
              <a:rPr lang="en-US" sz="2250" b="1" dirty="0">
                <a:solidFill>
                  <a:prstClr val="black"/>
                </a:solidFill>
                <a:latin typeface="Century Gothic" panose="020B0502020202020204"/>
              </a:rPr>
              <a:t>12 Close-Out Documents folders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in Trimble</a:t>
            </a:r>
          </a:p>
          <a:p>
            <a:pPr marL="342900" lvl="1" defTabSz="342900"/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sz="2250" b="1" dirty="0">
                <a:solidFill>
                  <a:prstClr val="black"/>
                </a:solidFill>
                <a:latin typeface="Century Gothic" panose="020B0502020202020204"/>
              </a:rPr>
              <a:t>New process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for the </a:t>
            </a:r>
            <a:r>
              <a:rPr lang="en-US" sz="2250" b="1" dirty="0">
                <a:solidFill>
                  <a:prstClr val="black"/>
                </a:solidFill>
                <a:latin typeface="Century Gothic" panose="020B0502020202020204"/>
              </a:rPr>
              <a:t>Archiving Team 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 be more </a:t>
            </a:r>
            <a:r>
              <a:rPr lang="en-US" sz="2250" b="1" dirty="0">
                <a:solidFill>
                  <a:prstClr val="black"/>
                </a:solidFill>
                <a:latin typeface="Century Gothic" panose="020B0502020202020204"/>
              </a:rPr>
              <a:t>connected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with </a:t>
            </a:r>
            <a:r>
              <a:rPr lang="en-US" sz="2250" b="1" dirty="0">
                <a:solidFill>
                  <a:prstClr val="black"/>
                </a:solidFill>
                <a:latin typeface="Century Gothic" panose="020B0502020202020204"/>
              </a:rPr>
              <a:t>PMs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and their projects.</a:t>
            </a:r>
          </a:p>
        </p:txBody>
      </p:sp>
      <p:pic>
        <p:nvPicPr>
          <p:cNvPr id="3" name="Graphic 2" descr="Connections with solid fill">
            <a:extLst>
              <a:ext uri="{FF2B5EF4-FFF2-40B4-BE49-F238E27FC236}">
                <a16:creationId xmlns:a16="http://schemas.microsoft.com/office/drawing/2014/main" id="{873E69B7-330D-018B-679A-5576CCE4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1815" y="4438169"/>
            <a:ext cx="1116623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2392A-19D1-9606-7E4A-782689A5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19B75AC-05A8-F3AE-B0DA-9E61B39A98A6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C4562-6D89-9A52-6065-5649A04056FB}"/>
              </a:ext>
            </a:extLst>
          </p:cNvPr>
          <p:cNvSpPr txBox="1"/>
          <p:nvPr/>
        </p:nvSpPr>
        <p:spPr>
          <a:xfrm>
            <a:off x="763549" y="2213955"/>
            <a:ext cx="7800670" cy="293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2700" b="1" dirty="0">
                <a:solidFill>
                  <a:prstClr val="black"/>
                </a:solidFill>
                <a:latin typeface="Century Gothic" panose="020B0502020202020204"/>
              </a:rPr>
              <a:t>Capital Accounting</a:t>
            </a:r>
          </a:p>
          <a:p>
            <a:pPr defTabSz="342900"/>
            <a:endParaRPr lang="en-US" sz="1350" b="1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342900"/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Items that are done/confirmed in this step: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Confirm Workorders and Service Requests are closed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Make sure Purchase Orders are final billed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Validate Invoices, consultant final invoice should be marked last in the IA process to indicate no further billing is expected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Validate that TA’s are marked final or First &amp; Final if applicable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Confirm no further expenses are expected to hit the project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KFS Encumbrances are cleared</a:t>
            </a:r>
          </a:p>
        </p:txBody>
      </p:sp>
    </p:spTree>
    <p:extLst>
      <p:ext uri="{BB962C8B-B14F-4D97-AF65-F5344CB8AC3E}">
        <p14:creationId xmlns:p14="http://schemas.microsoft.com/office/powerpoint/2010/main" val="116772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306CA-C729-69E9-5CD0-C7F53FD87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3295DAB-8E6F-521F-7920-248459078B16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B6C5F-9146-237F-7E9C-91A504BCA9BF}"/>
              </a:ext>
            </a:extLst>
          </p:cNvPr>
          <p:cNvSpPr txBox="1"/>
          <p:nvPr/>
        </p:nvSpPr>
        <p:spPr>
          <a:xfrm>
            <a:off x="954936" y="2205981"/>
            <a:ext cx="45733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2700" b="1" dirty="0">
                <a:solidFill>
                  <a:prstClr val="black"/>
                </a:solidFill>
                <a:latin typeface="Century Gothic" panose="020B0502020202020204"/>
              </a:rPr>
              <a:t>Contracts</a:t>
            </a:r>
            <a:endParaRPr lang="en-US" sz="27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D217D-A99E-1FBC-197B-88E9CA7B1A09}"/>
              </a:ext>
            </a:extLst>
          </p:cNvPr>
          <p:cNvSpPr txBox="1"/>
          <p:nvPr/>
        </p:nvSpPr>
        <p:spPr>
          <a:xfrm>
            <a:off x="954936" y="2914018"/>
            <a:ext cx="78006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What is done/confirmed in this step?: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Ensure no open litigation (PIP,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/>
              </a:rPr>
              <a:t>etc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)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Confirm no funding still committed to any contracts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If any funding still committed to contract, an Amendment (CAA) or Change Order (CO) needs to be initiated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Exception to last bullet is Reimbursables on design agreement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If grant funded confirm all requirements have been met</a:t>
            </a:r>
          </a:p>
        </p:txBody>
      </p:sp>
    </p:spTree>
    <p:extLst>
      <p:ext uri="{BB962C8B-B14F-4D97-AF65-F5344CB8AC3E}">
        <p14:creationId xmlns:p14="http://schemas.microsoft.com/office/powerpoint/2010/main" val="405540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E75CC-9A68-1D06-BB81-144F2A282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3B1EE1-2D6C-B263-F967-1B110A33718C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1E204-BB32-9852-39AA-EE6C84CA50FC}"/>
              </a:ext>
            </a:extLst>
          </p:cNvPr>
          <p:cNvSpPr txBox="1"/>
          <p:nvPr/>
        </p:nvSpPr>
        <p:spPr>
          <a:xfrm>
            <a:off x="954936" y="2205981"/>
            <a:ext cx="687594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2700" b="1" dirty="0">
                <a:solidFill>
                  <a:prstClr val="black"/>
                </a:solidFill>
                <a:latin typeface="Century Gothic" panose="020B0502020202020204"/>
              </a:rPr>
              <a:t>Capital or SUCF Accounting</a:t>
            </a:r>
            <a:endParaRPr lang="en-US" sz="27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D9C9E-FA39-0508-1B22-296C2AA69CDF}"/>
              </a:ext>
            </a:extLst>
          </p:cNvPr>
          <p:cNvSpPr txBox="1"/>
          <p:nvPr/>
        </p:nvSpPr>
        <p:spPr>
          <a:xfrm>
            <a:off x="954936" y="2914018"/>
            <a:ext cx="78006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What is done/confirmed in this step?: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Reconcile Trimble to KFS; SUCF projects also reconcile to SFS (State Financial System)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Submit request to close capital account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SUCF Funded projects have Partial Close step, then a Full Close later in the process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791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E10E8-F1B4-2700-BDB3-B731130EF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973D6E-BBF8-988A-0B2C-CE2333863A2D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6D46B-9F8D-F7B3-1499-4547110BDD55}"/>
              </a:ext>
            </a:extLst>
          </p:cNvPr>
          <p:cNvSpPr txBox="1"/>
          <p:nvPr/>
        </p:nvSpPr>
        <p:spPr>
          <a:xfrm>
            <a:off x="954936" y="2205981"/>
            <a:ext cx="75059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2700" b="1" dirty="0">
                <a:solidFill>
                  <a:prstClr val="black"/>
                </a:solidFill>
                <a:latin typeface="Century Gothic" panose="020B0502020202020204"/>
              </a:rPr>
              <a:t>Plant Accounting</a:t>
            </a:r>
            <a:endParaRPr lang="en-US" sz="27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E20A9-9EFA-2E72-82E6-B75CD822A5D1}"/>
              </a:ext>
            </a:extLst>
          </p:cNvPr>
          <p:cNvSpPr txBox="1"/>
          <p:nvPr/>
        </p:nvSpPr>
        <p:spPr>
          <a:xfrm>
            <a:off x="954936" y="2978876"/>
            <a:ext cx="780066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What is done/confirmed in this step?: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Capitalization of expenses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Any unspent funds are returned to funding unit account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For multiple funding sources unused funding is returned on a percent-to-total basis (aligned with original funding allocations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If a project is cancelled, fall project costs will be journaled to the non-capital sub-account</a:t>
            </a:r>
          </a:p>
          <a:p>
            <a:pPr marL="557213" lvl="1" indent="-214313" defTabSz="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Certificate of Completion/Occupancy downloaded from Trimble</a:t>
            </a:r>
          </a:p>
        </p:txBody>
      </p:sp>
    </p:spTree>
    <p:extLst>
      <p:ext uri="{BB962C8B-B14F-4D97-AF65-F5344CB8AC3E}">
        <p14:creationId xmlns:p14="http://schemas.microsoft.com/office/powerpoint/2010/main" val="359929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55D8-B46D-4196-8A57-8601C392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69120"/>
            <a:ext cx="8115300" cy="36129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u="sng" dirty="0"/>
              <a:t>Certifies</a:t>
            </a:r>
            <a:r>
              <a:rPr lang="en-US" sz="1800" dirty="0"/>
              <a:t> that all contractual obligations have been fulfilled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u="sng" dirty="0"/>
              <a:t>Archives</a:t>
            </a:r>
            <a:r>
              <a:rPr lang="en-US" sz="1800" dirty="0"/>
              <a:t> all required documentation properly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u="sng" dirty="0"/>
              <a:t>Closes</a:t>
            </a:r>
            <a:r>
              <a:rPr lang="en-US" sz="1800" dirty="0"/>
              <a:t> all contracts, work orders, purchase orders officially in Trimble &amp; KFS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u="sng" dirty="0"/>
              <a:t>Closes</a:t>
            </a:r>
            <a:r>
              <a:rPr lang="en-US" sz="1800" dirty="0"/>
              <a:t> project account(s) officially in Trimble &amp; KFS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u="sng" dirty="0"/>
              <a:t>Communicates</a:t>
            </a:r>
            <a:r>
              <a:rPr lang="en-US" sz="1800" dirty="0"/>
              <a:t> project closure or cancellation to Unit Representative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u="sng" dirty="0"/>
              <a:t>Updates</a:t>
            </a:r>
            <a:r>
              <a:rPr lang="en-US" sz="1800" dirty="0"/>
              <a:t> Project Status, Project Status 2, Status Update, Project Phase, Project Account Activated?, and Close Date fields on the project details page automatically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43AE74-9685-278E-35C4-A8D6D57C3753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4559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3962401" y="1175950"/>
            <a:ext cx="47932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55D8-B46D-4196-8A57-8601C392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84482"/>
            <a:ext cx="8115300" cy="36129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800" dirty="0"/>
              <a:t>Find the Process Guidance Document here: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rgbClr val="3399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Documents \ User Resources \ CC - Closeout Cancellation Process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/>
              <a:t>For help at any time, please email the FCS Project Management Information System(PMIS) group: </a:t>
            </a:r>
            <a:r>
              <a:rPr lang="fr-FR" sz="1800" dirty="0">
                <a:solidFill>
                  <a:srgbClr val="3399FF"/>
                </a:solidFill>
              </a:rPr>
              <a:t> </a:t>
            </a:r>
            <a:r>
              <a:rPr lang="fr-FR" sz="1800" dirty="0">
                <a:solidFill>
                  <a:srgbClr val="3399FF"/>
                </a:solidFill>
                <a:hlinkClick r:id="rId4"/>
              </a:rPr>
              <a:t>fcs-pmis@cornell.edu</a:t>
            </a:r>
            <a:endParaRPr lang="fr-FR" sz="1800" dirty="0">
              <a:solidFill>
                <a:srgbClr val="3399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19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2B54B-D698-DCBD-EB13-18E84700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361C57-C903-2C55-3EE0-B03B1F5271E5}"/>
              </a:ext>
            </a:extLst>
          </p:cNvPr>
          <p:cNvSpPr/>
          <p:nvPr/>
        </p:nvSpPr>
        <p:spPr>
          <a:xfrm>
            <a:off x="3962401" y="1175950"/>
            <a:ext cx="47932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3EA2-F288-A842-6F42-39EEF9D1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84482"/>
            <a:ext cx="8115300" cy="36129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/>
              <a:t> 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64133C5F-63F0-A78E-2A14-133C4810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633" y="2914650"/>
            <a:ext cx="2628900" cy="514350"/>
          </a:xfrm>
        </p:spPr>
        <p:txBody>
          <a:bodyPr>
            <a:noAutofit/>
          </a:bodyPr>
          <a:lstStyle/>
          <a:p>
            <a:r>
              <a:rPr lang="en-US" sz="33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850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Recent BTC Grievances Update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2D4EB-1291-C973-39AF-47FDC76C3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CE80AF-B218-0BF6-898C-9582E9220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City of Ithaca </a:t>
            </a:r>
          </a:p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Limited Site Plan Process</a:t>
            </a:r>
          </a:p>
        </p:txBody>
      </p:sp>
    </p:spTree>
    <p:extLst>
      <p:ext uri="{BB962C8B-B14F-4D97-AF65-F5344CB8AC3E}">
        <p14:creationId xmlns:p14="http://schemas.microsoft.com/office/powerpoint/2010/main" val="279348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19446"/>
            <a:ext cx="42638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4400" b="1" u="sng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752600"/>
            <a:ext cx="8607298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Room Numbering for Small and Large Projects</a:t>
            </a: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Stella Garber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Closeout Best Practice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Jessie Dimick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Recent BTC Grievances Update</a:t>
            </a: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Laurie Johnston and Jared Pittman 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City of Ithaca Limited Site Plan Process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Leslie Schill 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E20B-7CC5-1624-E018-0D6686D4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272A8-FB78-370D-87E6-961869A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41D-179B-01FF-E6C7-D191B4E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Room Numbering for</a:t>
            </a:r>
          </a:p>
          <a:p>
            <a:pPr rtl="0"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Small and Large Projects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Closeout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1" y="2209804"/>
            <a:ext cx="7017203" cy="827311"/>
          </a:xfrm>
        </p:spPr>
        <p:txBody>
          <a:bodyPr>
            <a:normAutofit fontScale="90000"/>
          </a:bodyPr>
          <a:lstStyle/>
          <a:p>
            <a:r>
              <a:rPr lang="en-US" sz="3750" b="1" cap="none" dirty="0"/>
              <a:t>Trimble Unity Construct (TUC)</a:t>
            </a:r>
            <a:br>
              <a:rPr lang="en-US" sz="3750" b="1" cap="none" dirty="0"/>
            </a:br>
            <a:r>
              <a:rPr lang="en-US" sz="3750" cap="none" dirty="0"/>
              <a:t>(formerly known as eBuilder)</a:t>
            </a:r>
            <a:endParaRPr lang="en-US" sz="37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3037115"/>
            <a:ext cx="7086600" cy="514350"/>
          </a:xfrm>
        </p:spPr>
        <p:txBody>
          <a:bodyPr>
            <a:normAutofit/>
          </a:bodyPr>
          <a:lstStyle/>
          <a:p>
            <a:r>
              <a:rPr lang="en-US" sz="2100" dirty="0"/>
              <a:t>June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6A27D-8235-91F7-3D85-1EC00C58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626" y="3294290"/>
            <a:ext cx="1058632" cy="10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D6F87-4779-CF2B-F574-400E2FD79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EF1D-64E5-10F5-3D22-26876890E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1" y="2209804"/>
            <a:ext cx="7017203" cy="827311"/>
          </a:xfrm>
        </p:spPr>
        <p:txBody>
          <a:bodyPr>
            <a:normAutofit fontScale="90000"/>
          </a:bodyPr>
          <a:lstStyle/>
          <a:p>
            <a:r>
              <a:rPr lang="en-US" sz="3750" b="1" cap="none" dirty="0"/>
              <a:t>Closeout/Cancellation Process Best Practices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235002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55D8-B46D-4196-8A57-8601C392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69120"/>
            <a:ext cx="8115300" cy="36129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Process</a:t>
            </a:r>
            <a:r>
              <a:rPr lang="en-US" sz="1800" dirty="0"/>
              <a:t> was updated in October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Initiated by </a:t>
            </a:r>
            <a:r>
              <a:rPr lang="en-US" sz="1800" dirty="0"/>
              <a:t>Project Manager, Construction Manager or Project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Roles </a:t>
            </a:r>
            <a:r>
              <a:rPr lang="en-US" sz="1800" dirty="0"/>
              <a:t>involved include FIG Rep, Capital Accountant, Contracts Manager, SUCF Finance Manager, Plant Accounting Rep, Finance Manager</a:t>
            </a: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Closeout</a:t>
            </a:r>
            <a:r>
              <a:rPr lang="en-US" sz="1800" dirty="0"/>
              <a:t> a completed project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Cancel</a:t>
            </a:r>
            <a:r>
              <a:rPr lang="en-US" sz="1800" dirty="0"/>
              <a:t> a partially completed project or one that never got started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1800" b="1" dirty="0"/>
              <a:t>Required </a:t>
            </a:r>
            <a:r>
              <a:rPr lang="en-US" sz="1800" dirty="0"/>
              <a:t>for ALL Projects in eB</a:t>
            </a:r>
            <a:br>
              <a:rPr lang="en-US" sz="1800" dirty="0"/>
            </a:br>
            <a:r>
              <a:rPr lang="en-US" dirty="0"/>
              <a:t>(Capital, Small, Stand Alone Contract and Blanket Agreement Projects)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endParaRPr lang="en-US" dirty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382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38E49E6-047E-1BAB-2A75-B9AD664734C7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D2BA9-9F01-15C2-7654-06360E0D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81" y="1870001"/>
            <a:ext cx="7632784" cy="4026932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D12D433F-A81B-BB26-4D9D-FA0485C402F9}"/>
              </a:ext>
            </a:extLst>
          </p:cNvPr>
          <p:cNvSpPr/>
          <p:nvPr/>
        </p:nvSpPr>
        <p:spPr>
          <a:xfrm>
            <a:off x="2961168" y="2619597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DF1557-CEBE-F7CE-29A0-696A4FEE5982}"/>
              </a:ext>
            </a:extLst>
          </p:cNvPr>
          <p:cNvSpPr/>
          <p:nvPr/>
        </p:nvSpPr>
        <p:spPr>
          <a:xfrm>
            <a:off x="3672350" y="2611622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0C873609-F246-4A7A-A96B-89D9BC5B4EF8}"/>
              </a:ext>
            </a:extLst>
          </p:cNvPr>
          <p:cNvSpPr/>
          <p:nvPr/>
        </p:nvSpPr>
        <p:spPr>
          <a:xfrm>
            <a:off x="5111603" y="2627572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0512886-3510-F260-C2BB-3A6FBFB852C1}"/>
              </a:ext>
            </a:extLst>
          </p:cNvPr>
          <p:cNvSpPr/>
          <p:nvPr/>
        </p:nvSpPr>
        <p:spPr>
          <a:xfrm>
            <a:off x="7176978" y="3496708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EF4A867B-5BD2-5FB9-3425-48C9F803893A}"/>
              </a:ext>
            </a:extLst>
          </p:cNvPr>
          <p:cNvSpPr/>
          <p:nvPr/>
        </p:nvSpPr>
        <p:spPr>
          <a:xfrm>
            <a:off x="6473900" y="3883467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81519293-7F7B-4308-7582-6F3175117249}"/>
              </a:ext>
            </a:extLst>
          </p:cNvPr>
          <p:cNvSpPr/>
          <p:nvPr/>
        </p:nvSpPr>
        <p:spPr>
          <a:xfrm>
            <a:off x="6491177" y="2995724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45CDE0DD-854A-F241-73B4-B2C30E19BE99}"/>
              </a:ext>
            </a:extLst>
          </p:cNvPr>
          <p:cNvSpPr/>
          <p:nvPr/>
        </p:nvSpPr>
        <p:spPr>
          <a:xfrm>
            <a:off x="7207546" y="3890049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17439481-20D2-613B-A2A1-9622FB6AAF52}"/>
              </a:ext>
            </a:extLst>
          </p:cNvPr>
          <p:cNvSpPr/>
          <p:nvPr/>
        </p:nvSpPr>
        <p:spPr>
          <a:xfrm>
            <a:off x="5821326" y="4690288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FF1C0F1E-B9C5-EB9D-C29D-C17619C91C3B}"/>
              </a:ext>
            </a:extLst>
          </p:cNvPr>
          <p:cNvSpPr/>
          <p:nvPr/>
        </p:nvSpPr>
        <p:spPr>
          <a:xfrm>
            <a:off x="8063467" y="2974320"/>
            <a:ext cx="130248" cy="1834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1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CA4C7-DB97-3D99-B4B0-351398E9C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1FCD19-A5BA-32C0-629D-1DEF6F116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718" y="1568366"/>
            <a:ext cx="7969764" cy="41909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ADBE87-D783-7950-95B2-868A1E8F68B8}"/>
              </a:ext>
            </a:extLst>
          </p:cNvPr>
          <p:cNvSpPr/>
          <p:nvPr/>
        </p:nvSpPr>
        <p:spPr>
          <a:xfrm>
            <a:off x="577265" y="3653204"/>
            <a:ext cx="1787577" cy="281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237B8A9-00BE-D686-1FC3-B377CC2DFE8B}"/>
              </a:ext>
            </a:extLst>
          </p:cNvPr>
          <p:cNvSpPr/>
          <p:nvPr/>
        </p:nvSpPr>
        <p:spPr>
          <a:xfrm>
            <a:off x="329883" y="3996104"/>
            <a:ext cx="809270" cy="149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7B37F36-DEAA-9915-77C3-07BC00920469}"/>
              </a:ext>
            </a:extLst>
          </p:cNvPr>
          <p:cNvSpPr/>
          <p:nvPr/>
        </p:nvSpPr>
        <p:spPr>
          <a:xfrm>
            <a:off x="172630" y="4802955"/>
            <a:ext cx="809270" cy="149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56AF1AB-DC21-9A56-3991-F6D90C2AB8C0}"/>
              </a:ext>
            </a:extLst>
          </p:cNvPr>
          <p:cNvSpPr/>
          <p:nvPr/>
        </p:nvSpPr>
        <p:spPr>
          <a:xfrm>
            <a:off x="418097" y="5214900"/>
            <a:ext cx="809270" cy="149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9" name="Text Box 73">
            <a:extLst>
              <a:ext uri="{FF2B5EF4-FFF2-40B4-BE49-F238E27FC236}">
                <a16:creationId xmlns:a16="http://schemas.microsoft.com/office/drawing/2014/main" id="{7CF0DE77-89A8-401D-3143-37162BB5E6A3}"/>
              </a:ext>
            </a:extLst>
          </p:cNvPr>
          <p:cNvSpPr txBox="1"/>
          <p:nvPr/>
        </p:nvSpPr>
        <p:spPr>
          <a:xfrm>
            <a:off x="4680946" y="1757870"/>
            <a:ext cx="2342973" cy="181176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342900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Three key questions will affect what other information will be required AND how the process will route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0DE19E-2118-33A9-E730-7243B34A7393}"/>
              </a:ext>
            </a:extLst>
          </p:cNvPr>
          <p:cNvSpPr/>
          <p:nvPr/>
        </p:nvSpPr>
        <p:spPr>
          <a:xfrm>
            <a:off x="3672349" y="1175950"/>
            <a:ext cx="50832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Century Gothic" panose="020B0502020202020204"/>
              </a:rPr>
              <a:t>Closeout/Cancellation Process</a:t>
            </a:r>
          </a:p>
        </p:txBody>
      </p:sp>
    </p:spTree>
    <p:extLst>
      <p:ext uri="{BB962C8B-B14F-4D97-AF65-F5344CB8AC3E}">
        <p14:creationId xmlns:p14="http://schemas.microsoft.com/office/powerpoint/2010/main" val="26750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39228</TotalTime>
  <Words>661</Words>
  <Application>Microsoft Office PowerPoint</Application>
  <PresentationFormat>On-screen Show (4:3)</PresentationFormat>
  <Paragraphs>106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Century Gothic</vt:lpstr>
      <vt:lpstr>Courier New</vt:lpstr>
      <vt:lpstr>Helvetica</vt:lpstr>
      <vt:lpstr>Symbol</vt:lpstr>
      <vt:lpstr>Times</vt:lpstr>
      <vt:lpstr>Wingdings</vt:lpstr>
      <vt:lpstr>Office Theme</vt:lpstr>
      <vt:lpstr>New B+P Template-cu-powerpoint-template-010915 - Copy</vt:lpstr>
      <vt:lpstr>1_Office Theme</vt:lpstr>
      <vt:lpstr>Vapor Trail</vt:lpstr>
      <vt:lpstr>PowerPoint Presentation</vt:lpstr>
      <vt:lpstr>Today’s Agenda</vt:lpstr>
      <vt:lpstr>PowerPoint Presentation</vt:lpstr>
      <vt:lpstr>PowerPoint Presentation</vt:lpstr>
      <vt:lpstr>Trimble Unity Construct (TUC) (formerly known as eBuilder)</vt:lpstr>
      <vt:lpstr>Closeout/Cancellation Process Best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555</cp:revision>
  <cp:lastPrinted>2019-11-12T19:43:45Z</cp:lastPrinted>
  <dcterms:created xsi:type="dcterms:W3CDTF">2014-05-07T13:58:10Z</dcterms:created>
  <dcterms:modified xsi:type="dcterms:W3CDTF">2025-06-11T13:14:05Z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