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media/image7.jpg" ContentType="image/jpg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3"/>
  </p:notesMasterIdLst>
  <p:sldIdLst>
    <p:sldId id="256" r:id="rId5"/>
    <p:sldId id="434" r:id="rId6"/>
    <p:sldId id="436" r:id="rId7"/>
    <p:sldId id="435" r:id="rId8"/>
    <p:sldId id="445" r:id="rId9"/>
    <p:sldId id="446" r:id="rId10"/>
    <p:sldId id="441" r:id="rId11"/>
    <p:sldId id="438" r:id="rId12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545" autoAdjust="0"/>
    <p:restoredTop sz="91562" autoAdjust="0"/>
  </p:normalViewPr>
  <p:slideViewPr>
    <p:cSldViewPr>
      <p:cViewPr varScale="1">
        <p:scale>
          <a:sx n="96" d="100"/>
          <a:sy n="96" d="100"/>
        </p:scale>
        <p:origin x="1556" y="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070C50C-F46C-8A4B-8A41-6A6FBB958D92}" type="datetimeFigureOut">
              <a:rPr lang="en-US" smtClean="0"/>
              <a:t>5/14/2025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153D443-CBAC-934A-8506-FB4DF260D8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8985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53D443-CBAC-934A-8506-FB4DF260D86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7234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53D443-CBAC-934A-8506-FB4DF260D86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4170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0889_10_C_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0" r="7962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601E4-3F87-485E-BCF1-0932C51EED9D}" type="datetimeFigureOut">
              <a:rPr lang="en-US" smtClean="0"/>
              <a:t>5/14/2025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cu white lrg.psd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186"/>
          <a:stretch/>
        </p:blipFill>
        <p:spPr>
          <a:xfrm>
            <a:off x="182033" y="402168"/>
            <a:ext cx="1299634" cy="1267968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itle 18"/>
          <p:cNvSpPr>
            <a:spLocks noGrp="1"/>
          </p:cNvSpPr>
          <p:nvPr>
            <p:ph type="title"/>
          </p:nvPr>
        </p:nvSpPr>
        <p:spPr>
          <a:xfrm>
            <a:off x="328085" y="1828800"/>
            <a:ext cx="4777596" cy="1143000"/>
          </a:xfrm>
        </p:spPr>
        <p:txBody>
          <a:bodyPr anchor="t">
            <a:normAutofit/>
          </a:bodyPr>
          <a:lstStyle>
            <a:lvl1pPr algn="l">
              <a:defRPr sz="3200" baseline="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3"/>
          </p:nvPr>
        </p:nvSpPr>
        <p:spPr>
          <a:xfrm>
            <a:off x="328613" y="3200422"/>
            <a:ext cx="4137025" cy="10668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>
              <a:solidFill>
                <a:srgbClr val="FFFFFF"/>
              </a:solidFill>
              <a:latin typeface="+mn-lt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2431526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178307" y="398525"/>
            <a:ext cx="1309878" cy="12771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0" y="0"/>
            <a:ext cx="9144000" cy="222885"/>
          </a:xfrm>
          <a:custGeom>
            <a:avLst/>
            <a:gdLst/>
            <a:ahLst/>
            <a:cxnLst/>
            <a:rect l="l" t="t" r="r" b="b"/>
            <a:pathLst>
              <a:path w="9144000" h="222885">
                <a:moveTo>
                  <a:pt x="0" y="222504"/>
                </a:moveTo>
                <a:lnTo>
                  <a:pt x="9144000" y="222504"/>
                </a:lnTo>
                <a:lnTo>
                  <a:pt x="9144000" y="0"/>
                </a:lnTo>
                <a:lnTo>
                  <a:pt x="0" y="0"/>
                </a:lnTo>
                <a:lnTo>
                  <a:pt x="0" y="222504"/>
                </a:lnTo>
                <a:close/>
              </a:path>
            </a:pathLst>
          </a:custGeom>
          <a:solidFill>
            <a:srgbClr val="B21A1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07162" y="1760464"/>
            <a:ext cx="8329674" cy="10007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5/14/2025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350815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601E4-3F87-485E-BCF1-0932C51EED9D}" type="datetimeFigureOut">
              <a:rPr lang="en-US" smtClean="0"/>
              <a:t>5/14/2025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cu screen b31b1b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374"/>
          <a:stretch/>
        </p:blipFill>
        <p:spPr>
          <a:xfrm>
            <a:off x="182033" y="402168"/>
            <a:ext cx="1384300" cy="1267968"/>
          </a:xfrm>
          <a:prstGeom prst="rect">
            <a:avLst/>
          </a:prstGeom>
        </p:spPr>
      </p:pic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0" y="2438400"/>
            <a:ext cx="9144000" cy="2406650"/>
          </a:xfrm>
        </p:spPr>
        <p:txBody>
          <a:bodyPr/>
          <a:lstStyle>
            <a:lvl1pPr marL="0" indent="0" algn="ctr">
              <a:buNone/>
              <a:defRPr sz="3200">
                <a:solidFill>
                  <a:schemeClr val="accent2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0" y="1828800"/>
            <a:ext cx="9144000" cy="609600"/>
          </a:xfrm>
        </p:spPr>
        <p:txBody>
          <a:bodyPr>
            <a:normAutofit/>
          </a:bodyPr>
          <a:lstStyle>
            <a:lvl1pPr>
              <a:defRPr sz="2800" b="0">
                <a:solidFill>
                  <a:schemeClr val="accent3"/>
                </a:solidFill>
                <a:latin typeface="+mj-lt"/>
              </a:defRPr>
            </a:lvl1pPr>
          </a:lstStyle>
          <a:p>
            <a:endParaRPr lang="en-US" sz="2800" dirty="0">
              <a:solidFill>
                <a:srgbClr val="A7998B"/>
              </a:solidFill>
              <a:latin typeface="+mj-lt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540298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601E4-3F87-485E-BCF1-0932C51EED9D}" type="datetimeFigureOut">
              <a:rPr lang="en-US" smtClean="0"/>
              <a:t>5/14/2025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cu screen b31b1b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374"/>
          <a:stretch/>
        </p:blipFill>
        <p:spPr>
          <a:xfrm>
            <a:off x="182033" y="402168"/>
            <a:ext cx="1384300" cy="1267968"/>
          </a:xfrm>
          <a:prstGeom prst="rect">
            <a:avLst/>
          </a:prstGeom>
        </p:spPr>
      </p:pic>
      <p:pic>
        <p:nvPicPr>
          <p:cNvPr id="9" name="Picture 8" descr="campus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3844"/>
            <a:ext cx="9144000" cy="3044156"/>
          </a:xfrm>
          <a:prstGeom prst="rect">
            <a:avLst/>
          </a:prstGeom>
        </p:spPr>
      </p:pic>
      <p:sp>
        <p:nvSpPr>
          <p:cNvPr id="10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0" y="1219200"/>
            <a:ext cx="9144000" cy="1905001"/>
          </a:xfrm>
        </p:spPr>
        <p:txBody>
          <a:bodyPr>
            <a:normAutofit/>
          </a:bodyPr>
          <a:lstStyle>
            <a:lvl1pPr marL="0" indent="0" algn="ctr"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1" name="Title 15"/>
          <p:cNvSpPr>
            <a:spLocks noGrp="1"/>
          </p:cNvSpPr>
          <p:nvPr>
            <p:ph type="title"/>
          </p:nvPr>
        </p:nvSpPr>
        <p:spPr>
          <a:xfrm>
            <a:off x="0" y="763091"/>
            <a:ext cx="9144000" cy="456109"/>
          </a:xfrm>
        </p:spPr>
        <p:txBody>
          <a:bodyPr>
            <a:noAutofit/>
          </a:bodyPr>
          <a:lstStyle>
            <a:lvl1pPr>
              <a:defRPr sz="2400" b="0" baseline="0">
                <a:solidFill>
                  <a:schemeClr val="accent3"/>
                </a:solidFill>
                <a:latin typeface="+mj-lt"/>
              </a:defRPr>
            </a:lvl1pPr>
          </a:lstStyle>
          <a:p>
            <a:endParaRPr lang="en-US" sz="2800" dirty="0">
              <a:solidFill>
                <a:srgbClr val="A7998B"/>
              </a:solidFill>
              <a:latin typeface="+mj-lt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545042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601E4-3F87-485E-BCF1-0932C51EED9D}" type="datetimeFigureOut">
              <a:rPr lang="en-US" smtClean="0"/>
              <a:t>5/14/2025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cu screen b31b1b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374"/>
          <a:stretch/>
        </p:blipFill>
        <p:spPr>
          <a:xfrm>
            <a:off x="182033" y="402168"/>
            <a:ext cx="1384300" cy="1267968"/>
          </a:xfrm>
          <a:prstGeom prst="rect">
            <a:avLst/>
          </a:prstGeom>
        </p:spPr>
      </p:pic>
      <p:sp>
        <p:nvSpPr>
          <p:cNvPr id="10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0" y="1219200"/>
            <a:ext cx="9144000" cy="1905001"/>
          </a:xfrm>
        </p:spPr>
        <p:txBody>
          <a:bodyPr>
            <a:normAutofit/>
          </a:bodyPr>
          <a:lstStyle>
            <a:lvl1pPr marL="0" indent="0" algn="ctr"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1" name="Title 15"/>
          <p:cNvSpPr>
            <a:spLocks noGrp="1"/>
          </p:cNvSpPr>
          <p:nvPr>
            <p:ph type="title"/>
          </p:nvPr>
        </p:nvSpPr>
        <p:spPr>
          <a:xfrm>
            <a:off x="0" y="763091"/>
            <a:ext cx="9144000" cy="456109"/>
          </a:xfrm>
        </p:spPr>
        <p:txBody>
          <a:bodyPr>
            <a:noAutofit/>
          </a:bodyPr>
          <a:lstStyle>
            <a:lvl1pPr>
              <a:defRPr sz="2400" b="0" baseline="0">
                <a:solidFill>
                  <a:schemeClr val="accent3"/>
                </a:solidFill>
                <a:latin typeface="+mj-lt"/>
              </a:defRPr>
            </a:lvl1pPr>
          </a:lstStyle>
          <a:p>
            <a:endParaRPr lang="en-US" sz="2800" dirty="0">
              <a:solidFill>
                <a:srgbClr val="A7998B"/>
              </a:solidFill>
              <a:latin typeface="+mj-lt"/>
              <a:cs typeface="Helvetica"/>
            </a:endParaRP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0" y="3804549"/>
            <a:ext cx="9144000" cy="3044825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947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601E4-3F87-485E-BCF1-0932C51EED9D}" type="datetimeFigureOut">
              <a:rPr lang="en-US" smtClean="0"/>
              <a:t>5/14/2025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cu white lrg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43" r="-704"/>
          <a:stretch/>
        </p:blipFill>
        <p:spPr>
          <a:xfrm>
            <a:off x="3871576" y="-157024"/>
            <a:ext cx="1370059" cy="522449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285750" y="1752600"/>
            <a:ext cx="8678863" cy="399891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85750" y="1066800"/>
            <a:ext cx="8677656" cy="6858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81278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/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601E4-3F87-485E-BCF1-0932C51EED9D}" type="datetimeFigureOut">
              <a:rPr lang="en-US" smtClean="0"/>
              <a:t>5/14/2025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cu white lrg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43" r="-704"/>
          <a:stretch/>
        </p:blipFill>
        <p:spPr>
          <a:xfrm>
            <a:off x="3871576" y="-157024"/>
            <a:ext cx="1370059" cy="522449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438726" y="4756727"/>
            <a:ext cx="825885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200" dirty="0">
                <a:solidFill>
                  <a:schemeClr val="bg1"/>
                </a:solidFill>
                <a:latin typeface="Helvetica"/>
                <a:cs typeface="Helvetica"/>
              </a:rPr>
              <a:t>Photos, illustrations, graphics here.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292894" y="3877558"/>
            <a:ext cx="8558213" cy="27828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287899" y="615758"/>
            <a:ext cx="6554707" cy="861774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289405" y="1524000"/>
            <a:ext cx="8534400" cy="2209800"/>
          </a:xfrm>
        </p:spPr>
        <p:txBody>
          <a:bodyPr numCol="2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92385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/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601E4-3F87-485E-BCF1-0932C51EED9D}" type="datetimeFigureOut">
              <a:rPr lang="en-US" smtClean="0"/>
              <a:t>5/14/2025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cu white lrg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43" r="-704"/>
          <a:stretch/>
        </p:blipFill>
        <p:spPr>
          <a:xfrm>
            <a:off x="3871576" y="-157024"/>
            <a:ext cx="1370059" cy="522449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438726" y="4756727"/>
            <a:ext cx="825885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200" dirty="0">
                <a:solidFill>
                  <a:schemeClr val="bg1"/>
                </a:solidFill>
                <a:latin typeface="Helvetica"/>
                <a:cs typeface="Helvetica"/>
              </a:rPr>
              <a:t>Photos, illustrations, graphics here.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800600" y="1447800"/>
            <a:ext cx="4050507" cy="4876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287899" y="615758"/>
            <a:ext cx="6554707" cy="603442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289405" y="1447800"/>
            <a:ext cx="4358795" cy="4876800"/>
          </a:xfrm>
        </p:spPr>
        <p:txBody>
          <a:bodyPr numCol="1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23113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601E4-3F87-485E-BCF1-0932C51EED9D}" type="datetimeFigureOut">
              <a:rPr lang="en-US" smtClean="0"/>
              <a:t>5/14/2025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cu white lrg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43" r="-704"/>
          <a:stretch/>
        </p:blipFill>
        <p:spPr>
          <a:xfrm>
            <a:off x="3871576" y="-157024"/>
            <a:ext cx="1370059" cy="52244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59710"/>
            <a:ext cx="9144000" cy="53860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0" y="1298575"/>
            <a:ext cx="9144000" cy="5381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838200" y="2057400"/>
            <a:ext cx="7467600" cy="4038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71504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601E4-3F87-485E-BCF1-0932C51EED9D}" type="datetimeFigureOut">
              <a:rPr lang="en-US" smtClean="0"/>
              <a:t>5/14/2025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 descr="0889_10_C_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0" r="7962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Picture 6" descr="cu white lrg.psd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186"/>
          <a:stretch/>
        </p:blipFill>
        <p:spPr>
          <a:xfrm>
            <a:off x="182033" y="402168"/>
            <a:ext cx="1299634" cy="1267968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285750" y="1828800"/>
            <a:ext cx="4692650" cy="584200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256410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0601E4-3F87-485E-BCF1-0932C51EED9D}" type="datetimeFigureOut">
              <a:rPr lang="en-US" smtClean="0"/>
              <a:t>5/14/2025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005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60" r:id="rId3"/>
    <p:sldLayoutId id="2147483664" r:id="rId4"/>
    <p:sldLayoutId id="2147483650" r:id="rId5"/>
    <p:sldLayoutId id="2147483661" r:id="rId6"/>
    <p:sldLayoutId id="2147483665" r:id="rId7"/>
    <p:sldLayoutId id="2147483657" r:id="rId8"/>
    <p:sldLayoutId id="2147483654" r:id="rId9"/>
    <p:sldLayoutId id="2147483684" r:id="rId1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accent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accent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accent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07162" y="1760464"/>
            <a:ext cx="6527038" cy="99706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3200" b="1" spc="-1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 </a:t>
            </a:r>
            <a:r>
              <a:rPr sz="3200" b="1" spc="-1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Management </a:t>
            </a:r>
            <a:r>
              <a:rPr sz="3200" b="1" spc="-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 </a:t>
            </a:r>
            <a:r>
              <a:rPr sz="3200" b="1" spc="-2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Professional </a:t>
            </a:r>
            <a:r>
              <a:rPr sz="3200" b="1" spc="-1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Development</a:t>
            </a:r>
            <a:r>
              <a:rPr sz="3200" b="1" spc="8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Series</a:t>
            </a:r>
            <a:endParaRPr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07162" y="3086100"/>
            <a:ext cx="6069838" cy="152932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0000"/>
              </a:lnSpc>
              <a:spcBef>
                <a:spcPts val="100"/>
              </a:spcBef>
            </a:pPr>
            <a:r>
              <a:rPr sz="2800" spc="-1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Facilities </a:t>
            </a:r>
            <a:r>
              <a:rPr sz="2800" spc="-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Campus </a:t>
            </a:r>
            <a:r>
              <a:rPr sz="2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Services  </a:t>
            </a:r>
            <a:r>
              <a:rPr sz="2800" spc="-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Engineering and </a:t>
            </a:r>
            <a:r>
              <a:rPr sz="2800" spc="-1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 Management  </a:t>
            </a:r>
            <a:endParaRPr lang="en-US" sz="2800" spc="-1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5080">
              <a:lnSpc>
                <a:spcPct val="120000"/>
              </a:lnSpc>
              <a:spcBef>
                <a:spcPts val="100"/>
              </a:spcBef>
            </a:pPr>
            <a:r>
              <a:rPr lang="en-US" sz="2800" spc="-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 15, 2025</a:t>
            </a:r>
            <a:endParaRPr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B99871B-9693-47BA-9AAF-8363052DBF3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14400" y="838200"/>
            <a:ext cx="7772400" cy="2133600"/>
          </a:xfrm>
        </p:spPr>
        <p:txBody>
          <a:bodyPr>
            <a:noAutofit/>
          </a:bodyPr>
          <a:lstStyle/>
          <a:p>
            <a:r>
              <a:rPr lang="en-US" sz="5400" b="1" dirty="0">
                <a:latin typeface="+mj-lt"/>
              </a:rPr>
              <a:t>Reminders for</a:t>
            </a:r>
          </a:p>
          <a:p>
            <a:r>
              <a:rPr lang="en-US" sz="5400" b="1" dirty="0">
                <a:latin typeface="+mj-lt"/>
              </a:rPr>
              <a:t>CO’s and CAA’s</a:t>
            </a:r>
          </a:p>
        </p:txBody>
      </p:sp>
    </p:spTree>
    <p:extLst>
      <p:ext uri="{BB962C8B-B14F-4D97-AF65-F5344CB8AC3E}">
        <p14:creationId xmlns:p14="http://schemas.microsoft.com/office/powerpoint/2010/main" val="950083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69075CF-D6D4-48A5-9DAA-9EF99FD4783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42900" y="1676400"/>
            <a:ext cx="8458200" cy="4876800"/>
          </a:xfrm>
        </p:spPr>
        <p:txBody>
          <a:bodyPr>
            <a:no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/>
              <a:t>Facilities Contracts issues formal letters to Contractors &amp; Consultants.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1000" dirty="0"/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sz="2400" dirty="0"/>
              <a:t>PM submits request to Facilities Contracts email.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endParaRPr lang="en-US" sz="1000" dirty="0"/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sz="2400" dirty="0"/>
              <a:t>Termination – funds can be uncommitted.</a:t>
            </a:r>
          </a:p>
          <a:p>
            <a:pPr marL="1600200" lvl="2" indent="-457200"/>
            <a:r>
              <a:rPr lang="en-US" dirty="0"/>
              <a:t>A CO or CAA process must be initiated while the letter is being processed.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endParaRPr lang="en-US" sz="1000" dirty="0"/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sz="2400" dirty="0"/>
              <a:t>Suspension – up to one year but funds remain committed.</a:t>
            </a:r>
          </a:p>
          <a:p>
            <a:pPr marL="1600200" lvl="2" indent="-457200"/>
            <a:r>
              <a:rPr lang="en-US" dirty="0"/>
              <a:t>Suspensions are only for Consultant contracts.</a:t>
            </a:r>
          </a:p>
          <a:p>
            <a:pPr marL="1600200" lvl="2" indent="-457200"/>
            <a:r>
              <a:rPr lang="en-US" dirty="0"/>
              <a:t>This may result in additional charges from the Consultant once the project moves forward again.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endParaRPr lang="en-US" sz="1000" dirty="0"/>
          </a:p>
          <a:p>
            <a:pPr marL="1200150" lvl="1" indent="-45720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E29A92A-7861-4374-A59C-C721C7A096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85800"/>
            <a:ext cx="9144000" cy="609600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accent2"/>
                </a:solidFill>
              </a:rPr>
              <a:t>Terminations &amp; Suspensions</a:t>
            </a:r>
          </a:p>
        </p:txBody>
      </p:sp>
    </p:spTree>
    <p:extLst>
      <p:ext uri="{BB962C8B-B14F-4D97-AF65-F5344CB8AC3E}">
        <p14:creationId xmlns:p14="http://schemas.microsoft.com/office/powerpoint/2010/main" val="3672248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8032300-D6A3-48C1-9CD1-A7F851C38F2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3622" y="1931141"/>
            <a:ext cx="8526449" cy="4648200"/>
          </a:xfrm>
        </p:spPr>
        <p:txBody>
          <a:bodyPr>
            <a:normAutofit/>
          </a:bodyPr>
          <a:lstStyle/>
          <a:p>
            <a:pPr marL="457200" indent="-4572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dirty="0"/>
              <a:t>Aways check dates when processing a CO or CAA.</a:t>
            </a:r>
          </a:p>
          <a:p>
            <a:pPr marL="457200" indent="-457200" algn="l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000" dirty="0"/>
          </a:p>
          <a:p>
            <a:pPr marL="1200150" lvl="1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Is additional time needed?</a:t>
            </a:r>
          </a:p>
          <a:p>
            <a:pPr marL="1200150" lvl="1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000" dirty="0"/>
          </a:p>
          <a:p>
            <a:pPr marL="1200150" lvl="1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4D4F53"/>
                </a:solidFill>
                <a:latin typeface="Times"/>
              </a:rPr>
              <a:t>NYS Campus Let CO &amp; CAA dates must correlate with NYS records.</a:t>
            </a:r>
          </a:p>
          <a:p>
            <a:pPr marL="1200150" lvl="1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000" dirty="0"/>
          </a:p>
          <a:p>
            <a:pPr marL="1200150" marR="0" lvl="1" indent="-457200" algn="l" defTabSz="914400" rtl="0" eaLnBrk="1" fontAlgn="auto" latinLnBrk="0" hangingPunct="1">
              <a:spcBef>
                <a:spcPts val="0"/>
              </a:spcBef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4D4F53"/>
                </a:solidFill>
                <a:effectLst/>
                <a:uLnTx/>
                <a:uFillTx/>
                <a:latin typeface="Times"/>
                <a:ea typeface="+mn-ea"/>
                <a:cs typeface="+mn-cs"/>
              </a:rPr>
              <a:t>Have questions, </a:t>
            </a:r>
            <a:r>
              <a:rPr lang="en-US" dirty="0">
                <a:solidFill>
                  <a:srgbClr val="4D4F53"/>
                </a:solidFill>
                <a:latin typeface="Times"/>
              </a:rPr>
              <a:t>ask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4D4F53"/>
                </a:solidFill>
                <a:effectLst/>
                <a:uLnTx/>
                <a:uFillTx/>
                <a:latin typeface="Times"/>
                <a:ea typeface="+mn-ea"/>
                <a:cs typeface="+mn-cs"/>
              </a:rPr>
              <a:t> Contracts.</a:t>
            </a:r>
          </a:p>
          <a:p>
            <a:pPr marL="1600200" lvl="2" indent="-457200"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4D4F53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lvl="1" indent="0">
              <a:buNone/>
            </a:pPr>
            <a:endParaRPr lang="en-US" sz="24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7C974E8-489F-4E94-9C2C-AE9942612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457200"/>
            <a:ext cx="8526449" cy="1143000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accent2"/>
                </a:solidFill>
              </a:rPr>
              <a:t>Check Your Dates</a:t>
            </a:r>
          </a:p>
        </p:txBody>
      </p:sp>
    </p:spTree>
    <p:extLst>
      <p:ext uri="{BB962C8B-B14F-4D97-AF65-F5344CB8AC3E}">
        <p14:creationId xmlns:p14="http://schemas.microsoft.com/office/powerpoint/2010/main" val="1623641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05D41D9-35DF-F1A8-024D-A486718C197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81000" y="1905000"/>
            <a:ext cx="8763000" cy="4648200"/>
          </a:xfrm>
        </p:spPr>
        <p:txBody>
          <a:bodyPr>
            <a:normAutofit fontScale="92500" lnSpcReduction="10000"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000" dirty="0"/>
              <a:t>Requires written follow up to backup the request.</a:t>
            </a:r>
          </a:p>
          <a:p>
            <a:pPr algn="l"/>
            <a:endParaRPr lang="en-US" sz="1100" dirty="0"/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sz="3000" dirty="0"/>
              <a:t>The formal request must precede the Contractor’s proposal.</a:t>
            </a:r>
          </a:p>
          <a:p>
            <a:pPr lvl="1" indent="0">
              <a:buNone/>
            </a:pPr>
            <a:endParaRPr lang="en-US" sz="1100" dirty="0"/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sz="3000" dirty="0"/>
              <a:t>Options for written follow up:</a:t>
            </a:r>
          </a:p>
          <a:p>
            <a:pPr marL="1600200" lvl="2" indent="-457200"/>
            <a:r>
              <a:rPr lang="en-US" sz="3000" dirty="0"/>
              <a:t>Field Order Change Authorization Form.</a:t>
            </a:r>
          </a:p>
          <a:p>
            <a:pPr marL="1600200" lvl="2" indent="-457200"/>
            <a:r>
              <a:rPr lang="en-US" sz="3000" dirty="0"/>
              <a:t>Follow up via email stating direction given in the field.</a:t>
            </a:r>
          </a:p>
          <a:p>
            <a:pPr marL="1600200" lvl="2" indent="-457200"/>
            <a:r>
              <a:rPr lang="en-US" sz="3000" dirty="0"/>
              <a:t>Follow up by documenting in meeting minutes.</a:t>
            </a:r>
          </a:p>
          <a:p>
            <a:endParaRPr lang="en-US" sz="1100" dirty="0"/>
          </a:p>
          <a:p>
            <a:pPr algn="l"/>
            <a:r>
              <a:rPr lang="en-US" sz="3000" b="1" dirty="0"/>
              <a:t>    *Failure to do so puts Cornell at risk for liability.</a:t>
            </a:r>
          </a:p>
          <a:p>
            <a:pPr algn="l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04BB5AC-2AA1-AB80-FA5F-5FBB0F1189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77" y="609600"/>
            <a:ext cx="9144000" cy="609600"/>
          </a:xfrm>
        </p:spPr>
        <p:txBody>
          <a:bodyPr>
            <a:normAutofit fontScale="90000"/>
          </a:bodyPr>
          <a:lstStyle/>
          <a:p>
            <a:r>
              <a:rPr lang="en-US" sz="3200" dirty="0">
                <a:solidFill>
                  <a:schemeClr val="accent2"/>
                </a:solidFill>
              </a:rPr>
              <a:t>CO’s for </a:t>
            </a:r>
            <a:br>
              <a:rPr lang="en-US" sz="3200" dirty="0">
                <a:solidFill>
                  <a:schemeClr val="accent2"/>
                </a:solidFill>
              </a:rPr>
            </a:br>
            <a:r>
              <a:rPr lang="en-US" sz="3200" dirty="0">
                <a:solidFill>
                  <a:schemeClr val="accent2"/>
                </a:solidFill>
              </a:rPr>
              <a:t>“Direction Given In The Field”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DD37645B-D950-29D9-03B4-1182869E0D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718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95978C-962C-52F2-F6CC-5BD66F7A1B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3319A07-8ABC-5AFB-2B37-658D455F09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77" y="609600"/>
            <a:ext cx="9144000" cy="609600"/>
          </a:xfrm>
        </p:spPr>
        <p:txBody>
          <a:bodyPr>
            <a:normAutofit fontScale="90000"/>
          </a:bodyPr>
          <a:lstStyle/>
          <a:p>
            <a:r>
              <a:rPr lang="en-US" sz="3200" dirty="0">
                <a:solidFill>
                  <a:schemeClr val="accent2"/>
                </a:solidFill>
              </a:rPr>
              <a:t>CO’s for </a:t>
            </a:r>
            <a:br>
              <a:rPr lang="en-US" sz="3200" dirty="0">
                <a:solidFill>
                  <a:schemeClr val="accent2"/>
                </a:solidFill>
              </a:rPr>
            </a:br>
            <a:r>
              <a:rPr lang="en-US" sz="3200" dirty="0">
                <a:solidFill>
                  <a:schemeClr val="accent2"/>
                </a:solidFill>
              </a:rPr>
              <a:t>“Direction Given In The Field”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949FA9C9-A32D-BBBC-3967-B4F18D4E39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4CA21F1-4AD7-0D36-6D66-2CFDE3BDE8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17541"/>
            <a:ext cx="9144000" cy="4940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022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7C8BD67-EA4F-53B9-DB9D-49A4C2939AF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0" y="1676400"/>
            <a:ext cx="8686800" cy="2971800"/>
          </a:xfrm>
        </p:spPr>
        <p:txBody>
          <a:bodyPr>
            <a:no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/>
              <a:t>Any additional permitting and regulatory fees due to Changes in the Work shall be reconciled upon project completion.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dirty="0"/>
              <a:t>The language has been clarified in General Conditions Article 4 – Changes In Work.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dirty="0"/>
              <a:t>Check PCO’s to ensure that no permitting fees have been included.</a:t>
            </a:r>
          </a:p>
          <a:p>
            <a:pPr algn="l"/>
            <a:endParaRPr lang="en-US" sz="10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/>
              <a:t>NYS Campus Let projects are managed by the CCF AHJ (Jim Yarbrough) and there are no fees.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49E7F18-61EF-BDB8-6390-FD5E43466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609600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accent2"/>
                </a:solidFill>
              </a:rPr>
              <a:t>Permit Fees for CO’s</a:t>
            </a:r>
          </a:p>
        </p:txBody>
      </p:sp>
    </p:spTree>
    <p:extLst>
      <p:ext uri="{BB962C8B-B14F-4D97-AF65-F5344CB8AC3E}">
        <p14:creationId xmlns:p14="http://schemas.microsoft.com/office/powerpoint/2010/main" val="2286423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B094FCC-C7CA-4C20-9B89-318AD88D5A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63091"/>
            <a:ext cx="9144000" cy="1065709"/>
          </a:xfrm>
        </p:spPr>
        <p:txBody>
          <a:bodyPr/>
          <a:lstStyle/>
          <a:p>
            <a:r>
              <a:rPr lang="en-US" sz="5400" b="1" dirty="0">
                <a:solidFill>
                  <a:srgbClr val="C00000"/>
                </a:solidFill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914577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B31B1B"/>
      </a:accent1>
      <a:accent2>
        <a:srgbClr val="4D4F53"/>
      </a:accent2>
      <a:accent3>
        <a:srgbClr val="A2998B"/>
      </a:accent3>
      <a:accent4>
        <a:srgbClr val="EF9595"/>
      </a:accent4>
      <a:accent5>
        <a:srgbClr val="7D7364"/>
      </a:accent5>
      <a:accent6>
        <a:srgbClr val="A8B1C4"/>
      </a:accent6>
      <a:hlink>
        <a:srgbClr val="3B4558"/>
      </a:hlink>
      <a:folHlink>
        <a:srgbClr val="596784"/>
      </a:folHlink>
    </a:clrScheme>
    <a:fontScheme name="Custom 2">
      <a:majorFont>
        <a:latin typeface="Helvetica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ba638347-5c04-42d2-a1c3-b7f286227752">
      <UserInfo>
        <DisplayName>Tracy Vosburgh</DisplayName>
        <AccountId>39</AccountId>
        <AccountType/>
      </UserInfo>
    </SharedWithUs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34AACBE4AB13B47B8C30A36C415A682" ma:contentTypeVersion="1" ma:contentTypeDescription="Create a new document." ma:contentTypeScope="" ma:versionID="389800b144ce6e587e75cb676c8096e8">
  <xsd:schema xmlns:xsd="http://www.w3.org/2001/XMLSchema" xmlns:xs="http://www.w3.org/2001/XMLSchema" xmlns:p="http://schemas.microsoft.com/office/2006/metadata/properties" xmlns:ns2="ba638347-5c04-42d2-a1c3-b7f286227752" targetNamespace="http://schemas.microsoft.com/office/2006/metadata/properties" ma:root="true" ma:fieldsID="142502acf8f3dd4879ea2df89c90e898" ns2:_="">
    <xsd:import namespace="ba638347-5c04-42d2-a1c3-b7f286227752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a638347-5c04-42d2-a1c3-b7f28622775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C769373-594B-497F-B29F-9AD96F02CA37}">
  <ds:schemaRefs>
    <ds:schemaRef ds:uri="http://purl.org/dc/dcmitype/"/>
    <ds:schemaRef ds:uri="http://www.w3.org/XML/1998/namespace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ba638347-5c04-42d2-a1c3-b7f286227752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FCCC4AC2-12A8-495A-AC6B-2C823E16837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a638347-5c04-42d2-a1c3-b7f28622775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561DFF5-A0FD-45DC-86E6-8DA72B2A6F5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16248</TotalTime>
  <Words>293</Words>
  <Application>Microsoft Office PowerPoint</Application>
  <PresentationFormat>On-screen Show (4:3)</PresentationFormat>
  <Paragraphs>46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Helvetica</vt:lpstr>
      <vt:lpstr>Times</vt:lpstr>
      <vt:lpstr>Office Theme</vt:lpstr>
      <vt:lpstr>PowerPoint Presentation</vt:lpstr>
      <vt:lpstr>PowerPoint Presentation</vt:lpstr>
      <vt:lpstr>Terminations &amp; Suspensions</vt:lpstr>
      <vt:lpstr>Check Your Dates</vt:lpstr>
      <vt:lpstr>CO’s for  “Direction Given In The Field”</vt:lpstr>
      <vt:lpstr>CO’s for  “Direction Given In The Field”</vt:lpstr>
      <vt:lpstr>Permit Fees for CO’s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Tiffany J. Lind</dc:creator>
  <cp:lastModifiedBy>Tanner Leto, Jr</cp:lastModifiedBy>
  <cp:revision>574</cp:revision>
  <cp:lastPrinted>2025-05-14T15:54:48Z</cp:lastPrinted>
  <dcterms:created xsi:type="dcterms:W3CDTF">2014-05-07T13:58:10Z</dcterms:created>
  <dcterms:modified xsi:type="dcterms:W3CDTF">2025-05-14T19:37:14Z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0x010100934AACBE4AB13B47B8C30A36C415A682</vt:lpwstr>
  </property>
</Properties>
</file>