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258" r:id="rId5"/>
    <p:sldId id="741" r:id="rId6"/>
    <p:sldId id="737" r:id="rId7"/>
    <p:sldId id="395" r:id="rId8"/>
    <p:sldId id="435" r:id="rId9"/>
    <p:sldId id="1589" r:id="rId10"/>
    <p:sldId id="1606" r:id="rId11"/>
    <p:sldId id="1620" r:id="rId12"/>
    <p:sldId id="1613" r:id="rId13"/>
    <p:sldId id="1614" r:id="rId14"/>
    <p:sldId id="1622" r:id="rId15"/>
    <p:sldId id="1615" r:id="rId16"/>
    <p:sldId id="1616" r:id="rId17"/>
    <p:sldId id="1617" r:id="rId18"/>
    <p:sldId id="1618" r:id="rId19"/>
    <p:sldId id="1624" r:id="rId20"/>
    <p:sldId id="1623" r:id="rId21"/>
    <p:sldId id="273" r:id="rId22"/>
  </p:sldIdLst>
  <p:sldSz cx="9144000" cy="5143500" type="screen16x9"/>
  <p:notesSz cx="6858000" cy="9144000"/>
  <p:embeddedFontLst>
    <p:embeddedFont>
      <p:font typeface="Helvetica" pitchFamily="2" charset="0"/>
      <p:regular r:id="rId24"/>
      <p:bold r:id="rId25"/>
      <p:italic r:id="rId26"/>
      <p:boldItalic r:id="rId27"/>
    </p:embeddedFont>
    <p:embeddedFont>
      <p:font typeface="Helvetica Neue" panose="02000503000000020004" pitchFamily="2"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Times" panose="02020603050405020304" pitchFamily="18"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1" roundtripDataSignature="AMtx7mjO81c7tN5QINQVfbY3pKYe8sh5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C1C671-6960-4059-8191-9D7824B2F085}">
  <a:tblStyle styleId="{D9C1C671-6960-4059-8191-9D7824B2F085}" styleName="Table_0">
    <a:wholeTbl>
      <a:tcTxStyle b="off" i="off">
        <a:font>
          <a:latin typeface="Times"/>
          <a:ea typeface="Times"/>
          <a:cs typeface="Time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7E7"/>
          </a:solidFill>
        </a:fill>
      </a:tcStyle>
    </a:wholeTbl>
    <a:band1H>
      <a:tcTxStyle b="off" i="off"/>
      <a:tcStyle>
        <a:tcBdr/>
        <a:fill>
          <a:solidFill>
            <a:srgbClr val="E4CBCB"/>
          </a:solidFill>
        </a:fill>
      </a:tcStyle>
    </a:band1H>
    <a:band2H>
      <a:tcTxStyle b="off" i="off"/>
      <a:tcStyle>
        <a:tcBdr/>
      </a:tcStyle>
    </a:band2H>
    <a:band1V>
      <a:tcTxStyle b="off" i="off"/>
      <a:tcStyle>
        <a:tcBdr/>
        <a:fill>
          <a:solidFill>
            <a:srgbClr val="E4CBCB"/>
          </a:solidFill>
        </a:fill>
      </a:tcStyle>
    </a:band1V>
    <a:band2V>
      <a:tcTxStyle b="off" i="off"/>
      <a:tcStyle>
        <a:tcBdr/>
      </a:tcStyle>
    </a:band2V>
    <a:lastCol>
      <a:tcTxStyle b="on" i="off">
        <a:font>
          <a:latin typeface="Times"/>
          <a:ea typeface="Times"/>
          <a:cs typeface="Times"/>
        </a:font>
        <a:schemeClr val="lt1"/>
      </a:tcTxStyle>
      <a:tcStyle>
        <a:tcBdr/>
        <a:fill>
          <a:solidFill>
            <a:schemeClr val="accent1"/>
          </a:solidFill>
        </a:fill>
      </a:tcStyle>
    </a:lastCol>
    <a:firstCol>
      <a:tcTxStyle b="on" i="off">
        <a:font>
          <a:latin typeface="Times"/>
          <a:ea typeface="Times"/>
          <a:cs typeface="Times"/>
        </a:font>
        <a:schemeClr val="lt1"/>
      </a:tcTxStyle>
      <a:tcStyle>
        <a:tcBdr/>
        <a:fill>
          <a:solidFill>
            <a:schemeClr val="accent1"/>
          </a:solidFill>
        </a:fill>
      </a:tcStyle>
    </a:firstCol>
    <a:lastRow>
      <a:tcTxStyle b="on" i="off">
        <a:font>
          <a:latin typeface="Times"/>
          <a:ea typeface="Times"/>
          <a:cs typeface="Time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imes"/>
          <a:ea typeface="Times"/>
          <a:cs typeface="Time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360B44-EE3D-4611-895B-6FD68E5DD925}"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66023"/>
  </p:normalViewPr>
  <p:slideViewPr>
    <p:cSldViewPr snapToGrid="0">
      <p:cViewPr varScale="1">
        <p:scale>
          <a:sx n="175" d="100"/>
          <a:sy n="175" d="100"/>
        </p:scale>
        <p:origin x="20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8.fntdata"/><Relationship Id="rId5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HVAC</c:v>
                </c:pt>
                <c:pt idx="1">
                  <c:v>Fire Protection</c:v>
                </c:pt>
                <c:pt idx="2">
                  <c:v>Energy</c:v>
                </c:pt>
                <c:pt idx="3">
                  <c:v>IT</c:v>
                </c:pt>
                <c:pt idx="4">
                  <c:v>Furnishings</c:v>
                </c:pt>
              </c:strCache>
            </c:strRef>
          </c:cat>
          <c:val>
            <c:numRef>
              <c:f>Sheet1!$B$2:$B$6</c:f>
              <c:numCache>
                <c:formatCode>General</c:formatCode>
                <c:ptCount val="5"/>
                <c:pt idx="0">
                  <c:v>50</c:v>
                </c:pt>
                <c:pt idx="1">
                  <c:v>55</c:v>
                </c:pt>
                <c:pt idx="2">
                  <c:v>55</c:v>
                </c:pt>
                <c:pt idx="3">
                  <c:v>50</c:v>
                </c:pt>
                <c:pt idx="4">
                  <c:v>50</c:v>
                </c:pt>
              </c:numCache>
            </c:numRef>
          </c:val>
          <c:extLst>
            <c:ext xmlns:c16="http://schemas.microsoft.com/office/drawing/2014/chart" uri="{C3380CC4-5D6E-409C-BE32-E72D297353CC}">
              <c16:uniqueId val="{00000000-1200-E64C-83DC-C83D1B518640}"/>
            </c:ext>
          </c:extLst>
        </c:ser>
        <c:dLbls>
          <c:showLegendKey val="0"/>
          <c:showVal val="0"/>
          <c:showCatName val="0"/>
          <c:showSerName val="0"/>
          <c:showPercent val="0"/>
          <c:showBubbleSize val="0"/>
        </c:dLbls>
        <c:gapWidth val="219"/>
        <c:overlap val="-27"/>
        <c:axId val="1436639488"/>
        <c:axId val="1004397616"/>
      </c:barChart>
      <c:catAx>
        <c:axId val="143663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397616"/>
        <c:crosses val="autoZero"/>
        <c:auto val="1"/>
        <c:lblAlgn val="ctr"/>
        <c:lblOffset val="100"/>
        <c:noMultiLvlLbl val="0"/>
      </c:catAx>
      <c:valAx>
        <c:axId val="100439761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3663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B4D1F-A70F-694A-823A-501A50510F98}"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386A0C66-60AB-794C-9ADC-EF5231FECBF9}">
      <dgm:prSet phldrT="[Text]"/>
      <dgm:spPr/>
      <dgm:t>
        <a:bodyPr/>
        <a:lstStyle/>
        <a:p>
          <a:r>
            <a:rPr lang="en-US"/>
            <a:t>Design</a:t>
          </a:r>
        </a:p>
      </dgm:t>
    </dgm:pt>
    <dgm:pt modelId="{49C7DFC0-2040-8144-9240-10F4987962F2}" type="parTrans" cxnId="{FF13C912-7983-734D-B96A-67A526B40412}">
      <dgm:prSet/>
      <dgm:spPr/>
      <dgm:t>
        <a:bodyPr/>
        <a:lstStyle/>
        <a:p>
          <a:endParaRPr lang="en-US"/>
        </a:p>
      </dgm:t>
    </dgm:pt>
    <dgm:pt modelId="{FA52EC55-B042-9D4A-AF8B-A290DA523320}" type="sibTrans" cxnId="{FF13C912-7983-734D-B96A-67A526B40412}">
      <dgm:prSet/>
      <dgm:spPr/>
      <dgm:t>
        <a:bodyPr/>
        <a:lstStyle/>
        <a:p>
          <a:endParaRPr lang="en-US"/>
        </a:p>
      </dgm:t>
    </dgm:pt>
    <dgm:pt modelId="{E529E170-2D68-8F40-A5B1-8608E12EC4D8}">
      <dgm:prSet phldrT="[Text]"/>
      <dgm:spPr/>
      <dgm:t>
        <a:bodyPr/>
        <a:lstStyle/>
        <a:p>
          <a:r>
            <a:rPr lang="en-US"/>
            <a:t>Construct</a:t>
          </a:r>
        </a:p>
      </dgm:t>
    </dgm:pt>
    <dgm:pt modelId="{77957A54-77FD-0E4C-A2F5-AF2CDB0E2E4F}" type="parTrans" cxnId="{C59A3347-4417-D34E-A9F5-F264B3ADB135}">
      <dgm:prSet/>
      <dgm:spPr/>
      <dgm:t>
        <a:bodyPr/>
        <a:lstStyle/>
        <a:p>
          <a:endParaRPr lang="en-US"/>
        </a:p>
      </dgm:t>
    </dgm:pt>
    <dgm:pt modelId="{8A69D336-B10F-7640-BEB2-7DC917E0B372}" type="sibTrans" cxnId="{C59A3347-4417-D34E-A9F5-F264B3ADB135}">
      <dgm:prSet/>
      <dgm:spPr/>
      <dgm:t>
        <a:bodyPr/>
        <a:lstStyle/>
        <a:p>
          <a:endParaRPr lang="en-US"/>
        </a:p>
      </dgm:t>
    </dgm:pt>
    <dgm:pt modelId="{BC57DC29-FC12-1B48-BB35-777DF6B0BEB8}">
      <dgm:prSet phldrT="[Text]"/>
      <dgm:spPr/>
      <dgm:t>
        <a:bodyPr/>
        <a:lstStyle/>
        <a:p>
          <a:r>
            <a:rPr lang="en-US"/>
            <a:t>Operate</a:t>
          </a:r>
        </a:p>
      </dgm:t>
    </dgm:pt>
    <dgm:pt modelId="{D7F81474-813A-4443-9CCA-C6910594A274}" type="parTrans" cxnId="{A612B84B-F35D-F84C-9704-242361F2C70F}">
      <dgm:prSet/>
      <dgm:spPr/>
      <dgm:t>
        <a:bodyPr/>
        <a:lstStyle/>
        <a:p>
          <a:endParaRPr lang="en-US"/>
        </a:p>
      </dgm:t>
    </dgm:pt>
    <dgm:pt modelId="{A4B9590A-51EA-694C-8EA1-059412DD74B4}" type="sibTrans" cxnId="{A612B84B-F35D-F84C-9704-242361F2C70F}">
      <dgm:prSet/>
      <dgm:spPr/>
      <dgm:t>
        <a:bodyPr/>
        <a:lstStyle/>
        <a:p>
          <a:endParaRPr lang="en-US"/>
        </a:p>
      </dgm:t>
    </dgm:pt>
    <dgm:pt modelId="{F78E6601-A715-2242-8B5E-E148BCCE8719}">
      <dgm:prSet phldrT="[Text]"/>
      <dgm:spPr/>
      <dgm:t>
        <a:bodyPr/>
        <a:lstStyle/>
        <a:p>
          <a:r>
            <a:rPr lang="en-US"/>
            <a:t>Learn</a:t>
          </a:r>
        </a:p>
      </dgm:t>
    </dgm:pt>
    <dgm:pt modelId="{41C54723-7EFB-A149-AD9A-F39B401B4C7E}" type="parTrans" cxnId="{22BE1215-1C39-A949-9FC2-0C0C54C46ABB}">
      <dgm:prSet/>
      <dgm:spPr/>
      <dgm:t>
        <a:bodyPr/>
        <a:lstStyle/>
        <a:p>
          <a:endParaRPr lang="en-US"/>
        </a:p>
      </dgm:t>
    </dgm:pt>
    <dgm:pt modelId="{4AB42E8A-2313-104D-91D1-0E9DEFFDD4F8}" type="sibTrans" cxnId="{22BE1215-1C39-A949-9FC2-0C0C54C46ABB}">
      <dgm:prSet/>
      <dgm:spPr/>
      <dgm:t>
        <a:bodyPr/>
        <a:lstStyle/>
        <a:p>
          <a:endParaRPr lang="en-US"/>
        </a:p>
      </dgm:t>
    </dgm:pt>
    <dgm:pt modelId="{40B602A3-0F09-CC4D-8EB8-A8C863C528B2}">
      <dgm:prSet phldrT="[Text]"/>
      <dgm:spPr/>
      <dgm:t>
        <a:bodyPr/>
        <a:lstStyle/>
        <a:p>
          <a:r>
            <a:rPr lang="en-US"/>
            <a:t>Design Standards</a:t>
          </a:r>
        </a:p>
      </dgm:t>
    </dgm:pt>
    <dgm:pt modelId="{86E0DA20-56A0-7D4E-ABD6-C889C6A04391}" type="parTrans" cxnId="{B34479E3-113F-D444-88C4-15AED68AA9B5}">
      <dgm:prSet/>
      <dgm:spPr/>
      <dgm:t>
        <a:bodyPr/>
        <a:lstStyle/>
        <a:p>
          <a:endParaRPr lang="en-US"/>
        </a:p>
      </dgm:t>
    </dgm:pt>
    <dgm:pt modelId="{FEA90375-C018-AE4C-A899-0E09945EB815}" type="sibTrans" cxnId="{B34479E3-113F-D444-88C4-15AED68AA9B5}">
      <dgm:prSet custLinFactNeighborX="-740" custLinFactNeighborY="2013"/>
      <dgm:spPr/>
      <dgm:t>
        <a:bodyPr/>
        <a:lstStyle/>
        <a:p>
          <a:endParaRPr lang="en-US"/>
        </a:p>
      </dgm:t>
    </dgm:pt>
    <dgm:pt modelId="{75A38726-2868-C543-A01E-F3CA03D8F2C5}" type="pres">
      <dgm:prSet presAssocID="{2D9B4D1F-A70F-694A-823A-501A50510F98}" presName="Name0" presStyleCnt="0">
        <dgm:presLayoutVars>
          <dgm:dir/>
          <dgm:resizeHandles val="exact"/>
        </dgm:presLayoutVars>
      </dgm:prSet>
      <dgm:spPr/>
    </dgm:pt>
    <dgm:pt modelId="{C5896B5A-260B-8545-BEF1-4E163F2DFB2F}" type="pres">
      <dgm:prSet presAssocID="{2D9B4D1F-A70F-694A-823A-501A50510F98}" presName="cycle" presStyleCnt="0"/>
      <dgm:spPr/>
    </dgm:pt>
    <dgm:pt modelId="{1D25B16D-2B1F-344D-B0B7-6A1C6CD3EFFF}" type="pres">
      <dgm:prSet presAssocID="{386A0C66-60AB-794C-9ADC-EF5231FECBF9}" presName="nodeFirstNode" presStyleLbl="node1" presStyleIdx="0" presStyleCnt="5">
        <dgm:presLayoutVars>
          <dgm:bulletEnabled val="1"/>
        </dgm:presLayoutVars>
      </dgm:prSet>
      <dgm:spPr/>
    </dgm:pt>
    <dgm:pt modelId="{C678D477-7C64-7B4A-90F5-A0C8B5AE0E75}" type="pres">
      <dgm:prSet presAssocID="{FA52EC55-B042-9D4A-AF8B-A290DA523320}" presName="sibTransFirstNode" presStyleLbl="bgShp" presStyleIdx="0" presStyleCnt="1"/>
      <dgm:spPr/>
    </dgm:pt>
    <dgm:pt modelId="{634E3D99-9022-574E-AE45-2C408119F475}" type="pres">
      <dgm:prSet presAssocID="{E529E170-2D68-8F40-A5B1-8608E12EC4D8}" presName="nodeFollowingNodes" presStyleLbl="node1" presStyleIdx="1" presStyleCnt="5">
        <dgm:presLayoutVars>
          <dgm:bulletEnabled val="1"/>
        </dgm:presLayoutVars>
      </dgm:prSet>
      <dgm:spPr/>
    </dgm:pt>
    <dgm:pt modelId="{E83223E3-CE84-E546-8813-513F3123B667}" type="pres">
      <dgm:prSet presAssocID="{BC57DC29-FC12-1B48-BB35-777DF6B0BEB8}" presName="nodeFollowingNodes" presStyleLbl="node1" presStyleIdx="2" presStyleCnt="5">
        <dgm:presLayoutVars>
          <dgm:bulletEnabled val="1"/>
        </dgm:presLayoutVars>
      </dgm:prSet>
      <dgm:spPr/>
    </dgm:pt>
    <dgm:pt modelId="{9FA55648-D879-544D-9537-73A8BA33EAC5}" type="pres">
      <dgm:prSet presAssocID="{F78E6601-A715-2242-8B5E-E148BCCE8719}" presName="nodeFollowingNodes" presStyleLbl="node1" presStyleIdx="3" presStyleCnt="5">
        <dgm:presLayoutVars>
          <dgm:bulletEnabled val="1"/>
        </dgm:presLayoutVars>
      </dgm:prSet>
      <dgm:spPr/>
    </dgm:pt>
    <dgm:pt modelId="{43B737D3-05E9-B046-BF94-68B052152925}" type="pres">
      <dgm:prSet presAssocID="{40B602A3-0F09-CC4D-8EB8-A8C863C528B2}" presName="nodeFollowingNodes" presStyleLbl="node1" presStyleIdx="4" presStyleCnt="5">
        <dgm:presLayoutVars>
          <dgm:bulletEnabled val="1"/>
        </dgm:presLayoutVars>
      </dgm:prSet>
      <dgm:spPr/>
    </dgm:pt>
  </dgm:ptLst>
  <dgm:cxnLst>
    <dgm:cxn modelId="{FF13C912-7983-734D-B96A-67A526B40412}" srcId="{2D9B4D1F-A70F-694A-823A-501A50510F98}" destId="{386A0C66-60AB-794C-9ADC-EF5231FECBF9}" srcOrd="0" destOrd="0" parTransId="{49C7DFC0-2040-8144-9240-10F4987962F2}" sibTransId="{FA52EC55-B042-9D4A-AF8B-A290DA523320}"/>
    <dgm:cxn modelId="{22BE1215-1C39-A949-9FC2-0C0C54C46ABB}" srcId="{2D9B4D1F-A70F-694A-823A-501A50510F98}" destId="{F78E6601-A715-2242-8B5E-E148BCCE8719}" srcOrd="3" destOrd="0" parTransId="{41C54723-7EFB-A149-AD9A-F39B401B4C7E}" sibTransId="{4AB42E8A-2313-104D-91D1-0E9DEFFDD4F8}"/>
    <dgm:cxn modelId="{C59A3347-4417-D34E-A9F5-F264B3ADB135}" srcId="{2D9B4D1F-A70F-694A-823A-501A50510F98}" destId="{E529E170-2D68-8F40-A5B1-8608E12EC4D8}" srcOrd="1" destOrd="0" parTransId="{77957A54-77FD-0E4C-A2F5-AF2CDB0E2E4F}" sibTransId="{8A69D336-B10F-7640-BEB2-7DC917E0B372}"/>
    <dgm:cxn modelId="{A612B84B-F35D-F84C-9704-242361F2C70F}" srcId="{2D9B4D1F-A70F-694A-823A-501A50510F98}" destId="{BC57DC29-FC12-1B48-BB35-777DF6B0BEB8}" srcOrd="2" destOrd="0" parTransId="{D7F81474-813A-4443-9CCA-C6910594A274}" sibTransId="{A4B9590A-51EA-694C-8EA1-059412DD74B4}"/>
    <dgm:cxn modelId="{F3BB5753-28C5-634E-A9BC-0AB3F0619A33}" type="presOf" srcId="{BC57DC29-FC12-1B48-BB35-777DF6B0BEB8}" destId="{E83223E3-CE84-E546-8813-513F3123B667}" srcOrd="0" destOrd="0" presId="urn:microsoft.com/office/officeart/2005/8/layout/cycle3"/>
    <dgm:cxn modelId="{EC22CB55-22B2-D04A-B041-1729A72102BA}" type="presOf" srcId="{2D9B4D1F-A70F-694A-823A-501A50510F98}" destId="{75A38726-2868-C543-A01E-F3CA03D8F2C5}" srcOrd="0" destOrd="0" presId="urn:microsoft.com/office/officeart/2005/8/layout/cycle3"/>
    <dgm:cxn modelId="{88871684-30E3-3F4C-BF5D-911009407ED5}" type="presOf" srcId="{E529E170-2D68-8F40-A5B1-8608E12EC4D8}" destId="{634E3D99-9022-574E-AE45-2C408119F475}" srcOrd="0" destOrd="0" presId="urn:microsoft.com/office/officeart/2005/8/layout/cycle3"/>
    <dgm:cxn modelId="{2E6BBA9E-14F0-D243-99F3-814487864EF4}" type="presOf" srcId="{40B602A3-0F09-CC4D-8EB8-A8C863C528B2}" destId="{43B737D3-05E9-B046-BF94-68B052152925}" srcOrd="0" destOrd="0" presId="urn:microsoft.com/office/officeart/2005/8/layout/cycle3"/>
    <dgm:cxn modelId="{D037D5D3-F59C-954A-AE55-1E50696A9D31}" type="presOf" srcId="{F78E6601-A715-2242-8B5E-E148BCCE8719}" destId="{9FA55648-D879-544D-9537-73A8BA33EAC5}" srcOrd="0" destOrd="0" presId="urn:microsoft.com/office/officeart/2005/8/layout/cycle3"/>
    <dgm:cxn modelId="{F440C9D7-262A-A145-9129-C19C8AEB85F3}" type="presOf" srcId="{386A0C66-60AB-794C-9ADC-EF5231FECBF9}" destId="{1D25B16D-2B1F-344D-B0B7-6A1C6CD3EFFF}" srcOrd="0" destOrd="0" presId="urn:microsoft.com/office/officeart/2005/8/layout/cycle3"/>
    <dgm:cxn modelId="{35D7BADC-2727-8F45-9E71-E16F8A9CD5A6}" type="presOf" srcId="{FA52EC55-B042-9D4A-AF8B-A290DA523320}" destId="{C678D477-7C64-7B4A-90F5-A0C8B5AE0E75}" srcOrd="0" destOrd="0" presId="urn:microsoft.com/office/officeart/2005/8/layout/cycle3"/>
    <dgm:cxn modelId="{B34479E3-113F-D444-88C4-15AED68AA9B5}" srcId="{2D9B4D1F-A70F-694A-823A-501A50510F98}" destId="{40B602A3-0F09-CC4D-8EB8-A8C863C528B2}" srcOrd="4" destOrd="0" parTransId="{86E0DA20-56A0-7D4E-ABD6-C889C6A04391}" sibTransId="{FEA90375-C018-AE4C-A899-0E09945EB815}"/>
    <dgm:cxn modelId="{A7E91442-74BA-B949-B7FE-6E01A4E8F1D6}" type="presParOf" srcId="{75A38726-2868-C543-A01E-F3CA03D8F2C5}" destId="{C5896B5A-260B-8545-BEF1-4E163F2DFB2F}" srcOrd="0" destOrd="0" presId="urn:microsoft.com/office/officeart/2005/8/layout/cycle3"/>
    <dgm:cxn modelId="{A47EE08B-F31A-8A4D-8DD4-75546CEDA464}" type="presParOf" srcId="{C5896B5A-260B-8545-BEF1-4E163F2DFB2F}" destId="{1D25B16D-2B1F-344D-B0B7-6A1C6CD3EFFF}" srcOrd="0" destOrd="0" presId="urn:microsoft.com/office/officeart/2005/8/layout/cycle3"/>
    <dgm:cxn modelId="{367B34D1-7315-1F48-BBDF-8D9B95951941}" type="presParOf" srcId="{C5896B5A-260B-8545-BEF1-4E163F2DFB2F}" destId="{C678D477-7C64-7B4A-90F5-A0C8B5AE0E75}" srcOrd="1" destOrd="0" presId="urn:microsoft.com/office/officeart/2005/8/layout/cycle3"/>
    <dgm:cxn modelId="{EBBD67A9-4410-1442-8FE2-628684C69A5A}" type="presParOf" srcId="{C5896B5A-260B-8545-BEF1-4E163F2DFB2F}" destId="{634E3D99-9022-574E-AE45-2C408119F475}" srcOrd="2" destOrd="0" presId="urn:microsoft.com/office/officeart/2005/8/layout/cycle3"/>
    <dgm:cxn modelId="{4AAD3A99-A74E-1E42-A415-2E97301D8A8E}" type="presParOf" srcId="{C5896B5A-260B-8545-BEF1-4E163F2DFB2F}" destId="{E83223E3-CE84-E546-8813-513F3123B667}" srcOrd="3" destOrd="0" presId="urn:microsoft.com/office/officeart/2005/8/layout/cycle3"/>
    <dgm:cxn modelId="{FAF647CC-B7DA-2E4E-BE97-4B07281F2561}" type="presParOf" srcId="{C5896B5A-260B-8545-BEF1-4E163F2DFB2F}" destId="{9FA55648-D879-544D-9537-73A8BA33EAC5}" srcOrd="4" destOrd="0" presId="urn:microsoft.com/office/officeart/2005/8/layout/cycle3"/>
    <dgm:cxn modelId="{C427F37F-2863-E642-A105-D7398DB21E4E}" type="presParOf" srcId="{C5896B5A-260B-8545-BEF1-4E163F2DFB2F}" destId="{43B737D3-05E9-B046-BF94-68B05215292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78022-788D-4464-815C-094BAEEFF3F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987E3F-C745-466C-B2CB-2E30468C24DF}">
      <dgm:prSet/>
      <dgm:spPr/>
      <dgm:t>
        <a:bodyPr/>
        <a:lstStyle/>
        <a:p>
          <a:pPr>
            <a:lnSpc>
              <a:spcPct val="100000"/>
            </a:lnSpc>
          </a:pPr>
          <a:r>
            <a:rPr lang="en-US" b="1">
              <a:solidFill>
                <a:schemeClr val="bg1"/>
              </a:solidFill>
            </a:rPr>
            <a:t>Purpose of Design Standards:</a:t>
          </a:r>
        </a:p>
      </dgm:t>
    </dgm:pt>
    <dgm:pt modelId="{17A4CA36-9511-42CE-B56A-05A0D9746BAC}" type="parTrans" cxnId="{50CC45C6-F837-466E-B539-643CDB101291}">
      <dgm:prSet/>
      <dgm:spPr/>
      <dgm:t>
        <a:bodyPr/>
        <a:lstStyle/>
        <a:p>
          <a:endParaRPr lang="en-US"/>
        </a:p>
      </dgm:t>
    </dgm:pt>
    <dgm:pt modelId="{58C13642-3D4D-4DF2-B150-D988A9004301}" type="sibTrans" cxnId="{50CC45C6-F837-466E-B539-643CDB101291}">
      <dgm:prSet/>
      <dgm:spPr/>
      <dgm:t>
        <a:bodyPr/>
        <a:lstStyle/>
        <a:p>
          <a:endParaRPr lang="en-US"/>
        </a:p>
      </dgm:t>
    </dgm:pt>
    <dgm:pt modelId="{17D7786E-9437-4E47-9338-380E6A329F31}">
      <dgm:prSet/>
      <dgm:spPr/>
      <dgm:t>
        <a:bodyPr/>
        <a:lstStyle/>
        <a:p>
          <a:pPr>
            <a:lnSpc>
              <a:spcPct val="100000"/>
            </a:lnSpc>
          </a:pPr>
          <a:r>
            <a:rPr lang="en-US">
              <a:solidFill>
                <a:schemeClr val="bg1"/>
              </a:solidFill>
            </a:rPr>
            <a:t>Document Institutional Knowledge and Subject Matter Expertise</a:t>
          </a:r>
        </a:p>
      </dgm:t>
    </dgm:pt>
    <dgm:pt modelId="{B3D1F452-3272-436B-99FC-B4DA99247847}" type="parTrans" cxnId="{F5BE054A-31F0-44FB-9577-9DF52926AACE}">
      <dgm:prSet/>
      <dgm:spPr/>
      <dgm:t>
        <a:bodyPr/>
        <a:lstStyle/>
        <a:p>
          <a:endParaRPr lang="en-US"/>
        </a:p>
      </dgm:t>
    </dgm:pt>
    <dgm:pt modelId="{E96B6C3D-8857-4D37-92BC-A78D1D95B5A6}" type="sibTrans" cxnId="{F5BE054A-31F0-44FB-9577-9DF52926AACE}">
      <dgm:prSet/>
      <dgm:spPr/>
      <dgm:t>
        <a:bodyPr/>
        <a:lstStyle/>
        <a:p>
          <a:endParaRPr lang="en-US"/>
        </a:p>
      </dgm:t>
    </dgm:pt>
    <dgm:pt modelId="{AAD87AEE-5CB7-4F02-8A32-8FED81778DCA}">
      <dgm:prSet/>
      <dgm:spPr/>
      <dgm:t>
        <a:bodyPr/>
        <a:lstStyle/>
        <a:p>
          <a:pPr>
            <a:lnSpc>
              <a:spcPct val="100000"/>
            </a:lnSpc>
          </a:pPr>
          <a:r>
            <a:rPr lang="en-US">
              <a:solidFill>
                <a:schemeClr val="bg1"/>
              </a:solidFill>
            </a:rPr>
            <a:t>Document Lessons Learned and Avoid Repeating Mistakes</a:t>
          </a:r>
        </a:p>
      </dgm:t>
    </dgm:pt>
    <dgm:pt modelId="{86222E60-D9AD-4CE3-8021-316E07657BC0}" type="parTrans" cxnId="{915D7EBA-B62D-4255-847F-13E3D25DEF9C}">
      <dgm:prSet/>
      <dgm:spPr/>
      <dgm:t>
        <a:bodyPr/>
        <a:lstStyle/>
        <a:p>
          <a:endParaRPr lang="en-US"/>
        </a:p>
      </dgm:t>
    </dgm:pt>
    <dgm:pt modelId="{B9999F57-CC76-4350-8975-49B71BDF05F9}" type="sibTrans" cxnId="{915D7EBA-B62D-4255-847F-13E3D25DEF9C}">
      <dgm:prSet/>
      <dgm:spPr/>
      <dgm:t>
        <a:bodyPr/>
        <a:lstStyle/>
        <a:p>
          <a:endParaRPr lang="en-US"/>
        </a:p>
      </dgm:t>
    </dgm:pt>
    <dgm:pt modelId="{5011408D-412A-4B7A-B68A-567F9C3AE6A6}">
      <dgm:prSet/>
      <dgm:spPr/>
      <dgm:t>
        <a:bodyPr/>
        <a:lstStyle/>
        <a:p>
          <a:pPr>
            <a:lnSpc>
              <a:spcPct val="100000"/>
            </a:lnSpc>
          </a:pPr>
          <a:r>
            <a:rPr lang="en-US">
              <a:solidFill>
                <a:schemeClr val="bg1"/>
              </a:solidFill>
            </a:rPr>
            <a:t>To Deliver High-Quality, High-Performance &amp; Maintainable  Facilities</a:t>
          </a:r>
        </a:p>
      </dgm:t>
    </dgm:pt>
    <dgm:pt modelId="{23F90619-49A8-4305-A721-B05D9414F445}" type="sibTrans" cxnId="{543FA5D5-9990-4ED5-94EF-127BEA4FABFF}">
      <dgm:prSet/>
      <dgm:spPr/>
      <dgm:t>
        <a:bodyPr/>
        <a:lstStyle/>
        <a:p>
          <a:endParaRPr lang="en-US"/>
        </a:p>
      </dgm:t>
    </dgm:pt>
    <dgm:pt modelId="{014FEE02-0C7D-40C5-8A22-65C341C5A24E}" type="parTrans" cxnId="{543FA5D5-9990-4ED5-94EF-127BEA4FABFF}">
      <dgm:prSet/>
      <dgm:spPr/>
      <dgm:t>
        <a:bodyPr/>
        <a:lstStyle/>
        <a:p>
          <a:endParaRPr lang="en-US"/>
        </a:p>
      </dgm:t>
    </dgm:pt>
    <dgm:pt modelId="{F29ADCCC-1C79-43C3-A7BB-46F98162B07A}" type="pres">
      <dgm:prSet presAssocID="{77278022-788D-4464-815C-094BAEEFF3F8}" presName="root" presStyleCnt="0">
        <dgm:presLayoutVars>
          <dgm:dir/>
          <dgm:resizeHandles val="exact"/>
        </dgm:presLayoutVars>
      </dgm:prSet>
      <dgm:spPr/>
    </dgm:pt>
    <dgm:pt modelId="{A176A399-18CA-47D2-AAAA-BB41C1690771}" type="pres">
      <dgm:prSet presAssocID="{2A987E3F-C745-466C-B2CB-2E30468C24DF}" presName="compNode" presStyleCnt="0"/>
      <dgm:spPr/>
    </dgm:pt>
    <dgm:pt modelId="{203F1CD7-56C2-4023-BEEB-B8196D38283F}" type="pres">
      <dgm:prSet presAssocID="{2A987E3F-C745-466C-B2CB-2E30468C24DF}" presName="bgRect" presStyleLbl="bgShp" presStyleIdx="0" presStyleCnt="4"/>
      <dgm:spPr/>
    </dgm:pt>
    <dgm:pt modelId="{7198F42C-9B4E-4B56-9443-74B4728F37CB}" type="pres">
      <dgm:prSet presAssocID="{2A987E3F-C745-466C-B2CB-2E30468C24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689C8782-EF21-4716-B58A-A291618475DA}" type="pres">
      <dgm:prSet presAssocID="{2A987E3F-C745-466C-B2CB-2E30468C24DF}" presName="spaceRect" presStyleCnt="0"/>
      <dgm:spPr/>
    </dgm:pt>
    <dgm:pt modelId="{083773E5-B1B7-4E4B-B054-1DEE7A92B6E8}" type="pres">
      <dgm:prSet presAssocID="{2A987E3F-C745-466C-B2CB-2E30468C24DF}" presName="parTx" presStyleLbl="revTx" presStyleIdx="0" presStyleCnt="4">
        <dgm:presLayoutVars>
          <dgm:chMax val="0"/>
          <dgm:chPref val="0"/>
        </dgm:presLayoutVars>
      </dgm:prSet>
      <dgm:spPr/>
    </dgm:pt>
    <dgm:pt modelId="{F8547826-3E8A-45D4-93CB-C106FD3A3FE7}" type="pres">
      <dgm:prSet presAssocID="{58C13642-3D4D-4DF2-B150-D988A9004301}" presName="sibTrans" presStyleCnt="0"/>
      <dgm:spPr/>
    </dgm:pt>
    <dgm:pt modelId="{98F5AB4E-B92D-45F7-8668-5DC6098C3CDD}" type="pres">
      <dgm:prSet presAssocID="{5011408D-412A-4B7A-B68A-567F9C3AE6A6}" presName="compNode" presStyleCnt="0"/>
      <dgm:spPr/>
    </dgm:pt>
    <dgm:pt modelId="{58C25CD8-4150-4E2A-A239-2C821C08F749}" type="pres">
      <dgm:prSet presAssocID="{5011408D-412A-4B7A-B68A-567F9C3AE6A6}" presName="bgRect" presStyleLbl="bgShp" presStyleIdx="1" presStyleCnt="4"/>
      <dgm:spPr/>
    </dgm:pt>
    <dgm:pt modelId="{03AB912A-643F-4BBF-A005-4BBEFE55B1CA}" type="pres">
      <dgm:prSet presAssocID="{5011408D-412A-4B7A-B68A-567F9C3AE6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dern architecture with solid fill"/>
        </a:ext>
      </dgm:extLst>
    </dgm:pt>
    <dgm:pt modelId="{19F43454-80ED-4EF7-BC34-09F5CC1B05F6}" type="pres">
      <dgm:prSet presAssocID="{5011408D-412A-4B7A-B68A-567F9C3AE6A6}" presName="spaceRect" presStyleCnt="0"/>
      <dgm:spPr/>
    </dgm:pt>
    <dgm:pt modelId="{617A75DF-2E0E-4028-89ED-D30C1CC38D04}" type="pres">
      <dgm:prSet presAssocID="{5011408D-412A-4B7A-B68A-567F9C3AE6A6}" presName="parTx" presStyleLbl="revTx" presStyleIdx="1" presStyleCnt="4">
        <dgm:presLayoutVars>
          <dgm:chMax val="0"/>
          <dgm:chPref val="0"/>
        </dgm:presLayoutVars>
      </dgm:prSet>
      <dgm:spPr/>
    </dgm:pt>
    <dgm:pt modelId="{30E2E6D6-A870-4055-ACF4-8198B94E4C6F}" type="pres">
      <dgm:prSet presAssocID="{23F90619-49A8-4305-A721-B05D9414F445}" presName="sibTrans" presStyleCnt="0"/>
      <dgm:spPr/>
    </dgm:pt>
    <dgm:pt modelId="{283146F5-581C-409C-A480-B942FCB9B356}" type="pres">
      <dgm:prSet presAssocID="{17D7786E-9437-4E47-9338-380E6A329F31}" presName="compNode" presStyleCnt="0"/>
      <dgm:spPr/>
    </dgm:pt>
    <dgm:pt modelId="{7A5D9DB9-4E39-4FC2-9197-FB1F37647A2C}" type="pres">
      <dgm:prSet presAssocID="{17D7786E-9437-4E47-9338-380E6A329F31}" presName="bgRect" presStyleLbl="bgShp" presStyleIdx="2" presStyleCnt="4"/>
      <dgm:spPr/>
    </dgm:pt>
    <dgm:pt modelId="{290B2885-321F-4E38-B805-D4741648C6D9}" type="pres">
      <dgm:prSet presAssocID="{17D7786E-9437-4E47-9338-380E6A329F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F4631BCA-B591-488E-89E1-5F90DDCA36C5}" type="pres">
      <dgm:prSet presAssocID="{17D7786E-9437-4E47-9338-380E6A329F31}" presName="spaceRect" presStyleCnt="0"/>
      <dgm:spPr/>
    </dgm:pt>
    <dgm:pt modelId="{D5D77A42-E3DC-4F2B-8D0A-CF7519472F25}" type="pres">
      <dgm:prSet presAssocID="{17D7786E-9437-4E47-9338-380E6A329F31}" presName="parTx" presStyleLbl="revTx" presStyleIdx="2" presStyleCnt="4">
        <dgm:presLayoutVars>
          <dgm:chMax val="0"/>
          <dgm:chPref val="0"/>
        </dgm:presLayoutVars>
      </dgm:prSet>
      <dgm:spPr/>
    </dgm:pt>
    <dgm:pt modelId="{B017F61A-BF18-4B66-82F9-C870556D09C7}" type="pres">
      <dgm:prSet presAssocID="{E96B6C3D-8857-4D37-92BC-A78D1D95B5A6}" presName="sibTrans" presStyleCnt="0"/>
      <dgm:spPr/>
    </dgm:pt>
    <dgm:pt modelId="{62F49FC3-B697-4228-A779-21F91C9226F5}" type="pres">
      <dgm:prSet presAssocID="{AAD87AEE-5CB7-4F02-8A32-8FED81778DCA}" presName="compNode" presStyleCnt="0"/>
      <dgm:spPr/>
    </dgm:pt>
    <dgm:pt modelId="{F1FE97C5-4561-461F-A255-580178E676B2}" type="pres">
      <dgm:prSet presAssocID="{AAD87AEE-5CB7-4F02-8A32-8FED81778DCA}" presName="bgRect" presStyleLbl="bgShp" presStyleIdx="3" presStyleCnt="4" custLinFactNeighborX="19057" custLinFactNeighborY="56802"/>
      <dgm:spPr/>
    </dgm:pt>
    <dgm:pt modelId="{545FCC5D-9861-4EB3-8E84-6D943A01074E}" type="pres">
      <dgm:prSet presAssocID="{AAD87AEE-5CB7-4F02-8A32-8FED81778D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ACAA90B8-518C-4DCC-B192-76268E211AFD}" type="pres">
      <dgm:prSet presAssocID="{AAD87AEE-5CB7-4F02-8A32-8FED81778DCA}" presName="spaceRect" presStyleCnt="0"/>
      <dgm:spPr/>
    </dgm:pt>
    <dgm:pt modelId="{420822F0-4E54-43BA-B4C8-81F1AC5E5C04}" type="pres">
      <dgm:prSet presAssocID="{AAD87AEE-5CB7-4F02-8A32-8FED81778DCA}" presName="parTx" presStyleLbl="revTx" presStyleIdx="3" presStyleCnt="4">
        <dgm:presLayoutVars>
          <dgm:chMax val="0"/>
          <dgm:chPref val="0"/>
        </dgm:presLayoutVars>
      </dgm:prSet>
      <dgm:spPr/>
    </dgm:pt>
  </dgm:ptLst>
  <dgm:cxnLst>
    <dgm:cxn modelId="{753D4536-CC24-420C-99B4-D37A559874B0}" type="presOf" srcId="{77278022-788D-4464-815C-094BAEEFF3F8}" destId="{F29ADCCC-1C79-43C3-A7BB-46F98162B07A}" srcOrd="0" destOrd="0" presId="urn:microsoft.com/office/officeart/2018/2/layout/IconVerticalSolidList"/>
    <dgm:cxn modelId="{D5E9B339-45E0-1C4B-B3A3-3AB8CC173A18}" type="presOf" srcId="{17D7786E-9437-4E47-9338-380E6A329F31}" destId="{D5D77A42-E3DC-4F2B-8D0A-CF7519472F25}" srcOrd="0" destOrd="0" presId="urn:microsoft.com/office/officeart/2018/2/layout/IconVerticalSolidList"/>
    <dgm:cxn modelId="{F5BE054A-31F0-44FB-9577-9DF52926AACE}" srcId="{77278022-788D-4464-815C-094BAEEFF3F8}" destId="{17D7786E-9437-4E47-9338-380E6A329F31}" srcOrd="2" destOrd="0" parTransId="{B3D1F452-3272-436B-99FC-B4DA99247847}" sibTransId="{E96B6C3D-8857-4D37-92BC-A78D1D95B5A6}"/>
    <dgm:cxn modelId="{ADAB1582-838E-B949-89B8-350752DA6410}" type="presOf" srcId="{2A987E3F-C745-466C-B2CB-2E30468C24DF}" destId="{083773E5-B1B7-4E4B-B054-1DEE7A92B6E8}" srcOrd="0" destOrd="0" presId="urn:microsoft.com/office/officeart/2018/2/layout/IconVerticalSolidList"/>
    <dgm:cxn modelId="{41C00E95-EA5D-EF4E-BAC0-C36321421D04}" type="presOf" srcId="{5011408D-412A-4B7A-B68A-567F9C3AE6A6}" destId="{617A75DF-2E0E-4028-89ED-D30C1CC38D04}" srcOrd="0" destOrd="0" presId="urn:microsoft.com/office/officeart/2018/2/layout/IconVerticalSolidList"/>
    <dgm:cxn modelId="{8A00DF9B-C8C4-1142-B217-27AA33081E75}" type="presOf" srcId="{AAD87AEE-5CB7-4F02-8A32-8FED81778DCA}" destId="{420822F0-4E54-43BA-B4C8-81F1AC5E5C04}" srcOrd="0" destOrd="0" presId="urn:microsoft.com/office/officeart/2018/2/layout/IconVerticalSolidList"/>
    <dgm:cxn modelId="{915D7EBA-B62D-4255-847F-13E3D25DEF9C}" srcId="{77278022-788D-4464-815C-094BAEEFF3F8}" destId="{AAD87AEE-5CB7-4F02-8A32-8FED81778DCA}" srcOrd="3" destOrd="0" parTransId="{86222E60-D9AD-4CE3-8021-316E07657BC0}" sibTransId="{B9999F57-CC76-4350-8975-49B71BDF05F9}"/>
    <dgm:cxn modelId="{50CC45C6-F837-466E-B539-643CDB101291}" srcId="{77278022-788D-4464-815C-094BAEEFF3F8}" destId="{2A987E3F-C745-466C-B2CB-2E30468C24DF}" srcOrd="0" destOrd="0" parTransId="{17A4CA36-9511-42CE-B56A-05A0D9746BAC}" sibTransId="{58C13642-3D4D-4DF2-B150-D988A9004301}"/>
    <dgm:cxn modelId="{543FA5D5-9990-4ED5-94EF-127BEA4FABFF}" srcId="{77278022-788D-4464-815C-094BAEEFF3F8}" destId="{5011408D-412A-4B7A-B68A-567F9C3AE6A6}" srcOrd="1" destOrd="0" parTransId="{014FEE02-0C7D-40C5-8A22-65C341C5A24E}" sibTransId="{23F90619-49A8-4305-A721-B05D9414F445}"/>
    <dgm:cxn modelId="{9CAE985C-9AF6-5E42-8530-66C2FEA7BCC4}" type="presParOf" srcId="{F29ADCCC-1C79-43C3-A7BB-46F98162B07A}" destId="{A176A399-18CA-47D2-AAAA-BB41C1690771}" srcOrd="0" destOrd="0" presId="urn:microsoft.com/office/officeart/2018/2/layout/IconVerticalSolidList"/>
    <dgm:cxn modelId="{CD96F988-593A-9B4B-8A3A-333DDB669FFB}" type="presParOf" srcId="{A176A399-18CA-47D2-AAAA-BB41C1690771}" destId="{203F1CD7-56C2-4023-BEEB-B8196D38283F}" srcOrd="0" destOrd="0" presId="urn:microsoft.com/office/officeart/2018/2/layout/IconVerticalSolidList"/>
    <dgm:cxn modelId="{843CDD69-8FE9-4647-BB3D-0A787C725C0B}" type="presParOf" srcId="{A176A399-18CA-47D2-AAAA-BB41C1690771}" destId="{7198F42C-9B4E-4B56-9443-74B4728F37CB}" srcOrd="1" destOrd="0" presId="urn:microsoft.com/office/officeart/2018/2/layout/IconVerticalSolidList"/>
    <dgm:cxn modelId="{ADB46D67-04D9-C041-B762-52E5DA603255}" type="presParOf" srcId="{A176A399-18CA-47D2-AAAA-BB41C1690771}" destId="{689C8782-EF21-4716-B58A-A291618475DA}" srcOrd="2" destOrd="0" presId="urn:microsoft.com/office/officeart/2018/2/layout/IconVerticalSolidList"/>
    <dgm:cxn modelId="{6088F226-28C1-A04C-B2E3-89542545108A}" type="presParOf" srcId="{A176A399-18CA-47D2-AAAA-BB41C1690771}" destId="{083773E5-B1B7-4E4B-B054-1DEE7A92B6E8}" srcOrd="3" destOrd="0" presId="urn:microsoft.com/office/officeart/2018/2/layout/IconVerticalSolidList"/>
    <dgm:cxn modelId="{2CB2BA30-39C9-2148-88EB-B5D25819AAE5}" type="presParOf" srcId="{F29ADCCC-1C79-43C3-A7BB-46F98162B07A}" destId="{F8547826-3E8A-45D4-93CB-C106FD3A3FE7}" srcOrd="1" destOrd="0" presId="urn:microsoft.com/office/officeart/2018/2/layout/IconVerticalSolidList"/>
    <dgm:cxn modelId="{C6B837A5-C84B-BD4E-9425-45352B714C04}" type="presParOf" srcId="{F29ADCCC-1C79-43C3-A7BB-46F98162B07A}" destId="{98F5AB4E-B92D-45F7-8668-5DC6098C3CDD}" srcOrd="2" destOrd="0" presId="urn:microsoft.com/office/officeart/2018/2/layout/IconVerticalSolidList"/>
    <dgm:cxn modelId="{0F1E812F-0DA3-9C45-AC84-E2E67716C1D0}" type="presParOf" srcId="{98F5AB4E-B92D-45F7-8668-5DC6098C3CDD}" destId="{58C25CD8-4150-4E2A-A239-2C821C08F749}" srcOrd="0" destOrd="0" presId="urn:microsoft.com/office/officeart/2018/2/layout/IconVerticalSolidList"/>
    <dgm:cxn modelId="{FDB63CDA-7AC2-8041-A0F0-2B83C38BF457}" type="presParOf" srcId="{98F5AB4E-B92D-45F7-8668-5DC6098C3CDD}" destId="{03AB912A-643F-4BBF-A005-4BBEFE55B1CA}" srcOrd="1" destOrd="0" presId="urn:microsoft.com/office/officeart/2018/2/layout/IconVerticalSolidList"/>
    <dgm:cxn modelId="{1CE36C90-C45F-8C49-AECA-327D2C881FFB}" type="presParOf" srcId="{98F5AB4E-B92D-45F7-8668-5DC6098C3CDD}" destId="{19F43454-80ED-4EF7-BC34-09F5CC1B05F6}" srcOrd="2" destOrd="0" presId="urn:microsoft.com/office/officeart/2018/2/layout/IconVerticalSolidList"/>
    <dgm:cxn modelId="{371B69E5-8664-BD4A-85B9-B032FFF5A0B1}" type="presParOf" srcId="{98F5AB4E-B92D-45F7-8668-5DC6098C3CDD}" destId="{617A75DF-2E0E-4028-89ED-D30C1CC38D04}" srcOrd="3" destOrd="0" presId="urn:microsoft.com/office/officeart/2018/2/layout/IconVerticalSolidList"/>
    <dgm:cxn modelId="{9C7562FC-BB4B-0942-9757-6DE85E25B980}" type="presParOf" srcId="{F29ADCCC-1C79-43C3-A7BB-46F98162B07A}" destId="{30E2E6D6-A870-4055-ACF4-8198B94E4C6F}" srcOrd="3" destOrd="0" presId="urn:microsoft.com/office/officeart/2018/2/layout/IconVerticalSolidList"/>
    <dgm:cxn modelId="{2167CA5F-649F-8F43-BEAB-24B8B5848A62}" type="presParOf" srcId="{F29ADCCC-1C79-43C3-A7BB-46F98162B07A}" destId="{283146F5-581C-409C-A480-B942FCB9B356}" srcOrd="4" destOrd="0" presId="urn:microsoft.com/office/officeart/2018/2/layout/IconVerticalSolidList"/>
    <dgm:cxn modelId="{1CA4A39B-1398-204E-8F47-2032EDB9932C}" type="presParOf" srcId="{283146F5-581C-409C-A480-B942FCB9B356}" destId="{7A5D9DB9-4E39-4FC2-9197-FB1F37647A2C}" srcOrd="0" destOrd="0" presId="urn:microsoft.com/office/officeart/2018/2/layout/IconVerticalSolidList"/>
    <dgm:cxn modelId="{46329D7F-A8A8-B64B-96A4-9DBE50448E30}" type="presParOf" srcId="{283146F5-581C-409C-A480-B942FCB9B356}" destId="{290B2885-321F-4E38-B805-D4741648C6D9}" srcOrd="1" destOrd="0" presId="urn:microsoft.com/office/officeart/2018/2/layout/IconVerticalSolidList"/>
    <dgm:cxn modelId="{CBF0E900-9C1F-B640-9990-1D7249F26395}" type="presParOf" srcId="{283146F5-581C-409C-A480-B942FCB9B356}" destId="{F4631BCA-B591-488E-89E1-5F90DDCA36C5}" srcOrd="2" destOrd="0" presId="urn:microsoft.com/office/officeart/2018/2/layout/IconVerticalSolidList"/>
    <dgm:cxn modelId="{40A8021F-CC1D-B840-987F-2116D5A1BB83}" type="presParOf" srcId="{283146F5-581C-409C-A480-B942FCB9B356}" destId="{D5D77A42-E3DC-4F2B-8D0A-CF7519472F25}" srcOrd="3" destOrd="0" presId="urn:microsoft.com/office/officeart/2018/2/layout/IconVerticalSolidList"/>
    <dgm:cxn modelId="{908E51FE-0AE3-8D48-90EE-C0AFB219C28B}" type="presParOf" srcId="{F29ADCCC-1C79-43C3-A7BB-46F98162B07A}" destId="{B017F61A-BF18-4B66-82F9-C870556D09C7}" srcOrd="5" destOrd="0" presId="urn:microsoft.com/office/officeart/2018/2/layout/IconVerticalSolidList"/>
    <dgm:cxn modelId="{DDD2483F-9301-0243-ABAF-C9095C03F228}" type="presParOf" srcId="{F29ADCCC-1C79-43C3-A7BB-46F98162B07A}" destId="{62F49FC3-B697-4228-A779-21F91C9226F5}" srcOrd="6" destOrd="0" presId="urn:microsoft.com/office/officeart/2018/2/layout/IconVerticalSolidList"/>
    <dgm:cxn modelId="{68C719B5-A9C0-5E44-A288-2F6F3DDCD74A}" type="presParOf" srcId="{62F49FC3-B697-4228-A779-21F91C9226F5}" destId="{F1FE97C5-4561-461F-A255-580178E676B2}" srcOrd="0" destOrd="0" presId="urn:microsoft.com/office/officeart/2018/2/layout/IconVerticalSolidList"/>
    <dgm:cxn modelId="{2C57A12B-CEB3-964D-A142-D81C3DA0D444}" type="presParOf" srcId="{62F49FC3-B697-4228-A779-21F91C9226F5}" destId="{545FCC5D-9861-4EB3-8E84-6D943A01074E}" srcOrd="1" destOrd="0" presId="urn:microsoft.com/office/officeart/2018/2/layout/IconVerticalSolidList"/>
    <dgm:cxn modelId="{A4250CDA-107C-C448-AD98-1B690CA32D3A}" type="presParOf" srcId="{62F49FC3-B697-4228-A779-21F91C9226F5}" destId="{ACAA90B8-518C-4DCC-B192-76268E211AFD}" srcOrd="2" destOrd="0" presId="urn:microsoft.com/office/officeart/2018/2/layout/IconVerticalSolidList"/>
    <dgm:cxn modelId="{32ECD99F-E85A-8A44-99AC-FAD58B0CF9F7}" type="presParOf" srcId="{62F49FC3-B697-4228-A779-21F91C9226F5}" destId="{420822F0-4E54-43BA-B4C8-81F1AC5E5C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9576FC-5964-8449-9C41-22B17FFDDE3C}"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9E9233E2-C082-B64B-9048-4E118510C5D3}">
      <dgm:prSet phldrT="[Text]"/>
      <dgm:spPr/>
      <dgm:t>
        <a:bodyPr/>
        <a:lstStyle/>
        <a:p>
          <a:r>
            <a:rPr lang="en-US"/>
            <a:t>Written Standards &amp; Guidelines</a:t>
          </a:r>
        </a:p>
      </dgm:t>
    </dgm:pt>
    <dgm:pt modelId="{6F915842-9EF3-A04E-A707-C1C6291E98C2}" type="parTrans" cxnId="{ACB07012-5093-8E40-B1ED-BD0FB7F3140F}">
      <dgm:prSet/>
      <dgm:spPr/>
      <dgm:t>
        <a:bodyPr/>
        <a:lstStyle/>
        <a:p>
          <a:endParaRPr lang="en-US"/>
        </a:p>
      </dgm:t>
    </dgm:pt>
    <dgm:pt modelId="{F8B841C8-EA28-524F-8125-3AB2C89AF68C}" type="sibTrans" cxnId="{ACB07012-5093-8E40-B1ED-BD0FB7F3140F}">
      <dgm:prSet/>
      <dgm:spPr/>
      <dgm:t>
        <a:bodyPr/>
        <a:lstStyle/>
        <a:p>
          <a:endParaRPr lang="en-US"/>
        </a:p>
      </dgm:t>
    </dgm:pt>
    <dgm:pt modelId="{EB3F2AFB-238C-0843-B16A-2D44FF1568E6}">
      <dgm:prSet phldrT="[Text]"/>
      <dgm:spPr/>
      <dgm:t>
        <a:bodyPr/>
        <a:lstStyle/>
        <a:p>
          <a:r>
            <a:rPr lang="en-US"/>
            <a:t>Standard Details</a:t>
          </a:r>
        </a:p>
      </dgm:t>
    </dgm:pt>
    <dgm:pt modelId="{2742FD63-8F6C-7348-91C9-6396C5B8BDE9}" type="parTrans" cxnId="{529927C3-E28A-BB4C-A875-30CC9AAAB1E8}">
      <dgm:prSet/>
      <dgm:spPr/>
      <dgm:t>
        <a:bodyPr/>
        <a:lstStyle/>
        <a:p>
          <a:endParaRPr lang="en-US"/>
        </a:p>
      </dgm:t>
    </dgm:pt>
    <dgm:pt modelId="{B5EB99F3-F24F-9247-80E4-9FE7DAE89608}" type="sibTrans" cxnId="{529927C3-E28A-BB4C-A875-30CC9AAAB1E8}">
      <dgm:prSet/>
      <dgm:spPr/>
      <dgm:t>
        <a:bodyPr/>
        <a:lstStyle/>
        <a:p>
          <a:endParaRPr lang="en-US"/>
        </a:p>
      </dgm:t>
    </dgm:pt>
    <dgm:pt modelId="{86150472-A407-214F-8E73-F5F960E7D666}" type="pres">
      <dgm:prSet presAssocID="{4A9576FC-5964-8449-9C41-22B17FFDDE3C}" presName="diagram" presStyleCnt="0">
        <dgm:presLayoutVars>
          <dgm:chPref val="1"/>
          <dgm:dir/>
          <dgm:animOne val="branch"/>
          <dgm:animLvl val="lvl"/>
          <dgm:resizeHandles val="exact"/>
        </dgm:presLayoutVars>
      </dgm:prSet>
      <dgm:spPr/>
    </dgm:pt>
    <dgm:pt modelId="{C50A9FC9-C8E8-A942-9B13-2127EE156FF8}" type="pres">
      <dgm:prSet presAssocID="{9E9233E2-C082-B64B-9048-4E118510C5D3}" presName="root1" presStyleCnt="0"/>
      <dgm:spPr/>
    </dgm:pt>
    <dgm:pt modelId="{69723173-4BB9-9C48-8021-28088C4B35EB}" type="pres">
      <dgm:prSet presAssocID="{9E9233E2-C082-B64B-9048-4E118510C5D3}" presName="LevelOneTextNode" presStyleLbl="node0" presStyleIdx="0" presStyleCnt="2">
        <dgm:presLayoutVars>
          <dgm:chPref val="3"/>
        </dgm:presLayoutVars>
      </dgm:prSet>
      <dgm:spPr/>
    </dgm:pt>
    <dgm:pt modelId="{41F08657-B9BE-C64B-8CF1-AD623188FBD8}" type="pres">
      <dgm:prSet presAssocID="{9E9233E2-C082-B64B-9048-4E118510C5D3}" presName="level2hierChild" presStyleCnt="0"/>
      <dgm:spPr/>
    </dgm:pt>
    <dgm:pt modelId="{01F615E0-C445-1441-ABB0-60BC4A6FA75B}" type="pres">
      <dgm:prSet presAssocID="{EB3F2AFB-238C-0843-B16A-2D44FF1568E6}" presName="root1" presStyleCnt="0"/>
      <dgm:spPr/>
    </dgm:pt>
    <dgm:pt modelId="{018AFBD8-E97D-A347-A2C0-74AD3C8C9C9E}" type="pres">
      <dgm:prSet presAssocID="{EB3F2AFB-238C-0843-B16A-2D44FF1568E6}" presName="LevelOneTextNode" presStyleLbl="node0" presStyleIdx="1" presStyleCnt="2">
        <dgm:presLayoutVars>
          <dgm:chPref val="3"/>
        </dgm:presLayoutVars>
      </dgm:prSet>
      <dgm:spPr/>
    </dgm:pt>
    <dgm:pt modelId="{27BF07C9-9A11-204F-B06E-A15ADF948F13}" type="pres">
      <dgm:prSet presAssocID="{EB3F2AFB-238C-0843-B16A-2D44FF1568E6}" presName="level2hierChild" presStyleCnt="0"/>
      <dgm:spPr/>
    </dgm:pt>
  </dgm:ptLst>
  <dgm:cxnLst>
    <dgm:cxn modelId="{ACB07012-5093-8E40-B1ED-BD0FB7F3140F}" srcId="{4A9576FC-5964-8449-9C41-22B17FFDDE3C}" destId="{9E9233E2-C082-B64B-9048-4E118510C5D3}" srcOrd="0" destOrd="0" parTransId="{6F915842-9EF3-A04E-A707-C1C6291E98C2}" sibTransId="{F8B841C8-EA28-524F-8125-3AB2C89AF68C}"/>
    <dgm:cxn modelId="{02F5301C-A103-0B48-8152-4FB365F01A4C}" type="presOf" srcId="{EB3F2AFB-238C-0843-B16A-2D44FF1568E6}" destId="{018AFBD8-E97D-A347-A2C0-74AD3C8C9C9E}" srcOrd="0" destOrd="0" presId="urn:microsoft.com/office/officeart/2005/8/layout/hierarchy2"/>
    <dgm:cxn modelId="{D1619935-D1C1-A541-A803-6F23958D2DC4}" type="presOf" srcId="{9E9233E2-C082-B64B-9048-4E118510C5D3}" destId="{69723173-4BB9-9C48-8021-28088C4B35EB}" srcOrd="0" destOrd="0" presId="urn:microsoft.com/office/officeart/2005/8/layout/hierarchy2"/>
    <dgm:cxn modelId="{529927C3-E28A-BB4C-A875-30CC9AAAB1E8}" srcId="{4A9576FC-5964-8449-9C41-22B17FFDDE3C}" destId="{EB3F2AFB-238C-0843-B16A-2D44FF1568E6}" srcOrd="1" destOrd="0" parTransId="{2742FD63-8F6C-7348-91C9-6396C5B8BDE9}" sibTransId="{B5EB99F3-F24F-9247-80E4-9FE7DAE89608}"/>
    <dgm:cxn modelId="{7266D5C6-70D2-374F-9136-BCBEAA36773C}" type="presOf" srcId="{4A9576FC-5964-8449-9C41-22B17FFDDE3C}" destId="{86150472-A407-214F-8E73-F5F960E7D666}" srcOrd="0" destOrd="0" presId="urn:microsoft.com/office/officeart/2005/8/layout/hierarchy2"/>
    <dgm:cxn modelId="{11A2DCBE-F107-D84F-B215-404946B0B2C5}" type="presParOf" srcId="{86150472-A407-214F-8E73-F5F960E7D666}" destId="{C50A9FC9-C8E8-A942-9B13-2127EE156FF8}" srcOrd="0" destOrd="0" presId="urn:microsoft.com/office/officeart/2005/8/layout/hierarchy2"/>
    <dgm:cxn modelId="{1D5FBEBA-6BB5-9C4C-94BF-1A2C85777744}" type="presParOf" srcId="{C50A9FC9-C8E8-A942-9B13-2127EE156FF8}" destId="{69723173-4BB9-9C48-8021-28088C4B35EB}" srcOrd="0" destOrd="0" presId="urn:microsoft.com/office/officeart/2005/8/layout/hierarchy2"/>
    <dgm:cxn modelId="{210B9D55-31C6-384E-AF27-38528ABD6CF0}" type="presParOf" srcId="{C50A9FC9-C8E8-A942-9B13-2127EE156FF8}" destId="{41F08657-B9BE-C64B-8CF1-AD623188FBD8}" srcOrd="1" destOrd="0" presId="urn:microsoft.com/office/officeart/2005/8/layout/hierarchy2"/>
    <dgm:cxn modelId="{C2270AB8-1401-1C43-889A-CB5BE0D097B0}" type="presParOf" srcId="{86150472-A407-214F-8E73-F5F960E7D666}" destId="{01F615E0-C445-1441-ABB0-60BC4A6FA75B}" srcOrd="1" destOrd="0" presId="urn:microsoft.com/office/officeart/2005/8/layout/hierarchy2"/>
    <dgm:cxn modelId="{71718E56-751F-E94A-9D9B-1FFBB555742E}" type="presParOf" srcId="{01F615E0-C445-1441-ABB0-60BC4A6FA75B}" destId="{018AFBD8-E97D-A347-A2C0-74AD3C8C9C9E}" srcOrd="0" destOrd="0" presId="urn:microsoft.com/office/officeart/2005/8/layout/hierarchy2"/>
    <dgm:cxn modelId="{D782B770-A957-6B4D-948D-426371A18246}" type="presParOf" srcId="{01F615E0-C445-1441-ABB0-60BC4A6FA75B}" destId="{27BF07C9-9A11-204F-B06E-A15ADF948F13}"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D8474E-6BF7-4BBC-ABEB-C6FB15D2E492}" type="doc">
      <dgm:prSet loTypeId="urn:microsoft.com/office/officeart/2018/2/layout/IconVerticalSolidList" loCatId="icon" qsTypeId="urn:microsoft.com/office/officeart/2005/8/quickstyle/simple1" qsCatId="simple" csTypeId="urn:microsoft.com/office/officeart/2005/8/colors/accent6_3" csCatId="accent6" phldr="1"/>
      <dgm:spPr/>
      <dgm:t>
        <a:bodyPr/>
        <a:lstStyle/>
        <a:p>
          <a:endParaRPr lang="en-US"/>
        </a:p>
      </dgm:t>
    </dgm:pt>
    <dgm:pt modelId="{71F3C8E4-2F82-4DE7-8B9B-A003C52F7542}">
      <dgm:prSet/>
      <dgm:spPr/>
      <dgm:t>
        <a:bodyPr/>
        <a:lstStyle/>
        <a:p>
          <a:pPr>
            <a:lnSpc>
              <a:spcPct val="100000"/>
            </a:lnSpc>
          </a:pPr>
          <a:r>
            <a:rPr lang="en-US" b="1"/>
            <a:t>Institutional knowledge </a:t>
          </a:r>
          <a:r>
            <a:rPr lang="en-US"/>
            <a:t>is one of our </a:t>
          </a:r>
          <a:r>
            <a:rPr lang="en-US" b="1"/>
            <a:t>most valuable assets.</a:t>
          </a:r>
          <a:r>
            <a:rPr lang="en-US"/>
            <a:t> Storing, growing, and sharing knowledge is critical to any organization.</a:t>
          </a:r>
        </a:p>
      </dgm:t>
    </dgm:pt>
    <dgm:pt modelId="{A638F62E-B0F9-46CA-A951-356593A1FCE3}" type="parTrans" cxnId="{330AC54F-2FAC-459A-9F8E-CBDAC7158A3D}">
      <dgm:prSet/>
      <dgm:spPr/>
      <dgm:t>
        <a:bodyPr/>
        <a:lstStyle/>
        <a:p>
          <a:endParaRPr lang="en-US"/>
        </a:p>
      </dgm:t>
    </dgm:pt>
    <dgm:pt modelId="{EC7AB6A1-A9BF-48B9-85BA-7ABB88724B9C}" type="sibTrans" cxnId="{330AC54F-2FAC-459A-9F8E-CBDAC7158A3D}">
      <dgm:prSet/>
      <dgm:spPr/>
      <dgm:t>
        <a:bodyPr/>
        <a:lstStyle/>
        <a:p>
          <a:endParaRPr lang="en-US"/>
        </a:p>
      </dgm:t>
    </dgm:pt>
    <dgm:pt modelId="{54892AD7-6E15-4777-B121-70F1E0D75415}">
      <dgm:prSet/>
      <dgm:spPr/>
      <dgm:t>
        <a:bodyPr/>
        <a:lstStyle/>
        <a:p>
          <a:pPr>
            <a:lnSpc>
              <a:spcPct val="100000"/>
            </a:lnSpc>
          </a:pPr>
          <a:r>
            <a:rPr lang="en-US"/>
            <a:t>An organization that can </a:t>
          </a:r>
          <a:r>
            <a:rPr lang="en-US" b="1"/>
            <a:t>easily access, share, and update institutional knowledge </a:t>
          </a:r>
          <a:r>
            <a:rPr lang="en-US"/>
            <a:t>is more effective </a:t>
          </a:r>
        </a:p>
      </dgm:t>
    </dgm:pt>
    <dgm:pt modelId="{EB98FF91-064A-4AC2-A162-FEE24DB1BD34}" type="parTrans" cxnId="{FCB4E8F1-6F5B-4F2A-9B9B-403437E6D633}">
      <dgm:prSet/>
      <dgm:spPr/>
      <dgm:t>
        <a:bodyPr/>
        <a:lstStyle/>
        <a:p>
          <a:endParaRPr lang="en-US"/>
        </a:p>
      </dgm:t>
    </dgm:pt>
    <dgm:pt modelId="{03FFE7B0-873B-4C9E-BD40-B5A29AB51DF1}" type="sibTrans" cxnId="{FCB4E8F1-6F5B-4F2A-9B9B-403437E6D633}">
      <dgm:prSet/>
      <dgm:spPr/>
      <dgm:t>
        <a:bodyPr/>
        <a:lstStyle/>
        <a:p>
          <a:endParaRPr lang="en-US"/>
        </a:p>
      </dgm:t>
    </dgm:pt>
    <dgm:pt modelId="{3D647483-0E7F-4131-BF05-83A736F25E56}">
      <dgm:prSet/>
      <dgm:spPr/>
      <dgm:t>
        <a:bodyPr/>
        <a:lstStyle/>
        <a:p>
          <a:pPr>
            <a:lnSpc>
              <a:spcPct val="100000"/>
            </a:lnSpc>
          </a:pPr>
          <a:r>
            <a:rPr lang="en-US"/>
            <a:t>The ability to </a:t>
          </a:r>
          <a:r>
            <a:rPr lang="en-US" b="1"/>
            <a:t>access the right knowledge at the right time</a:t>
          </a:r>
          <a:r>
            <a:rPr lang="en-US"/>
            <a:t>, informs accurate decision-making and stimulates collaboration and innovation.</a:t>
          </a:r>
        </a:p>
      </dgm:t>
    </dgm:pt>
    <dgm:pt modelId="{57725395-18E7-4CC3-A680-001070D835C3}" type="parTrans" cxnId="{BA3D96B8-A94C-472C-ACD4-845D48A32349}">
      <dgm:prSet/>
      <dgm:spPr/>
      <dgm:t>
        <a:bodyPr/>
        <a:lstStyle/>
        <a:p>
          <a:endParaRPr lang="en-US"/>
        </a:p>
      </dgm:t>
    </dgm:pt>
    <dgm:pt modelId="{A2E2BA35-FBFE-4EC3-9E08-1877CD01A405}" type="sibTrans" cxnId="{BA3D96B8-A94C-472C-ACD4-845D48A32349}">
      <dgm:prSet/>
      <dgm:spPr/>
      <dgm:t>
        <a:bodyPr/>
        <a:lstStyle/>
        <a:p>
          <a:endParaRPr lang="en-US"/>
        </a:p>
      </dgm:t>
    </dgm:pt>
    <dgm:pt modelId="{53C660E0-B44E-4689-9E4C-D2B6BA891291}" type="pres">
      <dgm:prSet presAssocID="{D5D8474E-6BF7-4BBC-ABEB-C6FB15D2E492}" presName="root" presStyleCnt="0">
        <dgm:presLayoutVars>
          <dgm:dir/>
          <dgm:resizeHandles val="exact"/>
        </dgm:presLayoutVars>
      </dgm:prSet>
      <dgm:spPr/>
    </dgm:pt>
    <dgm:pt modelId="{1A47BD73-F828-4F55-9D2E-B088500858B1}" type="pres">
      <dgm:prSet presAssocID="{71F3C8E4-2F82-4DE7-8B9B-A003C52F7542}" presName="compNode" presStyleCnt="0"/>
      <dgm:spPr/>
    </dgm:pt>
    <dgm:pt modelId="{C8640C92-6D1E-408C-A0F6-1B93C1E0D311}" type="pres">
      <dgm:prSet presAssocID="{71F3C8E4-2F82-4DE7-8B9B-A003C52F7542}" presName="bgRect" presStyleLbl="bgShp" presStyleIdx="0" presStyleCnt="3" custLinFactNeighborX="-2367" custLinFactNeighborY="-7142"/>
      <dgm:spPr/>
    </dgm:pt>
    <dgm:pt modelId="{D0616447-837B-487C-8165-86CB84D5319E}" type="pres">
      <dgm:prSet presAssocID="{71F3C8E4-2F82-4DE7-8B9B-A003C52F7542}" presName="iconRect" presStyleLbl="node1" presStyleIdx="0" presStyleCnt="3"/>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7DCE5138-A285-47AB-A73E-07E8A043989D}" type="pres">
      <dgm:prSet presAssocID="{71F3C8E4-2F82-4DE7-8B9B-A003C52F7542}" presName="spaceRect" presStyleCnt="0"/>
      <dgm:spPr/>
    </dgm:pt>
    <dgm:pt modelId="{36485967-3B54-4182-BBA1-D5E3BA9A20C7}" type="pres">
      <dgm:prSet presAssocID="{71F3C8E4-2F82-4DE7-8B9B-A003C52F7542}" presName="parTx" presStyleLbl="revTx" presStyleIdx="0" presStyleCnt="3">
        <dgm:presLayoutVars>
          <dgm:chMax val="0"/>
          <dgm:chPref val="0"/>
        </dgm:presLayoutVars>
      </dgm:prSet>
      <dgm:spPr/>
    </dgm:pt>
    <dgm:pt modelId="{90E0E52B-61C3-46E6-8695-8E9989A67787}" type="pres">
      <dgm:prSet presAssocID="{EC7AB6A1-A9BF-48B9-85BA-7ABB88724B9C}" presName="sibTrans" presStyleCnt="0"/>
      <dgm:spPr/>
    </dgm:pt>
    <dgm:pt modelId="{4B2C4562-B257-4B7D-9163-AFE1F1AF01A5}" type="pres">
      <dgm:prSet presAssocID="{54892AD7-6E15-4777-B121-70F1E0D75415}" presName="compNode" presStyleCnt="0"/>
      <dgm:spPr/>
    </dgm:pt>
    <dgm:pt modelId="{D62D70A3-D6E8-4AAE-82EE-5110FF7FE200}" type="pres">
      <dgm:prSet presAssocID="{54892AD7-6E15-4777-B121-70F1E0D75415}" presName="bgRect" presStyleLbl="bgShp" presStyleIdx="1" presStyleCnt="3"/>
      <dgm:spPr/>
    </dgm:pt>
    <dgm:pt modelId="{9B5AAC6B-478D-4556-956C-1E9E9A50CB05}" type="pres">
      <dgm:prSet presAssocID="{54892AD7-6E15-4777-B121-70F1E0D75415}" presName="iconRect" presStyleLbl="node1" presStyleIdx="1" presStyleCnt="3"/>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73D2C4D5-F18C-4BE1-B4EC-D2A9B379E011}" type="pres">
      <dgm:prSet presAssocID="{54892AD7-6E15-4777-B121-70F1E0D75415}" presName="spaceRect" presStyleCnt="0"/>
      <dgm:spPr/>
    </dgm:pt>
    <dgm:pt modelId="{D0A54790-22FC-46A1-8901-E421FEA6FE33}" type="pres">
      <dgm:prSet presAssocID="{54892AD7-6E15-4777-B121-70F1E0D75415}" presName="parTx" presStyleLbl="revTx" presStyleIdx="1" presStyleCnt="3">
        <dgm:presLayoutVars>
          <dgm:chMax val="0"/>
          <dgm:chPref val="0"/>
        </dgm:presLayoutVars>
      </dgm:prSet>
      <dgm:spPr/>
    </dgm:pt>
    <dgm:pt modelId="{F9C62687-FD6C-4DAD-A2FE-4BB2338520E0}" type="pres">
      <dgm:prSet presAssocID="{03FFE7B0-873B-4C9E-BD40-B5A29AB51DF1}" presName="sibTrans" presStyleCnt="0"/>
      <dgm:spPr/>
    </dgm:pt>
    <dgm:pt modelId="{24A12CDB-2C52-493E-884D-E1FE09ECE7C3}" type="pres">
      <dgm:prSet presAssocID="{3D647483-0E7F-4131-BF05-83A736F25E56}" presName="compNode" presStyleCnt="0"/>
      <dgm:spPr/>
    </dgm:pt>
    <dgm:pt modelId="{A58F9610-6032-4959-ACBA-BC83C0966AD5}" type="pres">
      <dgm:prSet presAssocID="{3D647483-0E7F-4131-BF05-83A736F25E56}" presName="bgRect" presStyleLbl="bgShp" presStyleIdx="2" presStyleCnt="3"/>
      <dgm:spPr/>
    </dgm:pt>
    <dgm:pt modelId="{908D3E4C-473C-4A08-8E4D-8D359DBCFC70}" type="pres">
      <dgm:prSet presAssocID="{3D647483-0E7F-4131-BF05-83A736F25E56}" presName="iconRect" presStyleLbl="node1" presStyleIdx="2" presStyleCnt="3"/>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F0C5A9EF-7614-47A9-9208-8C63C9620C79}" type="pres">
      <dgm:prSet presAssocID="{3D647483-0E7F-4131-BF05-83A736F25E56}" presName="spaceRect" presStyleCnt="0"/>
      <dgm:spPr/>
    </dgm:pt>
    <dgm:pt modelId="{F8A052C5-9144-4A56-B3D6-BBA641D69043}" type="pres">
      <dgm:prSet presAssocID="{3D647483-0E7F-4131-BF05-83A736F25E56}" presName="parTx" presStyleLbl="revTx" presStyleIdx="2" presStyleCnt="3">
        <dgm:presLayoutVars>
          <dgm:chMax val="0"/>
          <dgm:chPref val="0"/>
        </dgm:presLayoutVars>
      </dgm:prSet>
      <dgm:spPr/>
    </dgm:pt>
  </dgm:ptLst>
  <dgm:cxnLst>
    <dgm:cxn modelId="{51BD2A00-F31E-43D7-B5A7-690980737F95}" type="presOf" srcId="{3D647483-0E7F-4131-BF05-83A736F25E56}" destId="{F8A052C5-9144-4A56-B3D6-BBA641D69043}" srcOrd="0" destOrd="0" presId="urn:microsoft.com/office/officeart/2018/2/layout/IconVerticalSolidList"/>
    <dgm:cxn modelId="{330AC54F-2FAC-459A-9F8E-CBDAC7158A3D}" srcId="{D5D8474E-6BF7-4BBC-ABEB-C6FB15D2E492}" destId="{71F3C8E4-2F82-4DE7-8B9B-A003C52F7542}" srcOrd="0" destOrd="0" parTransId="{A638F62E-B0F9-46CA-A951-356593A1FCE3}" sibTransId="{EC7AB6A1-A9BF-48B9-85BA-7ABB88724B9C}"/>
    <dgm:cxn modelId="{283101B2-9A7D-45C1-B153-9A7DB12C1D2C}" type="presOf" srcId="{71F3C8E4-2F82-4DE7-8B9B-A003C52F7542}" destId="{36485967-3B54-4182-BBA1-D5E3BA9A20C7}" srcOrd="0" destOrd="0" presId="urn:microsoft.com/office/officeart/2018/2/layout/IconVerticalSolidList"/>
    <dgm:cxn modelId="{BA3D96B8-A94C-472C-ACD4-845D48A32349}" srcId="{D5D8474E-6BF7-4BBC-ABEB-C6FB15D2E492}" destId="{3D647483-0E7F-4131-BF05-83A736F25E56}" srcOrd="2" destOrd="0" parTransId="{57725395-18E7-4CC3-A680-001070D835C3}" sibTransId="{A2E2BA35-FBFE-4EC3-9E08-1877CD01A405}"/>
    <dgm:cxn modelId="{C52F52D0-1187-4BA7-8782-E5DFB9BFA290}" type="presOf" srcId="{D5D8474E-6BF7-4BBC-ABEB-C6FB15D2E492}" destId="{53C660E0-B44E-4689-9E4C-D2B6BA891291}" srcOrd="0" destOrd="0" presId="urn:microsoft.com/office/officeart/2018/2/layout/IconVerticalSolidList"/>
    <dgm:cxn modelId="{D8A495E1-5273-418F-B110-AF6154DE795B}" type="presOf" srcId="{54892AD7-6E15-4777-B121-70F1E0D75415}" destId="{D0A54790-22FC-46A1-8901-E421FEA6FE33}" srcOrd="0" destOrd="0" presId="urn:microsoft.com/office/officeart/2018/2/layout/IconVerticalSolidList"/>
    <dgm:cxn modelId="{FCB4E8F1-6F5B-4F2A-9B9B-403437E6D633}" srcId="{D5D8474E-6BF7-4BBC-ABEB-C6FB15D2E492}" destId="{54892AD7-6E15-4777-B121-70F1E0D75415}" srcOrd="1" destOrd="0" parTransId="{EB98FF91-064A-4AC2-A162-FEE24DB1BD34}" sibTransId="{03FFE7B0-873B-4C9E-BD40-B5A29AB51DF1}"/>
    <dgm:cxn modelId="{3FEA1C01-6067-4F5A-8530-8F4E60CDCB6E}" type="presParOf" srcId="{53C660E0-B44E-4689-9E4C-D2B6BA891291}" destId="{1A47BD73-F828-4F55-9D2E-B088500858B1}" srcOrd="0" destOrd="0" presId="urn:microsoft.com/office/officeart/2018/2/layout/IconVerticalSolidList"/>
    <dgm:cxn modelId="{1AC89748-B2C6-4241-AC7A-DB3E7DDC895C}" type="presParOf" srcId="{1A47BD73-F828-4F55-9D2E-B088500858B1}" destId="{C8640C92-6D1E-408C-A0F6-1B93C1E0D311}" srcOrd="0" destOrd="0" presId="urn:microsoft.com/office/officeart/2018/2/layout/IconVerticalSolidList"/>
    <dgm:cxn modelId="{5E4FE057-CD96-4D42-B318-512BE9708657}" type="presParOf" srcId="{1A47BD73-F828-4F55-9D2E-B088500858B1}" destId="{D0616447-837B-487C-8165-86CB84D5319E}" srcOrd="1" destOrd="0" presId="urn:microsoft.com/office/officeart/2018/2/layout/IconVerticalSolidList"/>
    <dgm:cxn modelId="{BE1DC6F6-53A2-49AB-AD66-FD5763593EDE}" type="presParOf" srcId="{1A47BD73-F828-4F55-9D2E-B088500858B1}" destId="{7DCE5138-A285-47AB-A73E-07E8A043989D}" srcOrd="2" destOrd="0" presId="urn:microsoft.com/office/officeart/2018/2/layout/IconVerticalSolidList"/>
    <dgm:cxn modelId="{C22492E2-4A2C-4767-B022-12AB9D34CB45}" type="presParOf" srcId="{1A47BD73-F828-4F55-9D2E-B088500858B1}" destId="{36485967-3B54-4182-BBA1-D5E3BA9A20C7}" srcOrd="3" destOrd="0" presId="urn:microsoft.com/office/officeart/2018/2/layout/IconVerticalSolidList"/>
    <dgm:cxn modelId="{89010978-0FD3-4C42-A46D-5A0421DE4651}" type="presParOf" srcId="{53C660E0-B44E-4689-9E4C-D2B6BA891291}" destId="{90E0E52B-61C3-46E6-8695-8E9989A67787}" srcOrd="1" destOrd="0" presId="urn:microsoft.com/office/officeart/2018/2/layout/IconVerticalSolidList"/>
    <dgm:cxn modelId="{0D7F3110-BBF9-4F68-A1A2-CE35B1CB9A6A}" type="presParOf" srcId="{53C660E0-B44E-4689-9E4C-D2B6BA891291}" destId="{4B2C4562-B257-4B7D-9163-AFE1F1AF01A5}" srcOrd="2" destOrd="0" presId="urn:microsoft.com/office/officeart/2018/2/layout/IconVerticalSolidList"/>
    <dgm:cxn modelId="{C8B24004-F081-49DD-B6C5-E3073F45AB74}" type="presParOf" srcId="{4B2C4562-B257-4B7D-9163-AFE1F1AF01A5}" destId="{D62D70A3-D6E8-4AAE-82EE-5110FF7FE200}" srcOrd="0" destOrd="0" presId="urn:microsoft.com/office/officeart/2018/2/layout/IconVerticalSolidList"/>
    <dgm:cxn modelId="{755C3D8E-72C1-4C6E-BB36-5EBC74109E50}" type="presParOf" srcId="{4B2C4562-B257-4B7D-9163-AFE1F1AF01A5}" destId="{9B5AAC6B-478D-4556-956C-1E9E9A50CB05}" srcOrd="1" destOrd="0" presId="urn:microsoft.com/office/officeart/2018/2/layout/IconVerticalSolidList"/>
    <dgm:cxn modelId="{CA96F8EC-D1FF-4C72-972B-975F58B8A519}" type="presParOf" srcId="{4B2C4562-B257-4B7D-9163-AFE1F1AF01A5}" destId="{73D2C4D5-F18C-4BE1-B4EC-D2A9B379E011}" srcOrd="2" destOrd="0" presId="urn:microsoft.com/office/officeart/2018/2/layout/IconVerticalSolidList"/>
    <dgm:cxn modelId="{83EB76EE-136C-4372-A572-F3F7862D768C}" type="presParOf" srcId="{4B2C4562-B257-4B7D-9163-AFE1F1AF01A5}" destId="{D0A54790-22FC-46A1-8901-E421FEA6FE33}" srcOrd="3" destOrd="0" presId="urn:microsoft.com/office/officeart/2018/2/layout/IconVerticalSolidList"/>
    <dgm:cxn modelId="{767E1EAC-E8B2-4546-AEA0-55F9AE96E08E}" type="presParOf" srcId="{53C660E0-B44E-4689-9E4C-D2B6BA891291}" destId="{F9C62687-FD6C-4DAD-A2FE-4BB2338520E0}" srcOrd="3" destOrd="0" presId="urn:microsoft.com/office/officeart/2018/2/layout/IconVerticalSolidList"/>
    <dgm:cxn modelId="{24C8B20D-46EC-4799-97E1-E9C52067644F}" type="presParOf" srcId="{53C660E0-B44E-4689-9E4C-D2B6BA891291}" destId="{24A12CDB-2C52-493E-884D-E1FE09ECE7C3}" srcOrd="4" destOrd="0" presId="urn:microsoft.com/office/officeart/2018/2/layout/IconVerticalSolidList"/>
    <dgm:cxn modelId="{6D5C22D6-1637-44AF-A77E-9C83F82A6D65}" type="presParOf" srcId="{24A12CDB-2C52-493E-884D-E1FE09ECE7C3}" destId="{A58F9610-6032-4959-ACBA-BC83C0966AD5}" srcOrd="0" destOrd="0" presId="urn:microsoft.com/office/officeart/2018/2/layout/IconVerticalSolidList"/>
    <dgm:cxn modelId="{41F8C6E9-8C8A-47F6-9C55-9005F8C1AB1E}" type="presParOf" srcId="{24A12CDB-2C52-493E-884D-E1FE09ECE7C3}" destId="{908D3E4C-473C-4A08-8E4D-8D359DBCFC70}" srcOrd="1" destOrd="0" presId="urn:microsoft.com/office/officeart/2018/2/layout/IconVerticalSolidList"/>
    <dgm:cxn modelId="{DA9EF84B-1ED8-4A2F-A83E-5684F3C8F5EB}" type="presParOf" srcId="{24A12CDB-2C52-493E-884D-E1FE09ECE7C3}" destId="{F0C5A9EF-7614-47A9-9208-8C63C9620C79}" srcOrd="2" destOrd="0" presId="urn:microsoft.com/office/officeart/2018/2/layout/IconVerticalSolidList"/>
    <dgm:cxn modelId="{C5B94257-43E4-4F5E-B6A3-80109F328290}" type="presParOf" srcId="{24A12CDB-2C52-493E-884D-E1FE09ECE7C3}" destId="{F8A052C5-9144-4A56-B3D6-BBA641D6904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8D477-7C64-7B4A-90F5-A0C8B5AE0E75}">
      <dsp:nvSpPr>
        <dsp:cNvPr id="0" name=""/>
        <dsp:cNvSpPr/>
      </dsp:nvSpPr>
      <dsp:spPr>
        <a:xfrm>
          <a:off x="893557" y="-21564"/>
          <a:ext cx="4042185" cy="4042185"/>
        </a:xfrm>
        <a:prstGeom prst="circularArrow">
          <a:avLst>
            <a:gd name="adj1" fmla="val 5544"/>
            <a:gd name="adj2" fmla="val 330680"/>
            <a:gd name="adj3" fmla="val 13824544"/>
            <a:gd name="adj4" fmla="val 1735644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5B16D-2B1F-344D-B0B7-6A1C6CD3EFFF}">
      <dsp:nvSpPr>
        <dsp:cNvPr id="0" name=""/>
        <dsp:cNvSpPr/>
      </dsp:nvSpPr>
      <dsp:spPr>
        <a:xfrm>
          <a:off x="1988167" y="1558"/>
          <a:ext cx="1852965" cy="9264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Design</a:t>
          </a:r>
        </a:p>
      </dsp:txBody>
      <dsp:txXfrm>
        <a:off x="2033394" y="46785"/>
        <a:ext cx="1762511" cy="836028"/>
      </dsp:txXfrm>
    </dsp:sp>
    <dsp:sp modelId="{634E3D99-9022-574E-AE45-2C408119F475}">
      <dsp:nvSpPr>
        <dsp:cNvPr id="0" name=""/>
        <dsp:cNvSpPr/>
      </dsp:nvSpPr>
      <dsp:spPr>
        <a:xfrm>
          <a:off x="3627547" y="1192638"/>
          <a:ext cx="1852965" cy="9264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Construct</a:t>
          </a:r>
        </a:p>
      </dsp:txBody>
      <dsp:txXfrm>
        <a:off x="3672774" y="1237865"/>
        <a:ext cx="1762511" cy="836028"/>
      </dsp:txXfrm>
    </dsp:sp>
    <dsp:sp modelId="{E83223E3-CE84-E546-8813-513F3123B667}">
      <dsp:nvSpPr>
        <dsp:cNvPr id="0" name=""/>
        <dsp:cNvSpPr/>
      </dsp:nvSpPr>
      <dsp:spPr>
        <a:xfrm>
          <a:off x="3001359" y="3119845"/>
          <a:ext cx="1852965" cy="9264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Operate</a:t>
          </a:r>
        </a:p>
      </dsp:txBody>
      <dsp:txXfrm>
        <a:off x="3046586" y="3165072"/>
        <a:ext cx="1762511" cy="836028"/>
      </dsp:txXfrm>
    </dsp:sp>
    <dsp:sp modelId="{9FA55648-D879-544D-9537-73A8BA33EAC5}">
      <dsp:nvSpPr>
        <dsp:cNvPr id="0" name=""/>
        <dsp:cNvSpPr/>
      </dsp:nvSpPr>
      <dsp:spPr>
        <a:xfrm>
          <a:off x="974974" y="3119845"/>
          <a:ext cx="1852965" cy="9264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Learn</a:t>
          </a:r>
        </a:p>
      </dsp:txBody>
      <dsp:txXfrm>
        <a:off x="1020201" y="3165072"/>
        <a:ext cx="1762511" cy="836028"/>
      </dsp:txXfrm>
    </dsp:sp>
    <dsp:sp modelId="{43B737D3-05E9-B046-BF94-68B052152925}">
      <dsp:nvSpPr>
        <dsp:cNvPr id="0" name=""/>
        <dsp:cNvSpPr/>
      </dsp:nvSpPr>
      <dsp:spPr>
        <a:xfrm>
          <a:off x="348786" y="1192638"/>
          <a:ext cx="1852965" cy="9264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Design Standards</a:t>
          </a:r>
        </a:p>
      </dsp:txBody>
      <dsp:txXfrm>
        <a:off x="394013" y="1237865"/>
        <a:ext cx="1762511" cy="836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F1CD7-56C2-4023-BEEB-B8196D38283F}">
      <dsp:nvSpPr>
        <dsp:cNvPr id="0" name=""/>
        <dsp:cNvSpPr/>
      </dsp:nvSpPr>
      <dsp:spPr>
        <a:xfrm>
          <a:off x="0" y="1635"/>
          <a:ext cx="4006948" cy="8290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8F42C-9B4E-4B56-9443-74B4728F37CB}">
      <dsp:nvSpPr>
        <dsp:cNvPr id="0" name=""/>
        <dsp:cNvSpPr/>
      </dsp:nvSpPr>
      <dsp:spPr>
        <a:xfrm>
          <a:off x="250799" y="188181"/>
          <a:ext cx="455999" cy="4559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773E5-B1B7-4E4B-B054-1DEE7A92B6E8}">
      <dsp:nvSpPr>
        <dsp:cNvPr id="0" name=""/>
        <dsp:cNvSpPr/>
      </dsp:nvSpPr>
      <dsp:spPr>
        <a:xfrm>
          <a:off x="957599" y="1635"/>
          <a:ext cx="3049348" cy="82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45" tIns="87745" rIns="87745" bIns="87745" numCol="1" spcCol="1270" anchor="ctr" anchorCtr="0">
          <a:noAutofit/>
        </a:bodyPr>
        <a:lstStyle/>
        <a:p>
          <a:pPr marL="0" lvl="0" indent="0" algn="l" defTabSz="622300">
            <a:lnSpc>
              <a:spcPct val="100000"/>
            </a:lnSpc>
            <a:spcBef>
              <a:spcPct val="0"/>
            </a:spcBef>
            <a:spcAft>
              <a:spcPct val="35000"/>
            </a:spcAft>
            <a:buNone/>
          </a:pPr>
          <a:r>
            <a:rPr lang="en-US" sz="1400" b="1" kern="1200">
              <a:solidFill>
                <a:schemeClr val="bg1"/>
              </a:solidFill>
            </a:rPr>
            <a:t>Purpose of Design Standards:</a:t>
          </a:r>
        </a:p>
      </dsp:txBody>
      <dsp:txXfrm>
        <a:off x="957599" y="1635"/>
        <a:ext cx="3049348" cy="829090"/>
      </dsp:txXfrm>
    </dsp:sp>
    <dsp:sp modelId="{58C25CD8-4150-4E2A-A239-2C821C08F749}">
      <dsp:nvSpPr>
        <dsp:cNvPr id="0" name=""/>
        <dsp:cNvSpPr/>
      </dsp:nvSpPr>
      <dsp:spPr>
        <a:xfrm>
          <a:off x="0" y="1037998"/>
          <a:ext cx="4006948" cy="8290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B912A-643F-4BBF-A005-4BBEFE55B1CA}">
      <dsp:nvSpPr>
        <dsp:cNvPr id="0" name=""/>
        <dsp:cNvSpPr/>
      </dsp:nvSpPr>
      <dsp:spPr>
        <a:xfrm>
          <a:off x="250799" y="1224543"/>
          <a:ext cx="455999" cy="4559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A75DF-2E0E-4028-89ED-D30C1CC38D04}">
      <dsp:nvSpPr>
        <dsp:cNvPr id="0" name=""/>
        <dsp:cNvSpPr/>
      </dsp:nvSpPr>
      <dsp:spPr>
        <a:xfrm>
          <a:off x="957599" y="1037998"/>
          <a:ext cx="3049348" cy="82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45" tIns="87745" rIns="87745" bIns="87745"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bg1"/>
              </a:solidFill>
            </a:rPr>
            <a:t>To Deliver High-Quality, High-Performance &amp; Maintainable  Facilities</a:t>
          </a:r>
        </a:p>
      </dsp:txBody>
      <dsp:txXfrm>
        <a:off x="957599" y="1037998"/>
        <a:ext cx="3049348" cy="829090"/>
      </dsp:txXfrm>
    </dsp:sp>
    <dsp:sp modelId="{7A5D9DB9-4E39-4FC2-9197-FB1F37647A2C}">
      <dsp:nvSpPr>
        <dsp:cNvPr id="0" name=""/>
        <dsp:cNvSpPr/>
      </dsp:nvSpPr>
      <dsp:spPr>
        <a:xfrm>
          <a:off x="0" y="2074361"/>
          <a:ext cx="4006948" cy="8290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B2885-321F-4E38-B805-D4741648C6D9}">
      <dsp:nvSpPr>
        <dsp:cNvPr id="0" name=""/>
        <dsp:cNvSpPr/>
      </dsp:nvSpPr>
      <dsp:spPr>
        <a:xfrm>
          <a:off x="250799" y="2260906"/>
          <a:ext cx="455999" cy="4559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77A42-E3DC-4F2B-8D0A-CF7519472F25}">
      <dsp:nvSpPr>
        <dsp:cNvPr id="0" name=""/>
        <dsp:cNvSpPr/>
      </dsp:nvSpPr>
      <dsp:spPr>
        <a:xfrm>
          <a:off x="957599" y="2074361"/>
          <a:ext cx="3049348" cy="82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45" tIns="87745" rIns="87745" bIns="87745"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bg1"/>
              </a:solidFill>
            </a:rPr>
            <a:t>Document Institutional Knowledge and Subject Matter Expertise</a:t>
          </a:r>
        </a:p>
      </dsp:txBody>
      <dsp:txXfrm>
        <a:off x="957599" y="2074361"/>
        <a:ext cx="3049348" cy="829090"/>
      </dsp:txXfrm>
    </dsp:sp>
    <dsp:sp modelId="{F1FE97C5-4561-461F-A255-580178E676B2}">
      <dsp:nvSpPr>
        <dsp:cNvPr id="0" name=""/>
        <dsp:cNvSpPr/>
      </dsp:nvSpPr>
      <dsp:spPr>
        <a:xfrm>
          <a:off x="0" y="3112359"/>
          <a:ext cx="4006948" cy="8290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FCC5D-9861-4EB3-8E84-6D943A01074E}">
      <dsp:nvSpPr>
        <dsp:cNvPr id="0" name=""/>
        <dsp:cNvSpPr/>
      </dsp:nvSpPr>
      <dsp:spPr>
        <a:xfrm>
          <a:off x="250799" y="3297269"/>
          <a:ext cx="455999" cy="4559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822F0-4E54-43BA-B4C8-81F1AC5E5C04}">
      <dsp:nvSpPr>
        <dsp:cNvPr id="0" name=""/>
        <dsp:cNvSpPr/>
      </dsp:nvSpPr>
      <dsp:spPr>
        <a:xfrm>
          <a:off x="957599" y="3110723"/>
          <a:ext cx="3049348" cy="82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45" tIns="87745" rIns="87745" bIns="87745"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bg1"/>
              </a:solidFill>
            </a:rPr>
            <a:t>Document Lessons Learned and Avoid Repeating Mistakes</a:t>
          </a:r>
        </a:p>
      </dsp:txBody>
      <dsp:txXfrm>
        <a:off x="957599" y="3110723"/>
        <a:ext cx="3049348" cy="829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23173-4BB9-9C48-8021-28088C4B35EB}">
      <dsp:nvSpPr>
        <dsp:cNvPr id="0" name=""/>
        <dsp:cNvSpPr/>
      </dsp:nvSpPr>
      <dsp:spPr>
        <a:xfrm>
          <a:off x="202593" y="552"/>
          <a:ext cx="1753344" cy="876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Written Standards &amp; Guidelines</a:t>
          </a:r>
        </a:p>
      </dsp:txBody>
      <dsp:txXfrm>
        <a:off x="228270" y="26229"/>
        <a:ext cx="1701990" cy="825318"/>
      </dsp:txXfrm>
    </dsp:sp>
    <dsp:sp modelId="{018AFBD8-E97D-A347-A2C0-74AD3C8C9C9E}">
      <dsp:nvSpPr>
        <dsp:cNvPr id="0" name=""/>
        <dsp:cNvSpPr/>
      </dsp:nvSpPr>
      <dsp:spPr>
        <a:xfrm>
          <a:off x="202593" y="1008725"/>
          <a:ext cx="1753344" cy="876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Standard Details</a:t>
          </a:r>
        </a:p>
      </dsp:txBody>
      <dsp:txXfrm>
        <a:off x="228270" y="1034402"/>
        <a:ext cx="1701990" cy="825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40C92-6D1E-408C-A0F6-1B93C1E0D311}">
      <dsp:nvSpPr>
        <dsp:cNvPr id="0" name=""/>
        <dsp:cNvSpPr/>
      </dsp:nvSpPr>
      <dsp:spPr>
        <a:xfrm>
          <a:off x="0" y="0"/>
          <a:ext cx="6755263" cy="88295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16447-837B-487C-8165-86CB84D5319E}">
      <dsp:nvSpPr>
        <dsp:cNvPr id="0" name=""/>
        <dsp:cNvSpPr/>
      </dsp:nvSpPr>
      <dsp:spPr>
        <a:xfrm>
          <a:off x="267094" y="199042"/>
          <a:ext cx="485627" cy="485627"/>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85967-3B54-4182-BBA1-D5E3BA9A20C7}">
      <dsp:nvSpPr>
        <dsp:cNvPr id="0" name=""/>
        <dsp:cNvSpPr/>
      </dsp:nvSpPr>
      <dsp:spPr>
        <a:xfrm>
          <a:off x="1019816" y="377"/>
          <a:ext cx="5735446" cy="882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46" tIns="93446" rIns="93446" bIns="93446" numCol="1" spcCol="1270" anchor="ctr" anchorCtr="0">
          <a:noAutofit/>
        </a:bodyPr>
        <a:lstStyle/>
        <a:p>
          <a:pPr marL="0" lvl="0" indent="0" algn="l" defTabSz="666750">
            <a:lnSpc>
              <a:spcPct val="100000"/>
            </a:lnSpc>
            <a:spcBef>
              <a:spcPct val="0"/>
            </a:spcBef>
            <a:spcAft>
              <a:spcPct val="35000"/>
            </a:spcAft>
            <a:buNone/>
          </a:pPr>
          <a:r>
            <a:rPr lang="en-US" sz="1500" b="1" kern="1200"/>
            <a:t>Institutional knowledge </a:t>
          </a:r>
          <a:r>
            <a:rPr lang="en-US" sz="1500" kern="1200"/>
            <a:t>is one of our </a:t>
          </a:r>
          <a:r>
            <a:rPr lang="en-US" sz="1500" b="1" kern="1200"/>
            <a:t>most valuable assets.</a:t>
          </a:r>
          <a:r>
            <a:rPr lang="en-US" sz="1500" kern="1200"/>
            <a:t> Storing, growing, and sharing knowledge is critical to any organization.</a:t>
          </a:r>
        </a:p>
      </dsp:txBody>
      <dsp:txXfrm>
        <a:off x="1019816" y="377"/>
        <a:ext cx="5735446" cy="882958"/>
      </dsp:txXfrm>
    </dsp:sp>
    <dsp:sp modelId="{D62D70A3-D6E8-4AAE-82EE-5110FF7FE200}">
      <dsp:nvSpPr>
        <dsp:cNvPr id="0" name=""/>
        <dsp:cNvSpPr/>
      </dsp:nvSpPr>
      <dsp:spPr>
        <a:xfrm>
          <a:off x="0" y="1104075"/>
          <a:ext cx="6755263" cy="88295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5AAC6B-478D-4556-956C-1E9E9A50CB05}">
      <dsp:nvSpPr>
        <dsp:cNvPr id="0" name=""/>
        <dsp:cNvSpPr/>
      </dsp:nvSpPr>
      <dsp:spPr>
        <a:xfrm>
          <a:off x="267094" y="1302740"/>
          <a:ext cx="485627" cy="485627"/>
        </a:xfrm>
        <a:prstGeom prst="rect">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A54790-22FC-46A1-8901-E421FEA6FE33}">
      <dsp:nvSpPr>
        <dsp:cNvPr id="0" name=""/>
        <dsp:cNvSpPr/>
      </dsp:nvSpPr>
      <dsp:spPr>
        <a:xfrm>
          <a:off x="1019816" y="1104075"/>
          <a:ext cx="5735446" cy="882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46" tIns="93446" rIns="93446" bIns="93446" numCol="1" spcCol="1270" anchor="ctr" anchorCtr="0">
          <a:noAutofit/>
        </a:bodyPr>
        <a:lstStyle/>
        <a:p>
          <a:pPr marL="0" lvl="0" indent="0" algn="l" defTabSz="666750">
            <a:lnSpc>
              <a:spcPct val="100000"/>
            </a:lnSpc>
            <a:spcBef>
              <a:spcPct val="0"/>
            </a:spcBef>
            <a:spcAft>
              <a:spcPct val="35000"/>
            </a:spcAft>
            <a:buNone/>
          </a:pPr>
          <a:r>
            <a:rPr lang="en-US" sz="1500" kern="1200"/>
            <a:t>An organization that can </a:t>
          </a:r>
          <a:r>
            <a:rPr lang="en-US" sz="1500" b="1" kern="1200"/>
            <a:t>easily access, share, and update institutional knowledge </a:t>
          </a:r>
          <a:r>
            <a:rPr lang="en-US" sz="1500" kern="1200"/>
            <a:t>is more effective </a:t>
          </a:r>
        </a:p>
      </dsp:txBody>
      <dsp:txXfrm>
        <a:off x="1019816" y="1104075"/>
        <a:ext cx="5735446" cy="882958"/>
      </dsp:txXfrm>
    </dsp:sp>
    <dsp:sp modelId="{A58F9610-6032-4959-ACBA-BC83C0966AD5}">
      <dsp:nvSpPr>
        <dsp:cNvPr id="0" name=""/>
        <dsp:cNvSpPr/>
      </dsp:nvSpPr>
      <dsp:spPr>
        <a:xfrm>
          <a:off x="0" y="2207773"/>
          <a:ext cx="6755263" cy="88295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D3E4C-473C-4A08-8E4D-8D359DBCFC70}">
      <dsp:nvSpPr>
        <dsp:cNvPr id="0" name=""/>
        <dsp:cNvSpPr/>
      </dsp:nvSpPr>
      <dsp:spPr>
        <a:xfrm>
          <a:off x="267094" y="2406438"/>
          <a:ext cx="485627" cy="485627"/>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052C5-9144-4A56-B3D6-BBA641D69043}">
      <dsp:nvSpPr>
        <dsp:cNvPr id="0" name=""/>
        <dsp:cNvSpPr/>
      </dsp:nvSpPr>
      <dsp:spPr>
        <a:xfrm>
          <a:off x="1019816" y="2207773"/>
          <a:ext cx="5735446" cy="882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46" tIns="93446" rIns="93446" bIns="93446" numCol="1" spcCol="1270" anchor="ctr" anchorCtr="0">
          <a:noAutofit/>
        </a:bodyPr>
        <a:lstStyle/>
        <a:p>
          <a:pPr marL="0" lvl="0" indent="0" algn="l" defTabSz="666750">
            <a:lnSpc>
              <a:spcPct val="100000"/>
            </a:lnSpc>
            <a:spcBef>
              <a:spcPct val="0"/>
            </a:spcBef>
            <a:spcAft>
              <a:spcPct val="35000"/>
            </a:spcAft>
            <a:buNone/>
          </a:pPr>
          <a:r>
            <a:rPr lang="en-US" sz="1500" kern="1200"/>
            <a:t>The ability to </a:t>
          </a:r>
          <a:r>
            <a:rPr lang="en-US" sz="1500" b="1" kern="1200"/>
            <a:t>access the right knowledge at the right time</a:t>
          </a:r>
          <a:r>
            <a:rPr lang="en-US" sz="1500" kern="1200"/>
            <a:t>, informs accurate decision-making and stimulates collaboration and innovation.</a:t>
          </a:r>
        </a:p>
      </dsp:txBody>
      <dsp:txXfrm>
        <a:off x="1019816" y="2207773"/>
        <a:ext cx="5735446" cy="88295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a:t>
            </a:r>
          </a:p>
        </p:txBody>
      </p:sp>
      <p:sp>
        <p:nvSpPr>
          <p:cNvPr id="4" name="Slide Number Placeholder 3"/>
          <p:cNvSpPr>
            <a:spLocks noGrp="1"/>
          </p:cNvSpPr>
          <p:nvPr>
            <p:ph type="sldNum" sz="quarter" idx="5"/>
          </p:nvPr>
        </p:nvSpPr>
        <p:spPr/>
        <p:txBody>
          <a:bodyPr/>
          <a:lstStyle/>
          <a:p>
            <a:fld id="{3153D443-CBAC-934A-8506-FB4DF260D863}" type="slidenum">
              <a:rPr lang="en-US" smtClean="0"/>
              <a:t>1</a:t>
            </a:fld>
            <a:endParaRPr lang="en-US"/>
          </a:p>
        </p:txBody>
      </p:sp>
    </p:spTree>
    <p:extLst>
      <p:ext uri="{BB962C8B-B14F-4D97-AF65-F5344CB8AC3E}">
        <p14:creationId xmlns:p14="http://schemas.microsoft.com/office/powerpoint/2010/main" val="750670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01F3-01AB-F93A-8FDE-E5BD48B05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C1179-754B-3316-DC9C-883A2779EFE1}"/>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BF69AA84-C0D8-147E-3D04-1CB94C4AF8A1}"/>
              </a:ext>
            </a:extLst>
          </p:cNvPr>
          <p:cNvSpPr>
            <a:spLocks noGrp="1"/>
          </p:cNvSpPr>
          <p:nvPr>
            <p:ph type="body" idx="1"/>
          </p:nvPr>
        </p:nvSpPr>
        <p:spPr/>
        <p:txBody>
          <a:bodyPr/>
          <a:lstStyle/>
          <a:p>
            <a:br>
              <a:rPr lang="en-US"/>
            </a:br>
            <a:endParaRPr lang="en-US"/>
          </a:p>
        </p:txBody>
      </p:sp>
      <p:sp>
        <p:nvSpPr>
          <p:cNvPr id="4" name="Slide Number Placeholder 3">
            <a:extLst>
              <a:ext uri="{FF2B5EF4-FFF2-40B4-BE49-F238E27FC236}">
                <a16:creationId xmlns:a16="http://schemas.microsoft.com/office/drawing/2014/main" id="{143C9E76-2D2E-208A-6AFF-186BCD42020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15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9D6E9-2349-5BE6-036E-3C4F5A326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D3D65-A73E-5958-698B-54FD6857652E}"/>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A8F2F843-1D4B-C871-1654-D5029DDDBC88}"/>
              </a:ext>
            </a:extLst>
          </p:cNvPr>
          <p:cNvSpPr>
            <a:spLocks noGrp="1"/>
          </p:cNvSpPr>
          <p:nvPr>
            <p:ph type="body" idx="1"/>
          </p:nvPr>
        </p:nvSpPr>
        <p:spPr/>
        <p:txBody>
          <a:bodyPr/>
          <a:lstStyle/>
          <a:p>
            <a:r>
              <a:rPr lang="en-US" b="0" i="0" dirty="0">
                <a:solidFill>
                  <a:srgbClr val="666666"/>
                </a:solidFill>
                <a:effectLst/>
                <a:latin typeface="Verdana" panose="020B0604030504040204" pitchFamily="34" charset="0"/>
              </a:rPr>
              <a:t>The Cornell University Design and Construction Standards Chat Bot is a supplemental tool created to assist stakeholders in navigating and engaging with the CU Design and Construction Standards. However, the Chat Bot does not replace the responsibility to thoroughly review, understand, and apply the full Cornell University Design and Construction Standards. </a:t>
            </a:r>
            <a:r>
              <a:rPr lang="en-US" b="0" i="0">
                <a:solidFill>
                  <a:srgbClr val="666666"/>
                </a:solidFill>
                <a:effectLst/>
                <a:latin typeface="Verdana" panose="020B0604030504040204" pitchFamily="34" charset="0"/>
              </a:rPr>
              <a:t>Users are encouraged to consult the complete standards documents to ensure compliance and accuracy.</a:t>
            </a:r>
            <a:br>
              <a:rPr lang="en-US" dirty="0"/>
            </a:br>
            <a:endParaRPr lang="en-US" dirty="0"/>
          </a:p>
        </p:txBody>
      </p:sp>
      <p:sp>
        <p:nvSpPr>
          <p:cNvPr id="4" name="Slide Number Placeholder 3">
            <a:extLst>
              <a:ext uri="{FF2B5EF4-FFF2-40B4-BE49-F238E27FC236}">
                <a16:creationId xmlns:a16="http://schemas.microsoft.com/office/drawing/2014/main" id="{DABEEEB3-6EBA-3370-5258-5415A3AF05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71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24FC1-9E7B-1D5F-D91C-34F5DF859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2AC56-8BB7-33EB-63F6-FED388E336A1}"/>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066B9266-78B1-84F7-CEF5-D0D7CE9E3C0C}"/>
              </a:ext>
            </a:extLst>
          </p:cNvPr>
          <p:cNvSpPr>
            <a:spLocks noGrp="1"/>
          </p:cNvSpPr>
          <p:nvPr>
            <p:ph type="body" idx="1"/>
          </p:nvPr>
        </p:nvSpPr>
        <p:spPr/>
        <p:txBody>
          <a:bodyPr/>
          <a:lstStyle/>
          <a:p>
            <a:pPr>
              <a:buNone/>
            </a:pPr>
            <a:br>
              <a:rPr lang="en-US"/>
            </a:br>
            <a:r>
              <a:rPr lang="en-US">
                <a:effectLst/>
                <a:latin typeface="Helvetica Neue" panose="02000503000000020004" pitchFamily="2" charset="0"/>
              </a:rPr>
              <a:t>What Arc Flash Value is acceptable for lab rooms?</a:t>
            </a:r>
          </a:p>
          <a:p>
            <a:r>
              <a:rPr lang="en-US">
                <a:effectLst/>
                <a:latin typeface="Helvetica Neue" panose="02000503000000020004" pitchFamily="2" charset="0"/>
              </a:rPr>
              <a:t> - 1.2 Cal/cm² at any location accessible by unqualified personnel." (Page 1, Part 1, Section 1.01 D, point 5)</a:t>
            </a:r>
          </a:p>
          <a:p>
            <a:endParaRPr lang="en-US"/>
          </a:p>
        </p:txBody>
      </p:sp>
      <p:sp>
        <p:nvSpPr>
          <p:cNvPr id="4" name="Slide Number Placeholder 3">
            <a:extLst>
              <a:ext uri="{FF2B5EF4-FFF2-40B4-BE49-F238E27FC236}">
                <a16:creationId xmlns:a16="http://schemas.microsoft.com/office/drawing/2014/main" id="{BFC9639F-8E30-4E76-EAE6-880DBBBEDC5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7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6ECC8-CD41-8D56-9363-529D88FEF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DCE40-C6E1-8199-E69D-154EF34CD828}"/>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F61EFFC6-69E0-0607-2D4A-7AC42B1E71E3}"/>
              </a:ext>
            </a:extLst>
          </p:cNvPr>
          <p:cNvSpPr>
            <a:spLocks noGrp="1"/>
          </p:cNvSpPr>
          <p:nvPr>
            <p:ph type="body" idx="1"/>
          </p:nvPr>
        </p:nvSpPr>
        <p:spPr/>
        <p:txBody>
          <a:bodyPr/>
          <a:lstStyle/>
          <a:p>
            <a:pPr>
              <a:buFont typeface="+mj-lt"/>
              <a:buAutoNum type="arabicPeriod"/>
            </a:pPr>
            <a:br>
              <a:rPr lang="en-US"/>
            </a:br>
            <a:r>
              <a:rPr lang="en-US">
                <a:effectLst/>
                <a:latin typeface="Helvetica Neue" panose="02000503000000020004" pitchFamily="2" charset="0"/>
              </a:rPr>
              <a:t>“Can a restroom be used as a lactation room?”</a:t>
            </a:r>
          </a:p>
          <a:p>
            <a:r>
              <a:rPr lang="en-US">
                <a:effectLst/>
                <a:latin typeface="Menlo" panose="020B0609030804020204" pitchFamily="49" charset="0"/>
              </a:rPr>
              <a:t>• • </a:t>
            </a:r>
            <a:r>
              <a:rPr lang="en-US">
                <a:effectLst/>
                <a:latin typeface="Helvetica Neue" panose="02000503000000020004" pitchFamily="2" charset="0"/>
              </a:rPr>
              <a:t>The answer is no, as identified in standard 013013 Lactation Room 1.03 H “Lactation room cannot be a restroom, toilet stall, storage room, or janitor’s closet.”</a:t>
            </a:r>
          </a:p>
          <a:p>
            <a:endParaRPr lang="en-US"/>
          </a:p>
        </p:txBody>
      </p:sp>
      <p:sp>
        <p:nvSpPr>
          <p:cNvPr id="4" name="Slide Number Placeholder 3">
            <a:extLst>
              <a:ext uri="{FF2B5EF4-FFF2-40B4-BE49-F238E27FC236}">
                <a16:creationId xmlns:a16="http://schemas.microsoft.com/office/drawing/2014/main" id="{CDE0C40C-9773-6E59-01E6-93EC0DD70D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79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0EEC8-0C18-68BB-D627-E13600979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20A65-79DB-2E68-C0AB-9A2F86A10FFE}"/>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BF75FD4D-BF0A-519B-2D71-030E071D1E65}"/>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Menlo" panose="020B0609030804020204" pitchFamily="49" charset="0"/>
              </a:rPr>
              <a:t>• </a:t>
            </a:r>
            <a:r>
              <a:rPr lang="en-US">
                <a:effectLst/>
                <a:latin typeface="Helvetica Neue" panose="02000503000000020004" pitchFamily="2" charset="0"/>
              </a:rPr>
              <a:t>1. What is the minimum required lighting level for sidewalks on campus?</a:t>
            </a:r>
          </a:p>
          <a:p>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ffectLst/>
              <a:latin typeface="Helvetica Neue" panose="02000503000000020004" pitchFamily="2" charset="0"/>
            </a:endParaRPr>
          </a:p>
          <a:p>
            <a:br>
              <a:rPr lang="en-US"/>
            </a:br>
            <a:endParaRPr lang="en-US"/>
          </a:p>
        </p:txBody>
      </p:sp>
      <p:sp>
        <p:nvSpPr>
          <p:cNvPr id="4" name="Slide Number Placeholder 3">
            <a:extLst>
              <a:ext uri="{FF2B5EF4-FFF2-40B4-BE49-F238E27FC236}">
                <a16:creationId xmlns:a16="http://schemas.microsoft.com/office/drawing/2014/main" id="{AAF536AD-627A-E07F-5061-7EE815BC20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8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FBF8-6450-7C09-E02C-25484F1AE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4B741-09C2-6C2F-45BF-20D9D12A2311}"/>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9DCCEB41-1544-1439-1849-E90EC78DDFC6}"/>
              </a:ext>
            </a:extLst>
          </p:cNvPr>
          <p:cNvSpPr>
            <a:spLocks noGrp="1"/>
          </p:cNvSpPr>
          <p:nvPr>
            <p:ph type="body" idx="1"/>
          </p:nvPr>
        </p:nvSpPr>
        <p:spPr/>
        <p:txBody>
          <a:bodyPr/>
          <a:lstStyle/>
          <a:p>
            <a:pPr>
              <a:buFont typeface="+mj-lt"/>
              <a:buAutoNum type="arabicPeriod"/>
            </a:pPr>
            <a:r>
              <a:rPr lang="en-US">
                <a:effectLst/>
                <a:latin typeface="Helvetica Neue" panose="02000503000000020004" pitchFamily="2" charset="0"/>
              </a:rPr>
              <a:t>What electrical conduit types are required for direct burial on campus?</a:t>
            </a:r>
          </a:p>
          <a:p>
            <a:r>
              <a:rPr lang="en-US">
                <a:effectLst/>
                <a:latin typeface="Menlo" panose="020B0609030804020204" pitchFamily="49" charset="0"/>
              </a:rPr>
              <a:t>• • </a:t>
            </a:r>
            <a:r>
              <a:rPr lang="en-US">
                <a:effectLst/>
                <a:latin typeface="Helvetica Neue" panose="02000503000000020004" pitchFamily="2" charset="0"/>
              </a:rPr>
              <a:t>Non-Metallic Conduit (PVC): - Schedule 80 PVC is required for direct burial applications - A minimum of 2 feet ground cover is typically required (though some utilities may require 3 feet, especially at road crossings)</a:t>
            </a:r>
          </a:p>
          <a:p>
            <a:endParaRPr lang="en-US"/>
          </a:p>
        </p:txBody>
      </p:sp>
      <p:sp>
        <p:nvSpPr>
          <p:cNvPr id="4" name="Slide Number Placeholder 3">
            <a:extLst>
              <a:ext uri="{FF2B5EF4-FFF2-40B4-BE49-F238E27FC236}">
                <a16:creationId xmlns:a16="http://schemas.microsoft.com/office/drawing/2014/main" id="{EB425A3C-3B89-8C53-5485-1B41AC937E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96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7670-BE95-D344-EA5E-366073712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E3D54-44FA-1035-AAAD-57B9C1C29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45AB4-F7F5-6511-EFCD-49171508BE55}"/>
              </a:ext>
            </a:extLst>
          </p:cNvPr>
          <p:cNvSpPr>
            <a:spLocks noGrp="1"/>
          </p:cNvSpPr>
          <p:nvPr>
            <p:ph type="body" idx="1"/>
          </p:nvPr>
        </p:nvSpPr>
        <p:spPr/>
        <p:txBody>
          <a:bodyPr/>
          <a:lstStyle/>
          <a:p>
            <a:pPr marL="457200" lvl="1" indent="0">
              <a:lnSpc>
                <a:spcPts val="2660"/>
              </a:lnSpc>
            </a:pPr>
            <a:endParaRPr lang="en-US" sz="2000" i="1">
              <a:solidFill>
                <a:srgbClr val="00835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4AA6DF6-2EEF-5C40-C0E3-B4FA5E448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70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7670-BE95-D344-EA5E-366073712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E3D54-44FA-1035-AAAD-57B9C1C29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45AB4-F7F5-6511-EFCD-49171508BE55}"/>
              </a:ext>
            </a:extLst>
          </p:cNvPr>
          <p:cNvSpPr>
            <a:spLocks noGrp="1"/>
          </p:cNvSpPr>
          <p:nvPr>
            <p:ph type="body" idx="1"/>
          </p:nvPr>
        </p:nvSpPr>
        <p:spPr/>
        <p:txBody>
          <a:bodyPr/>
          <a:lstStyle/>
          <a:p>
            <a:pPr marL="742950" lvl="1" indent="-285750">
              <a:lnSpc>
                <a:spcPts val="2660"/>
              </a:lnSpc>
              <a:buFont typeface="Arial" panose="020B0604020202020204" pitchFamily="34" charset="0"/>
              <a:buChar char="•"/>
            </a:pPr>
            <a:endParaRPr lang="en-US" sz="2000" i="1">
              <a:solidFill>
                <a:srgbClr val="00835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4AA6DF6-2EEF-5C40-C0E3-B4FA5E448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80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baseline="0"/>
              <a:t>Our standards are created and updated based on a continuous feedback loop where all of you play a role.  </a:t>
            </a:r>
          </a:p>
          <a:p>
            <a:r>
              <a:rPr lang="en-US" baseline="0"/>
              <a:t>#1 Design Standards, #2 Design, #3 Construct projects, #4 Operate and experience the project, #5 Learn</a:t>
            </a:r>
          </a:p>
          <a:p>
            <a:r>
              <a:rPr lang="en-US" baseline="0"/>
              <a:t>As facilities professionals we are always learning and finding ways to improve over time.  This feedback loop provides the lessons learned to update our design standards and document that information for future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74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defTabSz="914266">
              <a:defRPr/>
            </a:pPr>
            <a:r>
              <a:rPr lang="en-US" baseline="0"/>
              <a:t>First – design reviews.  What is the goal of a design review?  As we mentioned before – 1) to deliver high quality, high performance (based on the system – for instance energy performance) and maintainable facilities.  2) We have a great wealth of knowledge in facilities at Cornell and the design review process is one way we can leverage that institutional knowledge and expertise to help projects succeed.  3). We want to optimize engagement of these facilities experts so they can effectively support projects with the limited time they have available.</a:t>
            </a:r>
          </a:p>
          <a:p>
            <a:pPr defTabSz="914266">
              <a:defRPr/>
            </a:pPr>
            <a:endParaRPr lang="en-US" baseline="0"/>
          </a:p>
          <a:p>
            <a:pPr defTabSz="914266">
              <a:defRPr/>
            </a:pPr>
            <a:r>
              <a:rPr lang="en-US" baseline="0"/>
              <a:t>I would also like to highlight one really important concept related to how we most efficiently effect change in projects.  The cost – influence curve displays this relationship between the ability to influence change verses the cost of change.  We want to effect change in the project as early as possible when the cost is minimal.  Making a change during construction is expensive or worse yet, making the change after the project is complete is very expensive and disruptive.  We want to influence the project during the concept and design phase.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158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600" dirty="0"/>
              <a:t>It is important to note that the CU Design Standards do not replace building codes and industry standards but rather explain where Cornell is going above and beyond code minimums.  </a:t>
            </a:r>
          </a:p>
          <a:p>
            <a:r>
              <a:rPr lang="en-US" sz="1600" dirty="0"/>
              <a:t>This graphic represents how Cornell goes above minimum code in several area.  We chose to have higher standards than building code minimum for several reasons including what is depicted in this graph:</a:t>
            </a:r>
          </a:p>
          <a:p>
            <a:pPr marL="514350" indent="-514350">
              <a:buAutoNum type="arabicParenR"/>
            </a:pPr>
            <a:r>
              <a:rPr lang="en-US" sz="1600" dirty="0"/>
              <a:t>To extend the service life (Cornell maintains buildings for centuries and we have higher expectations for the service life of systems and materials when compared to other building owners)</a:t>
            </a:r>
          </a:p>
          <a:p>
            <a:pPr marL="514350" indent="-514350">
              <a:buAutoNum type="arabicParenR"/>
            </a:pPr>
            <a:r>
              <a:rPr lang="en-US" sz="1600" dirty="0"/>
              <a:t>To reduce operation and maintenance costs and save Cornell money over the service life of the building.  We are looking at the total cost of ownership, therefore lowest first cost may not be the best decision for Cornell.</a:t>
            </a:r>
          </a:p>
          <a:p>
            <a:pPr marL="514350" indent="-514350">
              <a:buAutoNum type="arabicParenR"/>
            </a:pPr>
            <a:r>
              <a:rPr lang="en-US" sz="1600" dirty="0"/>
              <a:t>Due to a high return on investment in the case of energy conservation.  Cornell is a leader in energy conservation so from both an economic standpoint and a leadership standpoint, Cornell is focused on reducing energy use.</a:t>
            </a:r>
          </a:p>
          <a:p>
            <a:pPr marL="514350" indent="-514350">
              <a:buAutoNum type="arabicParenR"/>
            </a:pPr>
            <a:r>
              <a:rPr lang="en-US" sz="1600" dirty="0"/>
              <a:t>Due to higher levels of security for building access and security to keep students and research safe.</a:t>
            </a:r>
          </a:p>
          <a:p>
            <a:pPr marL="514350" indent="-514350">
              <a:buAutoNum type="arabicParenR"/>
            </a:pPr>
            <a:r>
              <a:rPr lang="en-US" sz="1600" dirty="0"/>
              <a:t>Due to higher quality level expectations for the campus with finishes, materials or level of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61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Facilities Engineering is the Curator of the Design Standards &amp; Details.  </a:t>
            </a:r>
          </a:p>
          <a:p>
            <a:r>
              <a:rPr lang="en-US" sz="1200" b="0" i="0" u="none" strike="noStrike" kern="1200">
                <a:solidFill>
                  <a:schemeClr val="tx1"/>
                </a:solidFill>
                <a:effectLst/>
                <a:latin typeface="+mn-lt"/>
                <a:ea typeface="+mn-ea"/>
                <a:cs typeface="+mn-cs"/>
              </a:rPr>
              <a:t>There is a subject matter expert (SME) who leads the development of each standard.  </a:t>
            </a:r>
          </a:p>
          <a:p>
            <a:r>
              <a:rPr lang="en-US" sz="1200" b="0" i="0" u="none" strike="noStrike" kern="1200">
                <a:solidFill>
                  <a:schemeClr val="tx1"/>
                </a:solidFill>
                <a:effectLst/>
                <a:latin typeface="+mn-lt"/>
                <a:ea typeface="+mn-ea"/>
                <a:cs typeface="+mn-cs"/>
              </a:rPr>
              <a:t>Some SME’s are from Facilities Engineering and others are from units at Cornell like EHS, E&amp;S, OUA, CIT, CU Police, Etc.</a:t>
            </a:r>
          </a:p>
          <a:p>
            <a:r>
              <a:rPr lang="en-US" sz="1200" b="0" i="0" u="none" strike="noStrike" kern="1200">
                <a:solidFill>
                  <a:schemeClr val="tx1"/>
                </a:solidFill>
                <a:effectLst/>
                <a:latin typeface="+mn-lt"/>
                <a:ea typeface="+mn-ea"/>
                <a:cs typeface="+mn-cs"/>
              </a:rPr>
              <a:t>The SME tracks industry standards, trends, coordinates updates and gathers input from campus stakeholders.</a:t>
            </a:r>
          </a:p>
          <a:p>
            <a:r>
              <a:rPr lang="en-US" sz="1200" b="0" i="0" u="none" strike="noStrike" kern="1200">
                <a:solidFill>
                  <a:schemeClr val="tx1"/>
                </a:solidFill>
                <a:effectLst/>
                <a:latin typeface="+mn-lt"/>
                <a:ea typeface="+mn-ea"/>
                <a:cs typeface="+mn-cs"/>
              </a:rPr>
              <a:t>The SME will also weigh in on variance discussions related to that standard. </a:t>
            </a:r>
          </a:p>
          <a:p>
            <a:r>
              <a:rPr lang="en-US" sz="1200" b="0" i="0" u="none" strike="noStrike" kern="1200">
                <a:solidFill>
                  <a:schemeClr val="tx1"/>
                </a:solidFill>
                <a:effectLst/>
                <a:latin typeface="+mn-lt"/>
                <a:ea typeface="+mn-ea"/>
                <a:cs typeface="+mn-cs"/>
              </a:rPr>
              <a:t>It is a contractual requirement for architects and engineers to follow the University Design and Construction Standards.  And it is the responsibility of the PM to ensure compliance by conducting regular design reviews.  The SME’s who perform design reviews are often reviewing construction documents for compliance with the Design and Construction Standards.</a:t>
            </a:r>
            <a:endParaRPr lang="en-US" sz="2000" b="0">
              <a:cs typeface="Times New Roman" pitchFamily="18" charset="0"/>
            </a:endParaRPr>
          </a:p>
          <a:p>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59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ts val="2660"/>
              </a:lnSpc>
              <a:buFont typeface="Arial" panose="020B0604020202020204" pitchFamily="34" charset="0"/>
              <a:buChar char="•"/>
            </a:pPr>
            <a:r>
              <a:rPr lang="en-US">
                <a:solidFill>
                  <a:srgbClr val="008351"/>
                </a:solidFill>
              </a:rPr>
              <a:t>Current project management processes/documentation and the use of design and construction standards are not optimized for ease of access or real-time utilization. The more we can better search and find the right answers using our current documentation, the better the outcomes for the project. Project teams face challenges in consistently accessing and applying best practices, particularly during critical decision-making points. As a result:</a:t>
            </a:r>
            <a:endParaRPr lang="en-US"/>
          </a:p>
          <a:p>
            <a:pPr>
              <a:buFont typeface="Arial" panose="020B0604020202020204" pitchFamily="34" charset="0"/>
              <a:buChar char="•"/>
            </a:pPr>
            <a:r>
              <a:rPr lang="en-US">
                <a:solidFill>
                  <a:srgbClr val="008351"/>
                </a:solidFill>
              </a:rPr>
              <a:t>Errors and omissions can have an impact on project delivery schedules,</a:t>
            </a:r>
            <a:endParaRPr lang="en-US"/>
          </a:p>
          <a:p>
            <a:pPr marL="742950" lvl="1" indent="-285750">
              <a:lnSpc>
                <a:spcPts val="2660"/>
              </a:lnSpc>
              <a:buFont typeface="Arial" panose="020B0604020202020204" pitchFamily="34" charset="0"/>
              <a:buChar char="•"/>
            </a:pPr>
            <a:endParaRPr lang="en-US" sz="2000" i="1">
              <a:solidFill>
                <a:srgbClr val="00835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5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4EEDB-1784-DF5F-0DA3-8D41306CB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6CA98-1B3E-1A96-5F75-EC85ACD6D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AB6C8-EF32-EAFC-9472-A62202DAC9D4}"/>
              </a:ext>
            </a:extLst>
          </p:cNvPr>
          <p:cNvSpPr>
            <a:spLocks noGrp="1"/>
          </p:cNvSpPr>
          <p:nvPr>
            <p:ph type="body" idx="1"/>
          </p:nvPr>
        </p:nvSpPr>
        <p:spPr/>
        <p:txBody>
          <a:bodyPr/>
          <a:lstStyle/>
          <a:p>
            <a:pPr marL="742950" lvl="1" indent="-285750">
              <a:lnSpc>
                <a:spcPts val="2660"/>
              </a:lnSpc>
              <a:buFont typeface="Arial" panose="020B0604020202020204" pitchFamily="34" charset="0"/>
              <a:buChar char="•"/>
            </a:pPr>
            <a:r>
              <a:rPr lang="en-US" sz="2000" i="1">
                <a:solidFill>
                  <a:srgbClr val="008351"/>
                </a:solidFill>
                <a:latin typeface="Calibri" panose="020F0502020204030204" pitchFamily="34" charset="0"/>
                <a:cs typeface="Calibri" panose="020F0502020204030204" pitchFamily="34" charset="0"/>
              </a:rPr>
              <a:t>To be successful in this arena with the scale and complexity of data and information we need to be a learning organization </a:t>
            </a:r>
          </a:p>
        </p:txBody>
      </p:sp>
      <p:sp>
        <p:nvSpPr>
          <p:cNvPr id="4" name="Slide Number Placeholder 3">
            <a:extLst>
              <a:ext uri="{FF2B5EF4-FFF2-40B4-BE49-F238E27FC236}">
                <a16:creationId xmlns:a16="http://schemas.microsoft.com/office/drawing/2014/main" id="{F91DC558-B53B-E07A-C015-5524E2134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849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48526-7BE4-A9AB-B4DA-C0CF97F1F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C219-FA0E-DCF3-EF50-96DD909CBA77}"/>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E2194B15-0D21-8448-9812-3DD41563337C}"/>
              </a:ext>
            </a:extLst>
          </p:cNvPr>
          <p:cNvSpPr>
            <a:spLocks noGrp="1"/>
          </p:cNvSpPr>
          <p:nvPr>
            <p:ph type="body" idx="1"/>
          </p:nvPr>
        </p:nvSpPr>
        <p:spPr/>
        <p:txBody>
          <a:bodyPr/>
          <a:lstStyle/>
          <a:p>
            <a:r>
              <a:rPr lang="en-US"/>
              <a:t>In the summer of 2024 with the increasing promise of AI, we began asking the question, ”Is there a better way to interact with our standards”?</a:t>
            </a:r>
          </a:p>
          <a:p>
            <a:r>
              <a:rPr lang="en-US"/>
              <a:t>It was by a couple lucky emails that E&amp;PM was connected with the AI Innovation Lab at Cornell while they were taking applications for new projects.</a:t>
            </a:r>
          </a:p>
          <a:p>
            <a:r>
              <a:rPr lang="en-US"/>
              <a:t>This Team included Jai, Steve and Ayham who are part of the AI Innovation Lab – which you may have heard about during the faculty and staff town hall earlier this week.</a:t>
            </a:r>
          </a:p>
          <a:p>
            <a:pPr>
              <a:buFont typeface="Arial" panose="020B0604020202020204" pitchFamily="34" charset="0"/>
              <a:buChar char="•"/>
            </a:pPr>
            <a:r>
              <a:rPr lang="en-US" b="1">
                <a:solidFill>
                  <a:srgbClr val="008351"/>
                </a:solidFill>
              </a:rPr>
              <a:t>Solution Overview</a:t>
            </a:r>
            <a:endParaRPr lang="en-US"/>
          </a:p>
          <a:p>
            <a:pPr>
              <a:buFont typeface="Arial" panose="020B0604020202020204" pitchFamily="34" charset="0"/>
              <a:buChar char="•"/>
            </a:pPr>
            <a:r>
              <a:rPr lang="en-US">
                <a:solidFill>
                  <a:srgbClr val="008351"/>
                </a:solidFill>
              </a:rPr>
              <a:t>We propose the integration of an AI chatbot (RAG: Retrieval Augmentation Generation) into our existing systems for PM Checklists/Resources and Design &amp; Construction Standards. The AI tool will provide immediate, context-relevant access to our resources, helping project managers, engineers, and other stakeholders make informed decisions quickly. The AI will also enhance compliance with design standards and reduce preventable errors by providing consistent, reliable answers.</a:t>
            </a:r>
            <a:endParaRPr lang="en-US"/>
          </a:p>
          <a:p>
            <a:endParaRPr lang="en-US"/>
          </a:p>
        </p:txBody>
      </p:sp>
      <p:sp>
        <p:nvSpPr>
          <p:cNvPr id="4" name="Slide Number Placeholder 3">
            <a:extLst>
              <a:ext uri="{FF2B5EF4-FFF2-40B4-BE49-F238E27FC236}">
                <a16:creationId xmlns:a16="http://schemas.microsoft.com/office/drawing/2014/main" id="{F141C549-E7B7-C196-C107-FDD4C79FB3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62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7670-BE95-D344-EA5E-366073712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E3D54-44FA-1035-AAAD-57B9C1C29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45AB4-F7F5-6511-EFCD-49171508BE55}"/>
              </a:ext>
            </a:extLst>
          </p:cNvPr>
          <p:cNvSpPr>
            <a:spLocks noGrp="1"/>
          </p:cNvSpPr>
          <p:nvPr>
            <p:ph type="body" idx="1"/>
          </p:nvPr>
        </p:nvSpPr>
        <p:spPr/>
        <p:txBody>
          <a:bodyPr/>
          <a:lstStyle/>
          <a:p>
            <a:pPr marL="914400">
              <a:buFont typeface="Arial" panose="020B0604020202020204" pitchFamily="34" charset="0"/>
              <a:buChar char="•"/>
            </a:pPr>
            <a:r>
              <a:rPr lang="en-US">
                <a:solidFill>
                  <a:srgbClr val="008351"/>
                </a:solidFill>
              </a:rPr>
              <a:t>The AI Bot was designed to only read the design standards and details</a:t>
            </a:r>
          </a:p>
          <a:p>
            <a:pPr marL="914400">
              <a:buFont typeface="Arial" panose="020B0604020202020204" pitchFamily="34" charset="0"/>
              <a:buChar char="•"/>
            </a:pPr>
            <a:r>
              <a:rPr lang="en-US">
                <a:solidFill>
                  <a:srgbClr val="008351"/>
                </a:solidFill>
              </a:rPr>
              <a:t>'Responses consider full corpus' (set expectations that the response will take 30 seconds)</a:t>
            </a:r>
            <a:endParaRPr lang="en-US" sz="2000" i="1">
              <a:solidFill>
                <a:srgbClr val="008351"/>
              </a:solidFill>
              <a:latin typeface="Calibri" panose="020F0502020204030204" pitchFamily="34" charset="0"/>
              <a:cs typeface="Calibri" panose="020F0502020204030204" pitchFamily="34" charset="0"/>
            </a:endParaRPr>
          </a:p>
          <a:p>
            <a:pPr lvl="1">
              <a:buFont typeface="Arial" panose="020B0604020202020204" pitchFamily="34" charset="0"/>
              <a:buChar char="•"/>
            </a:pPr>
            <a:r>
              <a:rPr lang="en-US">
                <a:solidFill>
                  <a:srgbClr val="008351"/>
                </a:solidFill>
              </a:rPr>
              <a:t>'Task specific interface' (bot only is designed to answer questions about the standards; each question is a new interaction; conversational history is not preserved. Don't want users to expect to have a conversation where the bot helps refine questions and provides insight based on previous interactions)</a:t>
            </a:r>
          </a:p>
          <a:p>
            <a:pPr lvl="1">
              <a:buFont typeface="Arial" panose="020B0604020202020204" pitchFamily="34" charset="0"/>
              <a:buChar char="•"/>
            </a:pPr>
            <a:r>
              <a:rPr lang="en-US">
                <a:solidFill>
                  <a:srgbClr val="008351"/>
                </a:solidFill>
              </a:rPr>
              <a:t>The Bot will return answers across multiple standards.  For instance, if you have a question about concrete curing, the Bot will provide relevant answers pertaining to details and standards.  Wherever curing is mentioned.</a:t>
            </a:r>
          </a:p>
          <a:p>
            <a:pPr lvl="1">
              <a:buFont typeface="Arial" panose="020B0604020202020204" pitchFamily="34" charset="0"/>
              <a:buChar char="•"/>
            </a:pPr>
            <a:r>
              <a:rPr lang="en-US">
                <a:solidFill>
                  <a:srgbClr val="008351"/>
                </a:solidFill>
              </a:rPr>
              <a:t>The response provides hyperlinks to the standard or detail because the person using the standards is still responsible to design to the standards </a:t>
            </a:r>
          </a:p>
          <a:p>
            <a:pPr lvl="1">
              <a:buFont typeface="Arial" panose="020B0604020202020204" pitchFamily="34" charset="0"/>
              <a:buChar char="•"/>
            </a:pPr>
            <a:endParaRPr lang="en-US"/>
          </a:p>
          <a:p>
            <a:pPr marL="742950" lvl="1" indent="-285750">
              <a:lnSpc>
                <a:spcPts val="2660"/>
              </a:lnSpc>
              <a:buFont typeface="Arial" panose="020B0604020202020204" pitchFamily="34" charset="0"/>
              <a:buChar char="•"/>
            </a:pPr>
            <a:endParaRPr lang="en-US" sz="2000" i="1">
              <a:solidFill>
                <a:srgbClr val="00835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4AA6DF6-2EEF-5C40-C0E3-B4FA5E448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2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2">
  <p:cSld name="1_Section Header 2">
    <p:spTree>
      <p:nvGrpSpPr>
        <p:cNvPr id="1" name="Shape 34"/>
        <p:cNvGrpSpPr/>
        <p:nvPr/>
      </p:nvGrpSpPr>
      <p:grpSpPr>
        <a:xfrm>
          <a:off x="0" y="0"/>
          <a:ext cx="0" cy="0"/>
          <a:chOff x="0" y="0"/>
          <a:chExt cx="0" cy="0"/>
        </a:xfrm>
      </p:grpSpPr>
      <p:sp>
        <p:nvSpPr>
          <p:cNvPr id="35" name="Google Shape;35;p2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22"/>
          <p:cNvSpPr txBox="1">
            <a:spLocks noGrp="1"/>
          </p:cNvSpPr>
          <p:nvPr>
            <p:ph type="body" idx="1"/>
          </p:nvPr>
        </p:nvSpPr>
        <p:spPr>
          <a:xfrm>
            <a:off x="0" y="1028702"/>
            <a:ext cx="9144000" cy="131445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Clr>
                <a:schemeClr val="accent2"/>
              </a:buClr>
              <a:buSzPts val="3000"/>
              <a:buNone/>
              <a:defRPr sz="3000">
                <a:solidFill>
                  <a:schemeClr val="accent2"/>
                </a:solidFill>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22"/>
          <p:cNvSpPr txBox="1">
            <a:spLocks noGrp="1"/>
          </p:cNvSpPr>
          <p:nvPr>
            <p:ph type="title"/>
          </p:nvPr>
        </p:nvSpPr>
        <p:spPr>
          <a:xfrm>
            <a:off x="0" y="572318"/>
            <a:ext cx="9144000" cy="34208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3"/>
              </a:buClr>
              <a:buSzPts val="2400"/>
              <a:buFont typeface="Helvetica Neue"/>
              <a:buNone/>
              <a:defRPr sz="2400" b="0">
                <a:solidFill>
                  <a:schemeClr val="accent3"/>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22" descr="cu screen b31b1b.psd"/>
          <p:cNvPicPr preferRelativeResize="0"/>
          <p:nvPr/>
        </p:nvPicPr>
        <p:blipFill rotWithShape="1">
          <a:blip r:embed="rId2">
            <a:alphaModFix/>
          </a:blip>
          <a:srcRect r="70374"/>
          <a:stretch/>
        </p:blipFill>
        <p:spPr>
          <a:xfrm>
            <a:off x="182033" y="402168"/>
            <a:ext cx="1113367" cy="1019803"/>
          </a:xfrm>
          <a:prstGeom prst="rect">
            <a:avLst/>
          </a:prstGeom>
          <a:noFill/>
          <a:ln>
            <a:noFill/>
          </a:ln>
        </p:spPr>
      </p:pic>
      <p:pic>
        <p:nvPicPr>
          <p:cNvPr id="41" name="Google Shape;41;p22" descr="A group of people sitting at a table&#10;&#10;Description automatically generated"/>
          <p:cNvPicPr preferRelativeResize="0"/>
          <p:nvPr/>
        </p:nvPicPr>
        <p:blipFill rotWithShape="1">
          <a:blip r:embed="rId3">
            <a:alphaModFix/>
          </a:blip>
          <a:srcRect t="42037" b="15775"/>
          <a:stretch/>
        </p:blipFill>
        <p:spPr>
          <a:xfrm>
            <a:off x="0" y="2571750"/>
            <a:ext cx="9144000" cy="2571750"/>
          </a:xfrm>
          <a:prstGeom prst="rect">
            <a:avLst/>
          </a:prstGeom>
          <a:noFill/>
          <a:ln>
            <a:noFill/>
          </a:ln>
        </p:spPr>
      </p:pic>
      <p:sp>
        <p:nvSpPr>
          <p:cNvPr id="42" name="Google Shape;42;p22"/>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pic>
        <p:nvPicPr>
          <p:cNvPr id="43" name="Google Shape;43;p22" descr="A tower that has a sign on the side of a road&#10;&#10;Description automatically generated"/>
          <p:cNvPicPr preferRelativeResize="0"/>
          <p:nvPr/>
        </p:nvPicPr>
        <p:blipFill rotWithShape="1">
          <a:blip r:embed="rId4">
            <a:alphaModFix/>
          </a:blip>
          <a:srcRect t="16069" b="41742"/>
          <a:stretch/>
        </p:blipFill>
        <p:spPr>
          <a:xfrm>
            <a:off x="-10799" y="2571750"/>
            <a:ext cx="9143999" cy="2571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142"/>
        <p:cNvGrpSpPr/>
        <p:nvPr/>
      </p:nvGrpSpPr>
      <p:grpSpPr>
        <a:xfrm>
          <a:off x="0" y="0"/>
          <a:ext cx="0" cy="0"/>
          <a:chOff x="0" y="0"/>
          <a:chExt cx="0" cy="0"/>
        </a:xfrm>
      </p:grpSpPr>
      <p:pic>
        <p:nvPicPr>
          <p:cNvPr id="143" name="Google Shape;143;p34" descr="A person riding on top of a grass covered field&#10;&#10;Description automatically generated"/>
          <p:cNvPicPr preferRelativeResize="0"/>
          <p:nvPr/>
        </p:nvPicPr>
        <p:blipFill rotWithShape="1">
          <a:blip r:embed="rId2">
            <a:alphaModFix/>
          </a:blip>
          <a:srcRect t="9176" r="1004" b="8956"/>
          <a:stretch/>
        </p:blipFill>
        <p:spPr>
          <a:xfrm>
            <a:off x="-1" y="102392"/>
            <a:ext cx="9144001" cy="5041108"/>
          </a:xfrm>
          <a:prstGeom prst="rect">
            <a:avLst/>
          </a:prstGeom>
          <a:noFill/>
          <a:ln>
            <a:noFill/>
          </a:ln>
        </p:spPr>
      </p:pic>
      <p:sp>
        <p:nvSpPr>
          <p:cNvPr id="144" name="Google Shape;144;p3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34" descr="cu white lrg.psd"/>
          <p:cNvPicPr preferRelativeResize="0"/>
          <p:nvPr/>
        </p:nvPicPr>
        <p:blipFill rotWithShape="1">
          <a:blip r:embed="rId3">
            <a:alphaModFix/>
          </a:blip>
          <a:srcRect r="72186"/>
          <a:stretch/>
        </p:blipFill>
        <p:spPr>
          <a:xfrm>
            <a:off x="304272" y="572335"/>
            <a:ext cx="1143528" cy="1115666"/>
          </a:xfrm>
          <a:prstGeom prst="rect">
            <a:avLst/>
          </a:prstGeom>
          <a:noFill/>
          <a:ln>
            <a:noFill/>
          </a:ln>
        </p:spPr>
      </p:pic>
      <p:sp>
        <p:nvSpPr>
          <p:cNvPr id="148" name="Google Shape;148;p34"/>
          <p:cNvSpPr txBox="1">
            <a:spLocks noGrp="1"/>
          </p:cNvSpPr>
          <p:nvPr>
            <p:ph type="body" idx="1"/>
          </p:nvPr>
        </p:nvSpPr>
        <p:spPr>
          <a:xfrm>
            <a:off x="346286" y="2197058"/>
            <a:ext cx="2498725" cy="679492"/>
          </a:xfrm>
          <a:prstGeom prst="rect">
            <a:avLst/>
          </a:prstGeom>
          <a:solidFill>
            <a:schemeClr val="dk1">
              <a:alpha val="28235"/>
            </a:schemeClr>
          </a:solidFill>
          <a:ln>
            <a:noFill/>
          </a:ln>
        </p:spPr>
        <p:txBody>
          <a:bodyPr spcFirstLastPara="1" wrap="square" lIns="182875" tIns="91425" rIns="182875" bIns="45700" anchor="t" anchorCtr="0">
            <a:normAutofit/>
          </a:bodyPr>
          <a:lstStyle>
            <a:lvl1pPr marL="457200" lvl="0" indent="-228600" algn="l">
              <a:lnSpc>
                <a:spcPct val="100000"/>
              </a:lnSpc>
              <a:spcBef>
                <a:spcPts val="560"/>
              </a:spcBef>
              <a:spcAft>
                <a:spcPts val="0"/>
              </a:spcAft>
              <a:buClr>
                <a:schemeClr val="lt1"/>
              </a:buClr>
              <a:buSzPts val="2800"/>
              <a:buNone/>
              <a:defRPr>
                <a:solidFill>
                  <a:schemeClr val="lt1"/>
                </a:solidFill>
                <a:latin typeface="Helvetica Neue"/>
                <a:ea typeface="Helvetica Neue"/>
                <a:cs typeface="Helvetica Neue"/>
                <a:sym typeface="Helvetica Neue"/>
              </a:defRPr>
            </a:lvl1pPr>
            <a:lvl2pPr marL="914400" lvl="1" indent="-381000" algn="l">
              <a:lnSpc>
                <a:spcPct val="100000"/>
              </a:lnSpc>
              <a:spcBef>
                <a:spcPts val="480"/>
              </a:spcBef>
              <a:spcAft>
                <a:spcPts val="0"/>
              </a:spcAft>
              <a:buClr>
                <a:schemeClr val="lt1"/>
              </a:buClr>
              <a:buSzPts val="2400"/>
              <a:buChar char="–"/>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30200" algn="l">
              <a:lnSpc>
                <a:spcPct val="100000"/>
              </a:lnSpc>
              <a:spcBef>
                <a:spcPts val="320"/>
              </a:spcBef>
              <a:spcAft>
                <a:spcPts val="0"/>
              </a:spcAft>
              <a:buClr>
                <a:schemeClr val="lt1"/>
              </a:buClr>
              <a:buSzPts val="1600"/>
              <a:buChar char="–"/>
              <a:defRPr>
                <a:solidFill>
                  <a:schemeClr val="lt1"/>
                </a:solidFill>
              </a:defRPr>
            </a:lvl4pPr>
            <a:lvl5pPr marL="2286000" lvl="4" indent="-330200" algn="l">
              <a:lnSpc>
                <a:spcPct val="100000"/>
              </a:lnSpc>
              <a:spcBef>
                <a:spcPts val="320"/>
              </a:spcBef>
              <a:spcAft>
                <a:spcPts val="0"/>
              </a:spcAft>
              <a:buClr>
                <a:schemeClr val="lt1"/>
              </a:buClr>
              <a:buSzPts val="1600"/>
              <a:buChar char="»"/>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9" name="Google Shape;149;p34"/>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losing Slide">
  <p:cSld name="3_Closing Slide">
    <p:spTree>
      <p:nvGrpSpPr>
        <p:cNvPr id="1" name="Shape 150"/>
        <p:cNvGrpSpPr/>
        <p:nvPr/>
      </p:nvGrpSpPr>
      <p:grpSpPr>
        <a:xfrm>
          <a:off x="0" y="0"/>
          <a:ext cx="0" cy="0"/>
          <a:chOff x="0" y="0"/>
          <a:chExt cx="0" cy="0"/>
        </a:xfrm>
      </p:grpSpPr>
      <p:pic>
        <p:nvPicPr>
          <p:cNvPr id="151" name="Google Shape;151;p35" descr="A picture containing tree, outdoor, way&#10;&#10;Description automatically generated"/>
          <p:cNvPicPr preferRelativeResize="0"/>
          <p:nvPr/>
        </p:nvPicPr>
        <p:blipFill rotWithShape="1">
          <a:blip r:embed="rId2">
            <a:alphaModFix/>
          </a:blip>
          <a:srcRect/>
          <a:stretch/>
        </p:blipFill>
        <p:spPr>
          <a:xfrm>
            <a:off x="-1" y="133352"/>
            <a:ext cx="9234531" cy="5181598"/>
          </a:xfrm>
          <a:prstGeom prst="rect">
            <a:avLst/>
          </a:prstGeom>
          <a:noFill/>
          <a:ln>
            <a:noFill/>
          </a:ln>
        </p:spPr>
      </p:pic>
      <p:sp>
        <p:nvSpPr>
          <p:cNvPr id="152" name="Google Shape;152;p3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35" descr="cu white lrg.psd"/>
          <p:cNvPicPr preferRelativeResize="0"/>
          <p:nvPr/>
        </p:nvPicPr>
        <p:blipFill rotWithShape="1">
          <a:blip r:embed="rId3">
            <a:alphaModFix/>
          </a:blip>
          <a:srcRect r="72186"/>
          <a:stretch/>
        </p:blipFill>
        <p:spPr>
          <a:xfrm>
            <a:off x="304272" y="572335"/>
            <a:ext cx="1143528" cy="1115666"/>
          </a:xfrm>
          <a:prstGeom prst="rect">
            <a:avLst/>
          </a:prstGeom>
          <a:noFill/>
          <a:ln>
            <a:noFill/>
          </a:ln>
        </p:spPr>
      </p:pic>
      <p:sp>
        <p:nvSpPr>
          <p:cNvPr id="156" name="Google Shape;156;p35"/>
          <p:cNvSpPr txBox="1">
            <a:spLocks noGrp="1"/>
          </p:cNvSpPr>
          <p:nvPr>
            <p:ph type="body" idx="1"/>
          </p:nvPr>
        </p:nvSpPr>
        <p:spPr>
          <a:xfrm>
            <a:off x="346286" y="2197058"/>
            <a:ext cx="2498725" cy="679492"/>
          </a:xfrm>
          <a:prstGeom prst="rect">
            <a:avLst/>
          </a:prstGeom>
          <a:solidFill>
            <a:schemeClr val="dk1">
              <a:alpha val="28235"/>
            </a:schemeClr>
          </a:solidFill>
          <a:ln>
            <a:noFill/>
          </a:ln>
        </p:spPr>
        <p:txBody>
          <a:bodyPr spcFirstLastPara="1" wrap="square" lIns="182875" tIns="91425" rIns="182875" bIns="45700" anchor="t" anchorCtr="0">
            <a:normAutofit/>
          </a:bodyPr>
          <a:lstStyle>
            <a:lvl1pPr marL="457200" lvl="0" indent="-228600" algn="l">
              <a:lnSpc>
                <a:spcPct val="100000"/>
              </a:lnSpc>
              <a:spcBef>
                <a:spcPts val="560"/>
              </a:spcBef>
              <a:spcAft>
                <a:spcPts val="0"/>
              </a:spcAft>
              <a:buClr>
                <a:schemeClr val="lt1"/>
              </a:buClr>
              <a:buSzPts val="2800"/>
              <a:buNone/>
              <a:defRPr>
                <a:solidFill>
                  <a:schemeClr val="lt1"/>
                </a:solidFill>
                <a:latin typeface="Helvetica Neue"/>
                <a:ea typeface="Helvetica Neue"/>
                <a:cs typeface="Helvetica Neue"/>
                <a:sym typeface="Helvetica Neue"/>
              </a:defRPr>
            </a:lvl1pPr>
            <a:lvl2pPr marL="914400" lvl="1" indent="-381000" algn="l">
              <a:lnSpc>
                <a:spcPct val="100000"/>
              </a:lnSpc>
              <a:spcBef>
                <a:spcPts val="480"/>
              </a:spcBef>
              <a:spcAft>
                <a:spcPts val="0"/>
              </a:spcAft>
              <a:buClr>
                <a:schemeClr val="lt1"/>
              </a:buClr>
              <a:buSzPts val="2400"/>
              <a:buChar char="–"/>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30200" algn="l">
              <a:lnSpc>
                <a:spcPct val="100000"/>
              </a:lnSpc>
              <a:spcBef>
                <a:spcPts val="320"/>
              </a:spcBef>
              <a:spcAft>
                <a:spcPts val="0"/>
              </a:spcAft>
              <a:buClr>
                <a:schemeClr val="lt1"/>
              </a:buClr>
              <a:buSzPts val="1600"/>
              <a:buChar char="–"/>
              <a:defRPr>
                <a:solidFill>
                  <a:schemeClr val="lt1"/>
                </a:solidFill>
              </a:defRPr>
            </a:lvl4pPr>
            <a:lvl5pPr marL="2286000" lvl="4" indent="-330200" algn="l">
              <a:lnSpc>
                <a:spcPct val="100000"/>
              </a:lnSpc>
              <a:spcBef>
                <a:spcPts val="320"/>
              </a:spcBef>
              <a:spcAft>
                <a:spcPts val="0"/>
              </a:spcAft>
              <a:buClr>
                <a:schemeClr val="lt1"/>
              </a:buClr>
              <a:buSzPts val="1600"/>
              <a:buChar char="»"/>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35"/>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200" y="4933950"/>
            <a:ext cx="2133600" cy="273844"/>
          </a:xfrm>
        </p:spPr>
        <p:txBody>
          <a:bodyPr/>
          <a:lstStyle>
            <a:lvl1pPr>
              <a:defRPr sz="1000"/>
            </a:lvl1pPr>
          </a:lstStyle>
          <a:p>
            <a:r>
              <a:rPr lang="en-US"/>
              <a:t>Nov 2022</a:t>
            </a:r>
          </a:p>
        </p:txBody>
      </p:sp>
      <p:sp>
        <p:nvSpPr>
          <p:cNvPr id="5" name="Footer Placeholder 4"/>
          <p:cNvSpPr>
            <a:spLocks noGrp="1"/>
          </p:cNvSpPr>
          <p:nvPr>
            <p:ph type="ftr" sz="quarter" idx="11"/>
          </p:nvPr>
        </p:nvSpPr>
        <p:spPr>
          <a:xfrm>
            <a:off x="3124200" y="4933950"/>
            <a:ext cx="2895600" cy="273844"/>
          </a:xfrm>
        </p:spPr>
        <p:txBody>
          <a:bodyPr/>
          <a:lstStyle>
            <a:lvl1pPr>
              <a:defRPr sz="1000"/>
            </a:lvl1pPr>
          </a:lstStyle>
          <a:p>
            <a:r>
              <a:rPr lang="en-US"/>
              <a:t>PAR Rev Init - FDR - Dec 2022</a:t>
            </a:r>
          </a:p>
        </p:txBody>
      </p:sp>
      <p:sp>
        <p:nvSpPr>
          <p:cNvPr id="6" name="Slide Number Placeholder 5"/>
          <p:cNvSpPr>
            <a:spLocks noGrp="1"/>
          </p:cNvSpPr>
          <p:nvPr>
            <p:ph type="sldNum" sz="quarter" idx="12"/>
          </p:nvPr>
        </p:nvSpPr>
        <p:spPr>
          <a:xfrm>
            <a:off x="6934200" y="4933950"/>
            <a:ext cx="2133600" cy="273844"/>
          </a:xfrm>
        </p:spPr>
        <p:txBody>
          <a:bodyPr/>
          <a:lstStyle>
            <a:lvl1pPr>
              <a:defRPr sz="1000"/>
            </a:lvl1pPr>
          </a:lstStyle>
          <a:p>
            <a:fld id="{6315554C-9387-4378-80C2-5F7076CAC952}" type="slidenum">
              <a:rPr lang="en-US" smtClean="0"/>
              <a:pPr/>
              <a:t>‹#›</a:t>
            </a:fld>
            <a:endParaRPr lang="en-US"/>
          </a:p>
        </p:txBody>
      </p:sp>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82" y="-117766"/>
            <a:ext cx="1370059" cy="391837"/>
          </a:xfrm>
          <a:prstGeom prst="rect">
            <a:avLst/>
          </a:prstGeom>
        </p:spPr>
      </p:pic>
      <p:sp>
        <p:nvSpPr>
          <p:cNvPr id="3" name="Text Placeholder 2"/>
          <p:cNvSpPr>
            <a:spLocks noGrp="1"/>
          </p:cNvSpPr>
          <p:nvPr>
            <p:ph type="body" sz="quarter" idx="13"/>
          </p:nvPr>
        </p:nvSpPr>
        <p:spPr>
          <a:xfrm>
            <a:off x="285754" y="1314453"/>
            <a:ext cx="8678863" cy="29991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285750" y="800100"/>
            <a:ext cx="8677656" cy="514350"/>
          </a:xfrm>
        </p:spPr>
        <p:txBody>
          <a:bodyPr/>
          <a:lstStyle>
            <a:lvl1pPr algn="l">
              <a:defRPr/>
            </a:lvl1pPr>
          </a:lstStyle>
          <a:p>
            <a:r>
              <a:rPr lang="en-US"/>
              <a:t>Click to edit Master title style</a:t>
            </a:r>
          </a:p>
        </p:txBody>
      </p:sp>
      <p:sp>
        <p:nvSpPr>
          <p:cNvPr id="9" name="Rectangle 8">
            <a:extLst>
              <a:ext uri="{FF2B5EF4-FFF2-40B4-BE49-F238E27FC236}">
                <a16:creationId xmlns:a16="http://schemas.microsoft.com/office/drawing/2014/main" id="{676D217F-405D-D842-BCF8-605A468DB0E6}"/>
              </a:ext>
            </a:extLst>
          </p:cNvPr>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descr="cu white lrg.psd">
            <a:extLst>
              <a:ext uri="{FF2B5EF4-FFF2-40B4-BE49-F238E27FC236}">
                <a16:creationId xmlns:a16="http://schemas.microsoft.com/office/drawing/2014/main" id="{C88FCF1F-2A07-B442-9D02-E6E2CE89B9A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43" r="-704"/>
          <a:stretch/>
        </p:blipFill>
        <p:spPr>
          <a:xfrm>
            <a:off x="4103640" y="-95250"/>
            <a:ext cx="929024" cy="354268"/>
          </a:xfrm>
          <a:prstGeom prst="rect">
            <a:avLst/>
          </a:prstGeom>
        </p:spPr>
      </p:pic>
    </p:spTree>
    <p:extLst>
      <p:ext uri="{BB962C8B-B14F-4D97-AF65-F5344CB8AC3E}">
        <p14:creationId xmlns:p14="http://schemas.microsoft.com/office/powerpoint/2010/main" val="1509010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7BE292-9A57-0542-9D1A-670BF0915FC7}" type="datetime1">
              <a:rPr lang="en-US" smtClean="0"/>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81" y="-117766"/>
            <a:ext cx="1370059" cy="391837"/>
          </a:xfrm>
          <a:prstGeom prst="rect">
            <a:avLst/>
          </a:prstGeom>
        </p:spPr>
      </p:pic>
      <p:sp>
        <p:nvSpPr>
          <p:cNvPr id="3" name="Text Placeholder 2"/>
          <p:cNvSpPr>
            <a:spLocks noGrp="1"/>
          </p:cNvSpPr>
          <p:nvPr>
            <p:ph type="body" sz="quarter" idx="13"/>
          </p:nvPr>
        </p:nvSpPr>
        <p:spPr>
          <a:xfrm>
            <a:off x="285753" y="967384"/>
            <a:ext cx="8678863" cy="2999185"/>
          </a:xfrm>
        </p:spPr>
        <p:txBody>
          <a:bodyPr>
            <a:normAutofit/>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285750" y="453032"/>
            <a:ext cx="8677656" cy="514350"/>
          </a:xfrm>
        </p:spPr>
        <p:txBody>
          <a:bodyPr/>
          <a:lstStyle>
            <a:lvl1pPr algn="l">
              <a:defRPr/>
            </a:lvl1pPr>
          </a:lstStyle>
          <a:p>
            <a:r>
              <a:rPr lang="en-US"/>
              <a:t>Click to edit Master title style</a:t>
            </a:r>
          </a:p>
        </p:txBody>
      </p:sp>
      <p:sp>
        <p:nvSpPr>
          <p:cNvPr id="9" name="Rectangle 8">
            <a:extLst>
              <a:ext uri="{FF2B5EF4-FFF2-40B4-BE49-F238E27FC236}">
                <a16:creationId xmlns:a16="http://schemas.microsoft.com/office/drawing/2014/main" id="{676D217F-405D-D842-BCF8-605A468DB0E6}"/>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u white lrg.psd">
            <a:extLst>
              <a:ext uri="{FF2B5EF4-FFF2-40B4-BE49-F238E27FC236}">
                <a16:creationId xmlns:a16="http://schemas.microsoft.com/office/drawing/2014/main" id="{C88FCF1F-2A07-B442-9D02-E6E2CE89B9A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43" r="-704"/>
          <a:stretch/>
        </p:blipFill>
        <p:spPr>
          <a:xfrm>
            <a:off x="4103639" y="-95250"/>
            <a:ext cx="929024" cy="354268"/>
          </a:xfrm>
          <a:prstGeom prst="rect">
            <a:avLst/>
          </a:prstGeom>
        </p:spPr>
      </p:pic>
    </p:spTree>
    <p:extLst>
      <p:ext uri="{BB962C8B-B14F-4D97-AF65-F5344CB8AC3E}">
        <p14:creationId xmlns:p14="http://schemas.microsoft.com/office/powerpoint/2010/main" val="841328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A pink flowers on a tree branch&#10;&#10;Description automatically generated">
            <a:extLst>
              <a:ext uri="{FF2B5EF4-FFF2-40B4-BE49-F238E27FC236}">
                <a16:creationId xmlns:a16="http://schemas.microsoft.com/office/drawing/2014/main" id="{65318FB7-8F07-A858-AEDF-4E0337E4B4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359"/>
          <a:stretch/>
        </p:blipFill>
        <p:spPr>
          <a:xfrm>
            <a:off x="0" y="166688"/>
            <a:ext cx="9144000" cy="4976812"/>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2184E7A0-51C2-9545-A9F8-4B83DC122E80}" type="datetime1">
              <a:rPr lang="en-US" smtClean="0"/>
              <a:t>5/15/25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315554C-9387-4378-80C2-5F7076CAC952}" type="slidenum">
              <a:rPr lang="en-US" smtClean="0"/>
              <a:pPr/>
              <a:t>‹#›</a:t>
            </a:fld>
            <a:endParaRPr lang="en-US"/>
          </a:p>
        </p:txBody>
      </p:sp>
      <p:sp>
        <p:nvSpPr>
          <p:cNvPr id="13" name="Title 18">
            <a:extLst>
              <a:ext uri="{FF2B5EF4-FFF2-40B4-BE49-F238E27FC236}">
                <a16:creationId xmlns:a16="http://schemas.microsoft.com/office/drawing/2014/main" id="{DC0A9285-546C-824E-BB82-80DD4A7E5723}"/>
              </a:ext>
            </a:extLst>
          </p:cNvPr>
          <p:cNvSpPr>
            <a:spLocks noGrp="1"/>
          </p:cNvSpPr>
          <p:nvPr>
            <p:ph type="title" hasCustomPrompt="1"/>
          </p:nvPr>
        </p:nvSpPr>
        <p:spPr>
          <a:xfrm>
            <a:off x="304272" y="2561844"/>
            <a:ext cx="4777596" cy="861774"/>
          </a:xfrm>
          <a:solidFill>
            <a:schemeClr val="tx1">
              <a:lumMod val="95000"/>
              <a:lumOff val="5000"/>
              <a:alpha val="48000"/>
            </a:schemeClr>
          </a:solidFill>
        </p:spPr>
        <p:txBody>
          <a:bodyPr lIns="182880" tIns="182880" rIns="182880" bIns="182880" anchor="t">
            <a:spAutoFit/>
          </a:bodyPr>
          <a:lstStyle>
            <a:lvl1pPr algn="l">
              <a:defRPr sz="3200" baseline="0">
                <a:solidFill>
                  <a:schemeClr val="bg1"/>
                </a:solidFill>
              </a:defRPr>
            </a:lvl1pPr>
          </a:lstStyle>
          <a:p>
            <a:r>
              <a:rPr lang="en-US"/>
              <a:t>Click to add title</a:t>
            </a:r>
          </a:p>
        </p:txBody>
      </p:sp>
      <p:sp>
        <p:nvSpPr>
          <p:cNvPr id="14" name="Text Placeholder 20">
            <a:extLst>
              <a:ext uri="{FF2B5EF4-FFF2-40B4-BE49-F238E27FC236}">
                <a16:creationId xmlns:a16="http://schemas.microsoft.com/office/drawing/2014/main" id="{E4BB0DCA-7A92-6B40-8BBB-8F95D90EFE92}"/>
              </a:ext>
            </a:extLst>
          </p:cNvPr>
          <p:cNvSpPr>
            <a:spLocks noGrp="1"/>
          </p:cNvSpPr>
          <p:nvPr>
            <p:ph type="body" sz="quarter" idx="13" hasCustomPrompt="1"/>
          </p:nvPr>
        </p:nvSpPr>
        <p:spPr>
          <a:xfrm>
            <a:off x="304272" y="3568340"/>
            <a:ext cx="4137025" cy="646331"/>
          </a:xfrm>
          <a:solidFill>
            <a:schemeClr val="tx1">
              <a:lumMod val="95000"/>
              <a:lumOff val="5000"/>
              <a:alpha val="48000"/>
            </a:schemeClr>
          </a:solidFill>
        </p:spPr>
        <p:txBody>
          <a:bodyPr lIns="182880" tIns="182880" rIns="182880" bIns="182880">
            <a:sp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rgbClr val="FFFFFF"/>
                </a:solidFill>
                <a:latin typeface="+mn-lt"/>
              </a:rPr>
              <a:t>Click to add text</a:t>
            </a:r>
          </a:p>
        </p:txBody>
      </p:sp>
      <p:sp>
        <p:nvSpPr>
          <p:cNvPr id="16" name="Rectangle 15">
            <a:extLst>
              <a:ext uri="{FF2B5EF4-FFF2-40B4-BE49-F238E27FC236}">
                <a16:creationId xmlns:a16="http://schemas.microsoft.com/office/drawing/2014/main" id="{12C1DC78-2376-0349-8F5F-611A76241AF7}"/>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a:extLst>
              <a:ext uri="{FF2B5EF4-FFF2-40B4-BE49-F238E27FC236}">
                <a16:creationId xmlns:a16="http://schemas.microsoft.com/office/drawing/2014/main" id="{18B6D14B-CB71-3D4E-99F7-A9E0C7778A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304272" y="572335"/>
            <a:ext cx="1143528" cy="1115666"/>
          </a:xfrm>
          <a:prstGeom prst="rect">
            <a:avLst/>
          </a:prstGeom>
        </p:spPr>
      </p:pic>
    </p:spTree>
    <p:extLst>
      <p:ext uri="{BB962C8B-B14F-4D97-AF65-F5344CB8AC3E}">
        <p14:creationId xmlns:p14="http://schemas.microsoft.com/office/powerpoint/2010/main" val="957466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3"/>
        <p:cNvGrpSpPr/>
        <p:nvPr/>
      </p:nvGrpSpPr>
      <p:grpSpPr>
        <a:xfrm>
          <a:off x="0" y="0"/>
          <a:ext cx="0" cy="0"/>
          <a:chOff x="0" y="0"/>
          <a:chExt cx="0" cy="0"/>
        </a:xfrm>
      </p:grpSpPr>
      <p:pic>
        <p:nvPicPr>
          <p:cNvPr id="54" name="Google Shape;54;p24" descr="A group of people sitting on the grass in front of a building&#10;&#10;Description automatically generated with medium confidence"/>
          <p:cNvPicPr preferRelativeResize="0"/>
          <p:nvPr/>
        </p:nvPicPr>
        <p:blipFill rotWithShape="1">
          <a:blip r:embed="rId2">
            <a:alphaModFix/>
          </a:blip>
          <a:srcRect t="38968" b="11277"/>
          <a:stretch/>
        </p:blipFill>
        <p:spPr>
          <a:xfrm>
            <a:off x="-1" y="2571749"/>
            <a:ext cx="9144001" cy="2552700"/>
          </a:xfrm>
          <a:prstGeom prst="rect">
            <a:avLst/>
          </a:prstGeom>
          <a:noFill/>
          <a:ln>
            <a:noFill/>
          </a:ln>
        </p:spPr>
      </p:pic>
      <p:pic>
        <p:nvPicPr>
          <p:cNvPr id="55" name="Google Shape;55;p24" descr="cu screen b31b1b.psd"/>
          <p:cNvPicPr preferRelativeResize="0"/>
          <p:nvPr/>
        </p:nvPicPr>
        <p:blipFill rotWithShape="1">
          <a:blip r:embed="rId3">
            <a:alphaModFix/>
          </a:blip>
          <a:srcRect r="70374"/>
          <a:stretch/>
        </p:blipFill>
        <p:spPr>
          <a:xfrm>
            <a:off x="182033" y="402168"/>
            <a:ext cx="1113367" cy="1019803"/>
          </a:xfrm>
          <a:prstGeom prst="rect">
            <a:avLst/>
          </a:prstGeom>
          <a:noFill/>
          <a:ln>
            <a:noFill/>
          </a:ln>
        </p:spPr>
      </p:pic>
      <p:sp>
        <p:nvSpPr>
          <p:cNvPr id="56" name="Google Shape;56;p2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24"/>
          <p:cNvSpPr txBox="1">
            <a:spLocks noGrp="1"/>
          </p:cNvSpPr>
          <p:nvPr>
            <p:ph type="title"/>
          </p:nvPr>
        </p:nvSpPr>
        <p:spPr>
          <a:xfrm>
            <a:off x="0" y="572318"/>
            <a:ext cx="9144000" cy="34208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3"/>
              </a:buClr>
              <a:buSzPts val="2400"/>
              <a:buFont typeface="Helvetica Neue"/>
              <a:buNone/>
              <a:defRPr sz="2400" b="0">
                <a:solidFill>
                  <a:schemeClr val="accent3"/>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0" y="1028702"/>
            <a:ext cx="9144000" cy="131445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Clr>
                <a:schemeClr val="accent2"/>
              </a:buClr>
              <a:buSzPts val="3000"/>
              <a:buNone/>
              <a:defRPr sz="3000">
                <a:solidFill>
                  <a:schemeClr val="accent2"/>
                </a:solidFill>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24"/>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losing Slide">
  <p:cSld name="2_Closing Slide">
    <p:spTree>
      <p:nvGrpSpPr>
        <p:cNvPr id="1" name="Shape 62"/>
        <p:cNvGrpSpPr/>
        <p:nvPr/>
      </p:nvGrpSpPr>
      <p:grpSpPr>
        <a:xfrm>
          <a:off x="0" y="0"/>
          <a:ext cx="0" cy="0"/>
          <a:chOff x="0" y="0"/>
          <a:chExt cx="0" cy="0"/>
        </a:xfrm>
      </p:grpSpPr>
      <p:pic>
        <p:nvPicPr>
          <p:cNvPr id="63" name="Google Shape;63;p25" descr="A body of water with trees around it&#10;&#10;Description automatically generated"/>
          <p:cNvPicPr preferRelativeResize="0"/>
          <p:nvPr/>
        </p:nvPicPr>
        <p:blipFill rotWithShape="1">
          <a:blip r:embed="rId2">
            <a:alphaModFix/>
          </a:blip>
          <a:srcRect/>
          <a:stretch/>
        </p:blipFill>
        <p:spPr>
          <a:xfrm>
            <a:off x="0" y="166688"/>
            <a:ext cx="9175120" cy="5148262"/>
          </a:xfrm>
          <a:prstGeom prst="rect">
            <a:avLst/>
          </a:prstGeom>
          <a:noFill/>
          <a:ln>
            <a:noFill/>
          </a:ln>
        </p:spPr>
      </p:pic>
      <p:sp>
        <p:nvSpPr>
          <p:cNvPr id="64" name="Google Shape;64;p2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pic>
        <p:nvPicPr>
          <p:cNvPr id="67" name="Google Shape;67;p25" descr="cu white lrg.psd"/>
          <p:cNvPicPr preferRelativeResize="0"/>
          <p:nvPr/>
        </p:nvPicPr>
        <p:blipFill rotWithShape="1">
          <a:blip r:embed="rId3">
            <a:alphaModFix/>
          </a:blip>
          <a:srcRect r="72186"/>
          <a:stretch/>
        </p:blipFill>
        <p:spPr>
          <a:xfrm>
            <a:off x="304272" y="572335"/>
            <a:ext cx="1143528" cy="1115666"/>
          </a:xfrm>
          <a:prstGeom prst="rect">
            <a:avLst/>
          </a:prstGeom>
          <a:noFill/>
          <a:ln>
            <a:noFill/>
          </a:ln>
        </p:spPr>
      </p:pic>
      <p:sp>
        <p:nvSpPr>
          <p:cNvPr id="68" name="Google Shape;68;p25"/>
          <p:cNvSpPr txBox="1">
            <a:spLocks noGrp="1"/>
          </p:cNvSpPr>
          <p:nvPr>
            <p:ph type="body" idx="1"/>
          </p:nvPr>
        </p:nvSpPr>
        <p:spPr>
          <a:xfrm>
            <a:off x="346286" y="2197058"/>
            <a:ext cx="2498725" cy="679492"/>
          </a:xfrm>
          <a:prstGeom prst="rect">
            <a:avLst/>
          </a:prstGeom>
          <a:solidFill>
            <a:schemeClr val="dk1">
              <a:alpha val="28235"/>
            </a:schemeClr>
          </a:solidFill>
          <a:ln>
            <a:noFill/>
          </a:ln>
        </p:spPr>
        <p:txBody>
          <a:bodyPr spcFirstLastPara="1" wrap="square" lIns="182875" tIns="91425" rIns="182875" bIns="45700" anchor="t" anchorCtr="0">
            <a:normAutofit/>
          </a:bodyPr>
          <a:lstStyle>
            <a:lvl1pPr marL="457200" lvl="0" indent="-228600" algn="l">
              <a:lnSpc>
                <a:spcPct val="100000"/>
              </a:lnSpc>
              <a:spcBef>
                <a:spcPts val="560"/>
              </a:spcBef>
              <a:spcAft>
                <a:spcPts val="0"/>
              </a:spcAft>
              <a:buClr>
                <a:schemeClr val="lt1"/>
              </a:buClr>
              <a:buSzPts val="2800"/>
              <a:buNone/>
              <a:defRPr>
                <a:solidFill>
                  <a:schemeClr val="lt1"/>
                </a:solidFill>
                <a:latin typeface="Helvetica Neue"/>
                <a:ea typeface="Helvetica Neue"/>
                <a:cs typeface="Helvetica Neue"/>
                <a:sym typeface="Helvetica Neue"/>
              </a:defRPr>
            </a:lvl1pPr>
            <a:lvl2pPr marL="914400" lvl="1" indent="-381000" algn="l">
              <a:lnSpc>
                <a:spcPct val="100000"/>
              </a:lnSpc>
              <a:spcBef>
                <a:spcPts val="480"/>
              </a:spcBef>
              <a:spcAft>
                <a:spcPts val="0"/>
              </a:spcAft>
              <a:buClr>
                <a:schemeClr val="lt1"/>
              </a:buClr>
              <a:buSzPts val="2400"/>
              <a:buChar char="–"/>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30200" algn="l">
              <a:lnSpc>
                <a:spcPct val="100000"/>
              </a:lnSpc>
              <a:spcBef>
                <a:spcPts val="320"/>
              </a:spcBef>
              <a:spcAft>
                <a:spcPts val="0"/>
              </a:spcAft>
              <a:buClr>
                <a:schemeClr val="lt1"/>
              </a:buClr>
              <a:buSzPts val="1600"/>
              <a:buChar char="–"/>
              <a:defRPr>
                <a:solidFill>
                  <a:schemeClr val="lt1"/>
                </a:solidFill>
              </a:defRPr>
            </a:lvl4pPr>
            <a:lvl5pPr marL="2286000" lvl="4" indent="-330200" algn="l">
              <a:lnSpc>
                <a:spcPct val="100000"/>
              </a:lnSpc>
              <a:spcBef>
                <a:spcPts val="320"/>
              </a:spcBef>
              <a:spcAft>
                <a:spcPts val="0"/>
              </a:spcAft>
              <a:buClr>
                <a:schemeClr val="lt1"/>
              </a:buClr>
              <a:buSzPts val="1600"/>
              <a:buChar char="»"/>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25"/>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0"/>
        <p:cNvGrpSpPr/>
        <p:nvPr/>
      </p:nvGrpSpPr>
      <p:grpSpPr>
        <a:xfrm>
          <a:off x="0" y="0"/>
          <a:ext cx="0" cy="0"/>
          <a:chOff x="0" y="0"/>
          <a:chExt cx="0" cy="0"/>
        </a:xfrm>
      </p:grpSpPr>
      <p:pic>
        <p:nvPicPr>
          <p:cNvPr id="71" name="Google Shape;71;p26" descr="A picture containing grass, tree, outdoor, plant&#10;&#10;Description automatically generated"/>
          <p:cNvPicPr preferRelativeResize="0"/>
          <p:nvPr/>
        </p:nvPicPr>
        <p:blipFill rotWithShape="1">
          <a:blip r:embed="rId2">
            <a:alphaModFix/>
          </a:blip>
          <a:srcRect/>
          <a:stretch/>
        </p:blipFill>
        <p:spPr>
          <a:xfrm>
            <a:off x="-1" y="102392"/>
            <a:ext cx="9153905" cy="5136358"/>
          </a:xfrm>
          <a:prstGeom prst="rect">
            <a:avLst/>
          </a:prstGeom>
          <a:noFill/>
          <a:ln>
            <a:noFill/>
          </a:ln>
        </p:spPr>
      </p:pic>
      <p:pic>
        <p:nvPicPr>
          <p:cNvPr id="72" name="Google Shape;72;p26" descr="cu white lrg.psd"/>
          <p:cNvPicPr preferRelativeResize="0"/>
          <p:nvPr/>
        </p:nvPicPr>
        <p:blipFill rotWithShape="1">
          <a:blip r:embed="rId3">
            <a:alphaModFix/>
          </a:blip>
          <a:srcRect r="72186"/>
          <a:stretch/>
        </p:blipFill>
        <p:spPr>
          <a:xfrm>
            <a:off x="304272" y="572335"/>
            <a:ext cx="1143528" cy="1115666"/>
          </a:xfrm>
          <a:prstGeom prst="rect">
            <a:avLst/>
          </a:prstGeom>
          <a:noFill/>
          <a:ln>
            <a:noFill/>
          </a:ln>
        </p:spPr>
      </p:pic>
      <p:sp>
        <p:nvSpPr>
          <p:cNvPr id="73" name="Google Shape;73;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26"/>
          <p:cNvSpPr txBox="1">
            <a:spLocks noGrp="1"/>
          </p:cNvSpPr>
          <p:nvPr>
            <p:ph type="title"/>
          </p:nvPr>
        </p:nvSpPr>
        <p:spPr>
          <a:xfrm>
            <a:off x="304272" y="2561844"/>
            <a:ext cx="4777596" cy="829533"/>
          </a:xfrm>
          <a:prstGeom prst="rect">
            <a:avLst/>
          </a:prstGeom>
          <a:solidFill>
            <a:srgbClr val="0C0C0C">
              <a:alpha val="47450"/>
            </a:srgbClr>
          </a:solidFill>
          <a:ln>
            <a:noFill/>
          </a:ln>
        </p:spPr>
        <p:txBody>
          <a:bodyPr spcFirstLastPara="1" wrap="square" lIns="182875" tIns="182875" rIns="182875" bIns="45700" anchor="t" anchorCtr="0">
            <a:normAutofit/>
          </a:bodyPr>
          <a:lstStyle>
            <a:lvl1pPr lvl="0" algn="l">
              <a:lnSpc>
                <a:spcPct val="100000"/>
              </a:lnSpc>
              <a:spcBef>
                <a:spcPts val="0"/>
              </a:spcBef>
              <a:spcAft>
                <a:spcPts val="0"/>
              </a:spcAft>
              <a:buClr>
                <a:schemeClr val="lt1"/>
              </a:buClr>
              <a:buSzPts val="3200"/>
              <a:buFont typeface="Helvetica Neue"/>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body" idx="1"/>
          </p:nvPr>
        </p:nvSpPr>
        <p:spPr>
          <a:xfrm>
            <a:off x="304272" y="3568340"/>
            <a:ext cx="4137025" cy="753311"/>
          </a:xfrm>
          <a:prstGeom prst="rect">
            <a:avLst/>
          </a:prstGeom>
          <a:solidFill>
            <a:srgbClr val="0C0C0C">
              <a:alpha val="47450"/>
            </a:srgbClr>
          </a:solidFill>
          <a:ln>
            <a:noFill/>
          </a:ln>
        </p:spPr>
        <p:txBody>
          <a:bodyPr spcFirstLastPara="1" wrap="square" lIns="182875" tIns="182875" rIns="182875" bIns="45700" anchor="t" anchorCtr="0">
            <a:noAutofit/>
          </a:bodyPr>
          <a:lstStyle>
            <a:lvl1pPr marL="457200" marR="0" lvl="0" indent="-228600" algn="l">
              <a:lnSpc>
                <a:spcPct val="100000"/>
              </a:lnSpc>
              <a:spcBef>
                <a:spcPts val="360"/>
              </a:spcBef>
              <a:spcAft>
                <a:spcPts val="0"/>
              </a:spcAft>
              <a:buClr>
                <a:schemeClr val="lt1"/>
              </a:buClr>
              <a:buSzPts val="1800"/>
              <a:buFont typeface="Arial"/>
              <a:buNone/>
              <a:defRPr sz="1800">
                <a:solidFill>
                  <a:schemeClr val="lt1"/>
                </a:solidFill>
                <a:latin typeface="Times"/>
                <a:ea typeface="Times"/>
                <a:cs typeface="Times"/>
                <a:sym typeface="Times"/>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26"/>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9"/>
        <p:cNvGrpSpPr/>
        <p:nvPr/>
      </p:nvGrpSpPr>
      <p:grpSpPr>
        <a:xfrm>
          <a:off x="0" y="0"/>
          <a:ext cx="0" cy="0"/>
          <a:chOff x="0" y="0"/>
          <a:chExt cx="0" cy="0"/>
        </a:xfrm>
      </p:grpSpPr>
      <p:pic>
        <p:nvPicPr>
          <p:cNvPr id="80" name="Google Shape;80;p27" descr="A close up of a rock&#10;&#10;Description automatically generated"/>
          <p:cNvPicPr preferRelativeResize="0"/>
          <p:nvPr/>
        </p:nvPicPr>
        <p:blipFill rotWithShape="1">
          <a:blip r:embed="rId2">
            <a:alphaModFix/>
          </a:blip>
          <a:srcRect l="831" t="1990" r="-829" b="122"/>
          <a:stretch/>
        </p:blipFill>
        <p:spPr>
          <a:xfrm>
            <a:off x="0" y="108187"/>
            <a:ext cx="9168950" cy="5036141"/>
          </a:xfrm>
          <a:prstGeom prst="rect">
            <a:avLst/>
          </a:prstGeom>
          <a:noFill/>
          <a:ln>
            <a:noFill/>
          </a:ln>
        </p:spPr>
      </p:pic>
      <p:sp>
        <p:nvSpPr>
          <p:cNvPr id="81" name="Google Shape;81;p2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pic>
        <p:nvPicPr>
          <p:cNvPr id="84" name="Google Shape;84;p27" descr="cu white lrg.psd"/>
          <p:cNvPicPr preferRelativeResize="0"/>
          <p:nvPr/>
        </p:nvPicPr>
        <p:blipFill rotWithShape="1">
          <a:blip r:embed="rId3">
            <a:alphaModFix/>
          </a:blip>
          <a:srcRect r="72186"/>
          <a:stretch/>
        </p:blipFill>
        <p:spPr>
          <a:xfrm>
            <a:off x="304272" y="572335"/>
            <a:ext cx="1143528" cy="1115666"/>
          </a:xfrm>
          <a:prstGeom prst="rect">
            <a:avLst/>
          </a:prstGeom>
          <a:noFill/>
          <a:ln>
            <a:noFill/>
          </a:ln>
        </p:spPr>
      </p:pic>
      <p:sp>
        <p:nvSpPr>
          <p:cNvPr id="85" name="Google Shape;85;p27"/>
          <p:cNvSpPr txBox="1">
            <a:spLocks noGrp="1"/>
          </p:cNvSpPr>
          <p:nvPr>
            <p:ph type="title"/>
          </p:nvPr>
        </p:nvSpPr>
        <p:spPr>
          <a:xfrm>
            <a:off x="304272" y="2561844"/>
            <a:ext cx="4137025" cy="829533"/>
          </a:xfrm>
          <a:prstGeom prst="rect">
            <a:avLst/>
          </a:prstGeom>
          <a:solidFill>
            <a:srgbClr val="0C0C0C">
              <a:alpha val="47450"/>
            </a:srgbClr>
          </a:solidFill>
          <a:ln>
            <a:noFill/>
          </a:ln>
        </p:spPr>
        <p:txBody>
          <a:bodyPr spcFirstLastPara="1" wrap="square" lIns="182875" tIns="182875" rIns="182875" bIns="45700" anchor="t" anchorCtr="0">
            <a:normAutofit/>
          </a:bodyPr>
          <a:lstStyle>
            <a:lvl1pPr lvl="0" algn="l">
              <a:lnSpc>
                <a:spcPct val="100000"/>
              </a:lnSpc>
              <a:spcBef>
                <a:spcPts val="0"/>
              </a:spcBef>
              <a:spcAft>
                <a:spcPts val="0"/>
              </a:spcAft>
              <a:buClr>
                <a:schemeClr val="lt1"/>
              </a:buClr>
              <a:buSzPts val="3200"/>
              <a:buFont typeface="Helvetica Neue"/>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body" idx="1"/>
          </p:nvPr>
        </p:nvSpPr>
        <p:spPr>
          <a:xfrm>
            <a:off x="304272" y="3568340"/>
            <a:ext cx="4137025" cy="753311"/>
          </a:xfrm>
          <a:prstGeom prst="rect">
            <a:avLst/>
          </a:prstGeom>
          <a:solidFill>
            <a:srgbClr val="0C0C0C">
              <a:alpha val="47450"/>
            </a:srgbClr>
          </a:solidFill>
          <a:ln>
            <a:noFill/>
          </a:ln>
        </p:spPr>
        <p:txBody>
          <a:bodyPr spcFirstLastPara="1" wrap="square" lIns="182875" tIns="182875" rIns="182875" bIns="45700" anchor="t" anchorCtr="0">
            <a:noAutofit/>
          </a:bodyPr>
          <a:lstStyle>
            <a:lvl1pPr marL="457200" marR="0" lvl="0" indent="-228600" algn="l">
              <a:lnSpc>
                <a:spcPct val="100000"/>
              </a:lnSpc>
              <a:spcBef>
                <a:spcPts val="360"/>
              </a:spcBef>
              <a:spcAft>
                <a:spcPts val="0"/>
              </a:spcAft>
              <a:buClr>
                <a:schemeClr val="lt1"/>
              </a:buClr>
              <a:buSzPts val="1800"/>
              <a:buFont typeface="Arial"/>
              <a:buNone/>
              <a:defRPr sz="1800">
                <a:solidFill>
                  <a:schemeClr val="lt1"/>
                </a:solidFill>
                <a:latin typeface="Times"/>
                <a:ea typeface="Times"/>
                <a:cs typeface="Times"/>
                <a:sym typeface="Times"/>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27"/>
          <p:cNvSpPr/>
          <p:nvPr/>
        </p:nvSpPr>
        <p:spPr>
          <a:xfrm>
            <a:off x="0" y="4967"/>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2">
  <p:cSld name="2_Section Header 2">
    <p:spTree>
      <p:nvGrpSpPr>
        <p:cNvPr id="1" name="Shape 105"/>
        <p:cNvGrpSpPr/>
        <p:nvPr/>
      </p:nvGrpSpPr>
      <p:grpSpPr>
        <a:xfrm>
          <a:off x="0" y="0"/>
          <a:ext cx="0" cy="0"/>
          <a:chOff x="0" y="0"/>
          <a:chExt cx="0" cy="0"/>
        </a:xfrm>
      </p:grpSpPr>
      <p:pic>
        <p:nvPicPr>
          <p:cNvPr id="106" name="Google Shape;106;p30" descr="A person standing on a dock over a body of water&#10;&#10;Description automatically generated with medium confidence"/>
          <p:cNvPicPr preferRelativeResize="0"/>
          <p:nvPr/>
        </p:nvPicPr>
        <p:blipFill rotWithShape="1">
          <a:blip r:embed="rId2">
            <a:alphaModFix/>
          </a:blip>
          <a:srcRect t="19041" b="30969"/>
          <a:stretch/>
        </p:blipFill>
        <p:spPr>
          <a:xfrm>
            <a:off x="0" y="2571749"/>
            <a:ext cx="9168950" cy="2571751"/>
          </a:xfrm>
          <a:prstGeom prst="rect">
            <a:avLst/>
          </a:prstGeom>
          <a:noFill/>
          <a:ln>
            <a:noFill/>
          </a:ln>
        </p:spPr>
      </p:pic>
      <p:sp>
        <p:nvSpPr>
          <p:cNvPr id="107" name="Google Shape;107;p3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30"/>
          <p:cNvSpPr txBox="1">
            <a:spLocks noGrp="1"/>
          </p:cNvSpPr>
          <p:nvPr>
            <p:ph type="title"/>
          </p:nvPr>
        </p:nvSpPr>
        <p:spPr>
          <a:xfrm>
            <a:off x="0" y="572318"/>
            <a:ext cx="9144000" cy="34208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3"/>
              </a:buClr>
              <a:buSzPts val="2400"/>
              <a:buFont typeface="Helvetica Neue"/>
              <a:buNone/>
              <a:defRPr sz="2400" b="0">
                <a:solidFill>
                  <a:schemeClr val="accent3"/>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0"/>
          <p:cNvSpPr txBox="1">
            <a:spLocks noGrp="1"/>
          </p:cNvSpPr>
          <p:nvPr>
            <p:ph type="body" idx="1"/>
          </p:nvPr>
        </p:nvSpPr>
        <p:spPr>
          <a:xfrm>
            <a:off x="0" y="1028702"/>
            <a:ext cx="9144000" cy="131445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Clr>
                <a:schemeClr val="accent2"/>
              </a:buClr>
              <a:buSzPts val="3000"/>
              <a:buNone/>
              <a:defRPr sz="3000">
                <a:solidFill>
                  <a:schemeClr val="accent2"/>
                </a:solidFill>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12" name="Google Shape;112;p30" descr="cu screen b31b1b.psd"/>
          <p:cNvPicPr preferRelativeResize="0"/>
          <p:nvPr/>
        </p:nvPicPr>
        <p:blipFill rotWithShape="1">
          <a:blip r:embed="rId3">
            <a:alphaModFix/>
          </a:blip>
          <a:srcRect r="70374"/>
          <a:stretch/>
        </p:blipFill>
        <p:spPr>
          <a:xfrm>
            <a:off x="182033" y="402168"/>
            <a:ext cx="1113367" cy="1019803"/>
          </a:xfrm>
          <a:prstGeom prst="rect">
            <a:avLst/>
          </a:prstGeom>
          <a:noFill/>
          <a:ln>
            <a:noFill/>
          </a:ln>
        </p:spPr>
      </p:pic>
      <p:sp>
        <p:nvSpPr>
          <p:cNvPr id="113" name="Google Shape;113;p30"/>
          <p:cNvSpPr/>
          <p:nvPr/>
        </p:nvSpPr>
        <p:spPr>
          <a:xfrm>
            <a:off x="0" y="0"/>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 Graphic">
  <p:cSld name="Content w/ Graphic">
    <p:spTree>
      <p:nvGrpSpPr>
        <p:cNvPr id="1" name="Shape 114"/>
        <p:cNvGrpSpPr/>
        <p:nvPr/>
      </p:nvGrpSpPr>
      <p:grpSpPr>
        <a:xfrm>
          <a:off x="0" y="0"/>
          <a:ext cx="0" cy="0"/>
          <a:chOff x="0" y="0"/>
          <a:chExt cx="0" cy="0"/>
        </a:xfrm>
      </p:grpSpPr>
      <p:sp>
        <p:nvSpPr>
          <p:cNvPr id="115" name="Google Shape;115;p3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1"/>
          <p:cNvSpPr/>
          <p:nvPr/>
        </p:nvSpPr>
        <p:spPr>
          <a:xfrm>
            <a:off x="0" y="1"/>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
        <p:nvSpPr>
          <p:cNvPr id="119" name="Google Shape;119;p31"/>
          <p:cNvSpPr txBox="1"/>
          <p:nvPr/>
        </p:nvSpPr>
        <p:spPr>
          <a:xfrm>
            <a:off x="438726" y="3567547"/>
            <a:ext cx="825885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Helvetica Neue"/>
                <a:ea typeface="Helvetica Neue"/>
                <a:cs typeface="Helvetica Neue"/>
                <a:sym typeface="Helvetica Neue"/>
              </a:rPr>
              <a:t>Photos, illustrations, graphics here.</a:t>
            </a:r>
            <a:endParaRPr sz="1800" b="0" i="0" u="none" strike="noStrike" cap="none">
              <a:solidFill>
                <a:schemeClr val="lt1"/>
              </a:solidFill>
              <a:latin typeface="Times"/>
              <a:ea typeface="Times"/>
              <a:cs typeface="Times"/>
              <a:sym typeface="Times"/>
            </a:endParaRPr>
          </a:p>
        </p:txBody>
      </p:sp>
      <p:sp>
        <p:nvSpPr>
          <p:cNvPr id="120" name="Google Shape;120;p31"/>
          <p:cNvSpPr txBox="1">
            <a:spLocks noGrp="1"/>
          </p:cNvSpPr>
          <p:nvPr>
            <p:ph type="body" idx="1"/>
          </p:nvPr>
        </p:nvSpPr>
        <p:spPr>
          <a:xfrm>
            <a:off x="292899" y="2908169"/>
            <a:ext cx="8558213" cy="20871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accent2"/>
              </a:buClr>
              <a:buSzPts val="1800"/>
              <a:buChar char="•"/>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1" name="Google Shape;121;p31"/>
          <p:cNvSpPr txBox="1">
            <a:spLocks noGrp="1"/>
          </p:cNvSpPr>
          <p:nvPr>
            <p:ph type="title"/>
          </p:nvPr>
        </p:nvSpPr>
        <p:spPr>
          <a:xfrm>
            <a:off x="287899" y="461820"/>
            <a:ext cx="6554707" cy="64633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3"/>
              </a:buClr>
              <a:buSzPts val="28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1"/>
          <p:cNvSpPr txBox="1">
            <a:spLocks noGrp="1"/>
          </p:cNvSpPr>
          <p:nvPr>
            <p:ph type="body" idx="2"/>
          </p:nvPr>
        </p:nvSpPr>
        <p:spPr>
          <a:xfrm>
            <a:off x="289405" y="1143000"/>
            <a:ext cx="8534400" cy="16573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accent2"/>
              </a:buClr>
              <a:buSzPts val="1800"/>
              <a:buChar char="•"/>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23" name="Google Shape;123;p31" descr="cu white lrg.psd"/>
          <p:cNvPicPr preferRelativeResize="0"/>
          <p:nvPr/>
        </p:nvPicPr>
        <p:blipFill rotWithShape="1">
          <a:blip r:embed="rId2">
            <a:alphaModFix/>
          </a:blip>
          <a:srcRect l="29542" r="-704"/>
          <a:stretch/>
        </p:blipFill>
        <p:spPr>
          <a:xfrm>
            <a:off x="4103639" y="-95250"/>
            <a:ext cx="929024" cy="35426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 w/ Graphic">
  <p:cSld name="1_Content w/ Graphic">
    <p:spTree>
      <p:nvGrpSpPr>
        <p:cNvPr id="1" name="Shape 124"/>
        <p:cNvGrpSpPr/>
        <p:nvPr/>
      </p:nvGrpSpPr>
      <p:grpSpPr>
        <a:xfrm>
          <a:off x="0" y="0"/>
          <a:ext cx="0" cy="0"/>
          <a:chOff x="0" y="0"/>
          <a:chExt cx="0" cy="0"/>
        </a:xfrm>
      </p:grpSpPr>
      <p:sp>
        <p:nvSpPr>
          <p:cNvPr id="125" name="Google Shape;125;p3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p32"/>
          <p:cNvSpPr/>
          <p:nvPr/>
        </p:nvSpPr>
        <p:spPr>
          <a:xfrm>
            <a:off x="0" y="1"/>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
        <p:nvSpPr>
          <p:cNvPr id="129" name="Google Shape;129;p32"/>
          <p:cNvSpPr txBox="1"/>
          <p:nvPr/>
        </p:nvSpPr>
        <p:spPr>
          <a:xfrm>
            <a:off x="438726" y="3567547"/>
            <a:ext cx="825885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Helvetica Neue"/>
                <a:ea typeface="Helvetica Neue"/>
                <a:cs typeface="Helvetica Neue"/>
                <a:sym typeface="Helvetica Neue"/>
              </a:rPr>
              <a:t>Photos, illustrations, graphics here.</a:t>
            </a:r>
            <a:endParaRPr sz="1800" b="0" i="0" u="none" strike="noStrike" cap="none">
              <a:solidFill>
                <a:schemeClr val="lt1"/>
              </a:solidFill>
              <a:latin typeface="Times"/>
              <a:ea typeface="Times"/>
              <a:cs typeface="Times"/>
              <a:sym typeface="Times"/>
            </a:endParaRPr>
          </a:p>
        </p:txBody>
      </p:sp>
      <p:sp>
        <p:nvSpPr>
          <p:cNvPr id="130" name="Google Shape;130;p32"/>
          <p:cNvSpPr txBox="1">
            <a:spLocks noGrp="1"/>
          </p:cNvSpPr>
          <p:nvPr>
            <p:ph type="body" idx="1"/>
          </p:nvPr>
        </p:nvSpPr>
        <p:spPr>
          <a:xfrm>
            <a:off x="4800605" y="1085850"/>
            <a:ext cx="4050507" cy="3657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accent2"/>
              </a:buClr>
              <a:buSzPts val="1800"/>
              <a:buChar char="•"/>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32"/>
          <p:cNvSpPr txBox="1">
            <a:spLocks noGrp="1"/>
          </p:cNvSpPr>
          <p:nvPr>
            <p:ph type="title"/>
          </p:nvPr>
        </p:nvSpPr>
        <p:spPr>
          <a:xfrm>
            <a:off x="287899" y="461818"/>
            <a:ext cx="6554707" cy="4525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3"/>
              </a:buClr>
              <a:buSzPts val="28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
          <p:cNvSpPr txBox="1">
            <a:spLocks noGrp="1"/>
          </p:cNvSpPr>
          <p:nvPr>
            <p:ph type="body" idx="2"/>
          </p:nvPr>
        </p:nvSpPr>
        <p:spPr>
          <a:xfrm>
            <a:off x="289410" y="1085850"/>
            <a:ext cx="4358795" cy="3657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accent2"/>
              </a:buClr>
              <a:buSzPts val="1800"/>
              <a:buChar char="•"/>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33" name="Google Shape;133;p32" descr="cu white lrg.psd"/>
          <p:cNvPicPr preferRelativeResize="0"/>
          <p:nvPr/>
        </p:nvPicPr>
        <p:blipFill rotWithShape="1">
          <a:blip r:embed="rId2">
            <a:alphaModFix/>
          </a:blip>
          <a:srcRect l="29542" r="-704"/>
          <a:stretch/>
        </p:blipFill>
        <p:spPr>
          <a:xfrm>
            <a:off x="4103639" y="-95250"/>
            <a:ext cx="929024" cy="35426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4"/>
        <p:cNvGrpSpPr/>
        <p:nvPr/>
      </p:nvGrpSpPr>
      <p:grpSpPr>
        <a:xfrm>
          <a:off x="0" y="0"/>
          <a:ext cx="0" cy="0"/>
          <a:chOff x="0" y="0"/>
          <a:chExt cx="0" cy="0"/>
        </a:xfrm>
      </p:grpSpPr>
      <p:sp>
        <p:nvSpPr>
          <p:cNvPr id="135" name="Google Shape;135;p3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33"/>
          <p:cNvSpPr/>
          <p:nvPr/>
        </p:nvSpPr>
        <p:spPr>
          <a:xfrm>
            <a:off x="0" y="1"/>
            <a:ext cx="9144000" cy="166688"/>
          </a:xfrm>
          <a:prstGeom prst="rect">
            <a:avLst/>
          </a:prstGeom>
          <a:solidFill>
            <a:srgbClr val="B31B1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a:ea typeface="Times"/>
              <a:cs typeface="Times"/>
              <a:sym typeface="Times"/>
            </a:endParaRPr>
          </a:p>
        </p:txBody>
      </p:sp>
      <p:sp>
        <p:nvSpPr>
          <p:cNvPr id="139" name="Google Shape;139;p33"/>
          <p:cNvSpPr txBox="1">
            <a:spLocks noGrp="1"/>
          </p:cNvSpPr>
          <p:nvPr>
            <p:ph type="title"/>
          </p:nvPr>
        </p:nvSpPr>
        <p:spPr>
          <a:xfrm>
            <a:off x="0" y="569785"/>
            <a:ext cx="9144000" cy="403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3"/>
          <p:cNvSpPr txBox="1">
            <a:spLocks noGrp="1"/>
          </p:cNvSpPr>
          <p:nvPr>
            <p:ph type="body" idx="1"/>
          </p:nvPr>
        </p:nvSpPr>
        <p:spPr>
          <a:xfrm>
            <a:off x="838200" y="1253018"/>
            <a:ext cx="7467600" cy="3028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accent2"/>
              </a:buClr>
              <a:buSzPts val="1800"/>
              <a:buChar char="•"/>
              <a:defRPr/>
            </a:lvl1pPr>
            <a:lvl2pPr marL="914400" lvl="1" indent="-342900" algn="l">
              <a:lnSpc>
                <a:spcPct val="100000"/>
              </a:lnSpc>
              <a:spcBef>
                <a:spcPts val="360"/>
              </a:spcBef>
              <a:spcAft>
                <a:spcPts val="0"/>
              </a:spcAft>
              <a:buClr>
                <a:schemeClr val="accent2"/>
              </a:buClr>
              <a:buSzPts val="1800"/>
              <a:buChar char="–"/>
              <a:defRPr/>
            </a:lvl2pPr>
            <a:lvl3pPr marL="1371600" lvl="2" indent="-342900" algn="l">
              <a:lnSpc>
                <a:spcPct val="100000"/>
              </a:lnSpc>
              <a:spcBef>
                <a:spcPts val="360"/>
              </a:spcBef>
              <a:spcAft>
                <a:spcPts val="0"/>
              </a:spcAft>
              <a:buClr>
                <a:schemeClr val="accent2"/>
              </a:buClr>
              <a:buSzPts val="1800"/>
              <a:buChar char="•"/>
              <a:defRPr/>
            </a:lvl3pPr>
            <a:lvl4pPr marL="1828800" lvl="3" indent="-342900" algn="l">
              <a:lnSpc>
                <a:spcPct val="100000"/>
              </a:lnSpc>
              <a:spcBef>
                <a:spcPts val="360"/>
              </a:spcBef>
              <a:spcAft>
                <a:spcPts val="0"/>
              </a:spcAft>
              <a:buClr>
                <a:schemeClr val="accent2"/>
              </a:buClr>
              <a:buSzPts val="1800"/>
              <a:buChar char="–"/>
              <a:defRPr/>
            </a:lvl4pPr>
            <a:lvl5pPr marL="2286000" lvl="4" indent="-342900" algn="l">
              <a:lnSpc>
                <a:spcPct val="100000"/>
              </a:lnSpc>
              <a:spcBef>
                <a:spcPts val="360"/>
              </a:spcBef>
              <a:spcAft>
                <a:spcPts val="0"/>
              </a:spcAft>
              <a:buClr>
                <a:schemeClr val="accent2"/>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41" name="Google Shape;141;p33" descr="cu white lrg.psd"/>
          <p:cNvPicPr preferRelativeResize="0"/>
          <p:nvPr/>
        </p:nvPicPr>
        <p:blipFill rotWithShape="1">
          <a:blip r:embed="rId2">
            <a:alphaModFix/>
          </a:blip>
          <a:srcRect l="29542" r="-704"/>
          <a:stretch/>
        </p:blipFill>
        <p:spPr>
          <a:xfrm>
            <a:off x="4103639" y="-95250"/>
            <a:ext cx="929024" cy="35426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accent3"/>
              </a:buClr>
              <a:buSzPts val="2800"/>
              <a:buFont typeface="Helvetica Neue"/>
              <a:buNone/>
              <a:defRPr sz="2800" b="0" i="0" u="none" strike="noStrike" cap="none">
                <a:solidFill>
                  <a:schemeClr val="accent3"/>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accent2"/>
              </a:buClr>
              <a:buSzPts val="2800"/>
              <a:buFont typeface="Arial"/>
              <a:buChar char="•"/>
              <a:defRPr sz="2800" b="0" i="0" u="none" strike="noStrike" cap="none">
                <a:solidFill>
                  <a:schemeClr val="accent2"/>
                </a:solidFill>
                <a:latin typeface="Times"/>
                <a:ea typeface="Times"/>
                <a:cs typeface="Times"/>
                <a:sym typeface="Times"/>
              </a:defRPr>
            </a:lvl1pPr>
            <a:lvl2pPr marL="914400" marR="0" lvl="1"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2"/>
                </a:solidFill>
                <a:latin typeface="Times"/>
                <a:ea typeface="Times"/>
                <a:cs typeface="Times"/>
                <a:sym typeface="Times"/>
              </a:defRPr>
            </a:lvl2pPr>
            <a:lvl3pPr marL="1371600" marR="0" lvl="2" indent="-355600" algn="l" rtl="0">
              <a:lnSpc>
                <a:spcPct val="100000"/>
              </a:lnSpc>
              <a:spcBef>
                <a:spcPts val="400"/>
              </a:spcBef>
              <a:spcAft>
                <a:spcPts val="0"/>
              </a:spcAft>
              <a:buClr>
                <a:schemeClr val="accent2"/>
              </a:buClr>
              <a:buSzPts val="2000"/>
              <a:buFont typeface="Arial"/>
              <a:buChar char="•"/>
              <a:defRPr sz="2000" b="0" i="0" u="none" strike="noStrike" cap="none">
                <a:solidFill>
                  <a:schemeClr val="accent2"/>
                </a:solidFill>
                <a:latin typeface="Times"/>
                <a:ea typeface="Times"/>
                <a:cs typeface="Times"/>
                <a:sym typeface="Times"/>
              </a:defRPr>
            </a:lvl3pPr>
            <a:lvl4pPr marL="1828800" marR="0" lvl="3" indent="-330200" algn="l" rtl="0">
              <a:lnSpc>
                <a:spcPct val="100000"/>
              </a:lnSpc>
              <a:spcBef>
                <a:spcPts val="320"/>
              </a:spcBef>
              <a:spcAft>
                <a:spcPts val="0"/>
              </a:spcAft>
              <a:buClr>
                <a:schemeClr val="accent2"/>
              </a:buClr>
              <a:buSzPts val="1600"/>
              <a:buFont typeface="Arial"/>
              <a:buChar char="–"/>
              <a:defRPr sz="1600" b="0" i="0" u="none" strike="noStrike" cap="none">
                <a:solidFill>
                  <a:schemeClr val="accent2"/>
                </a:solidFill>
                <a:latin typeface="Times"/>
                <a:ea typeface="Times"/>
                <a:cs typeface="Times"/>
                <a:sym typeface="Times"/>
              </a:defRPr>
            </a:lvl4pPr>
            <a:lvl5pPr marL="2286000" marR="0" lvl="4" indent="-330200" algn="l" rtl="0">
              <a:lnSpc>
                <a:spcPct val="100000"/>
              </a:lnSpc>
              <a:spcBef>
                <a:spcPts val="320"/>
              </a:spcBef>
              <a:spcAft>
                <a:spcPts val="0"/>
              </a:spcAft>
              <a:buClr>
                <a:schemeClr val="accent2"/>
              </a:buClr>
              <a:buSzPts val="1600"/>
              <a:buFont typeface="Arial"/>
              <a:buChar char="»"/>
              <a:defRPr sz="1600" b="0" i="0" u="none" strike="noStrike" cap="none">
                <a:solidFill>
                  <a:schemeClr val="accent2"/>
                </a:solidFill>
                <a:latin typeface="Times"/>
                <a:ea typeface="Times"/>
                <a:cs typeface="Times"/>
                <a:sym typeface="Time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a:ea typeface="Times"/>
                <a:cs typeface="Times"/>
                <a:sym typeface="Time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a:ea typeface="Times"/>
                <a:cs typeface="Times"/>
                <a:sym typeface="Time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a:ea typeface="Times"/>
                <a:cs typeface="Times"/>
                <a:sym typeface="Time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imes"/>
                <a:ea typeface="Times"/>
                <a:cs typeface="Times"/>
                <a:sym typeface="Times"/>
              </a:defRPr>
            </a:lvl9pPr>
          </a:lstStyle>
          <a:p>
            <a:endParaRPr/>
          </a:p>
        </p:txBody>
      </p:sp>
      <p:sp>
        <p:nvSpPr>
          <p:cNvPr id="12" name="Google Shape;12;p1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9pPr>
          </a:lstStyle>
          <a:p>
            <a:endParaRPr/>
          </a:p>
        </p:txBody>
      </p:sp>
      <p:sp>
        <p:nvSpPr>
          <p:cNvPr id="13" name="Google Shape;13;p1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a:ea typeface="Times"/>
                <a:cs typeface="Times"/>
                <a:sym typeface="Times"/>
              </a:defRPr>
            </a:lvl9pPr>
          </a:lstStyle>
          <a:p>
            <a:endParaRPr/>
          </a:p>
        </p:txBody>
      </p:sp>
      <p:sp>
        <p:nvSpPr>
          <p:cNvPr id="14" name="Google Shape;14;p1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6" r:id="rId12"/>
    <p:sldLayoutId id="2147483667" r:id="rId13"/>
    <p:sldLayoutId id="2147483668"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28.tif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kwamebuildinggroup.com/services/"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tif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getloganblog.blob.core.windows.net/akunav/nice-improvement-clipar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C4A3-4816-1152-119B-4CDE8146F575}"/>
              </a:ext>
            </a:extLst>
          </p:cNvPr>
          <p:cNvSpPr>
            <a:spLocks noGrp="1"/>
          </p:cNvSpPr>
          <p:nvPr>
            <p:ph type="title"/>
          </p:nvPr>
        </p:nvSpPr>
        <p:spPr>
          <a:xfrm>
            <a:off x="152399" y="2876550"/>
            <a:ext cx="7096126" cy="1846659"/>
          </a:xfrm>
        </p:spPr>
        <p:txBody>
          <a:bodyPr/>
          <a:lstStyle/>
          <a:p>
            <a:r>
              <a:rPr lang="en-US"/>
              <a:t>Cornell University Design and Construction Standards AI Chat Bot</a:t>
            </a:r>
          </a:p>
        </p:txBody>
      </p:sp>
    </p:spTree>
    <p:extLst>
      <p:ext uri="{BB962C8B-B14F-4D97-AF65-F5344CB8AC3E}">
        <p14:creationId xmlns:p14="http://schemas.microsoft.com/office/powerpoint/2010/main" val="2131394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DB215-5FD6-0E3B-98CE-68114648BD3B}"/>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9654058A-30FF-FCBF-0A38-B55E6EDDAA23}"/>
              </a:ext>
            </a:extLst>
          </p:cNvPr>
          <p:cNvSpPr>
            <a:spLocks noChangeArrowheads="1"/>
          </p:cNvSpPr>
          <p:nvPr/>
        </p:nvSpPr>
        <p:spPr bwMode="auto">
          <a:xfrm>
            <a:off x="228600" y="228600"/>
            <a:ext cx="8560095" cy="50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spcBef>
                <a:spcPct val="0"/>
              </a:spcBef>
              <a:defRPr/>
            </a:pPr>
            <a:r>
              <a:rPr lang="en-US" sz="2800" kern="1200">
                <a:solidFill>
                  <a:schemeClr val="tx1"/>
                </a:solidFill>
                <a:latin typeface="Helvetica Neue"/>
                <a:ea typeface="Helvetica Neue"/>
                <a:cs typeface="Helvetica Neue"/>
              </a:rPr>
              <a:t>Where</a:t>
            </a:r>
            <a:r>
              <a:rPr lang="en-US" sz="2800" kern="1200">
                <a:solidFill>
                  <a:schemeClr val="tx1"/>
                </a:solidFill>
                <a:latin typeface="Helvetica Neue"/>
              </a:rPr>
              <a:t> Can I </a:t>
            </a:r>
            <a:r>
              <a:rPr lang="en-US" sz="2800" kern="1200">
                <a:solidFill>
                  <a:schemeClr val="tx1"/>
                </a:solidFill>
                <a:latin typeface="Helvetica Neue"/>
                <a:ea typeface="Helvetica Neue"/>
                <a:cs typeface="Helvetica Neue"/>
              </a:rPr>
              <a:t>Find The New Standards AI Chat Bot?</a:t>
            </a:r>
          </a:p>
        </p:txBody>
      </p:sp>
      <p:pic>
        <p:nvPicPr>
          <p:cNvPr id="7" name="Picture 6" descr="A screenshot of a web page&#10;&#10;AI-generated content may be incorrect.">
            <a:extLst>
              <a:ext uri="{FF2B5EF4-FFF2-40B4-BE49-F238E27FC236}">
                <a16:creationId xmlns:a16="http://schemas.microsoft.com/office/drawing/2014/main" id="{4AB6AEE0-711E-9D5F-F8FF-B5C2FE96080E}"/>
              </a:ext>
            </a:extLst>
          </p:cNvPr>
          <p:cNvPicPr>
            <a:picLocks noChangeAspect="1"/>
          </p:cNvPicPr>
          <p:nvPr/>
        </p:nvPicPr>
        <p:blipFill>
          <a:blip r:embed="rId3"/>
          <a:stretch>
            <a:fillRect/>
          </a:stretch>
        </p:blipFill>
        <p:spPr>
          <a:xfrm>
            <a:off x="276225" y="742950"/>
            <a:ext cx="7772400" cy="4086593"/>
          </a:xfrm>
          <a:prstGeom prst="rect">
            <a:avLst/>
          </a:prstGeom>
        </p:spPr>
      </p:pic>
      <p:sp>
        <p:nvSpPr>
          <p:cNvPr id="6" name="Donut 5">
            <a:extLst>
              <a:ext uri="{FF2B5EF4-FFF2-40B4-BE49-F238E27FC236}">
                <a16:creationId xmlns:a16="http://schemas.microsoft.com/office/drawing/2014/main" id="{768C5EE4-848A-1F83-FAFE-53DDB79E7B1E}"/>
              </a:ext>
            </a:extLst>
          </p:cNvPr>
          <p:cNvSpPr/>
          <p:nvPr/>
        </p:nvSpPr>
        <p:spPr>
          <a:xfrm>
            <a:off x="5400674" y="3028950"/>
            <a:ext cx="2695575" cy="457200"/>
          </a:xfrm>
          <a:prstGeom prst="donut">
            <a:avLst>
              <a:gd name="adj" fmla="val 3562"/>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Times"/>
            </a:endParaRPr>
          </a:p>
        </p:txBody>
      </p:sp>
      <p:sp>
        <p:nvSpPr>
          <p:cNvPr id="8" name="Right Arrow 7">
            <a:extLst>
              <a:ext uri="{FF2B5EF4-FFF2-40B4-BE49-F238E27FC236}">
                <a16:creationId xmlns:a16="http://schemas.microsoft.com/office/drawing/2014/main" id="{15C90BAF-DA10-9BB3-87EB-353443659E38}"/>
              </a:ext>
            </a:extLst>
          </p:cNvPr>
          <p:cNvSpPr/>
          <p:nvPr/>
        </p:nvSpPr>
        <p:spPr>
          <a:xfrm>
            <a:off x="3429000" y="3052762"/>
            <a:ext cx="1971674" cy="4095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8F479B-F05A-4A1D-88EB-0AC22960311E}"/>
              </a:ext>
            </a:extLst>
          </p:cNvPr>
          <p:cNvSpPr/>
          <p:nvPr/>
        </p:nvSpPr>
        <p:spPr>
          <a:xfrm>
            <a:off x="781049" y="3108394"/>
            <a:ext cx="2550698" cy="707886"/>
          </a:xfrm>
          <a:prstGeom prst="rect">
            <a:avLst/>
          </a:prstGeom>
          <a:noFill/>
        </p:spPr>
        <p:txBody>
          <a:bodyPr wrap="none" lIns="91440" tIns="45720" rIns="91440" bIns="45720">
            <a:spAutoFit/>
          </a:bodyPr>
          <a:lstStyle/>
          <a:p>
            <a:pPr algn="ctr"/>
            <a:r>
              <a:rPr lang="en-US" sz="4000" b="0" cap="none" spc="0">
                <a:ln w="0"/>
                <a:solidFill>
                  <a:schemeClr val="accent1"/>
                </a:solidFill>
                <a:effectLst>
                  <a:outerShdw blurRad="38100" dist="25400" dir="5400000" algn="ctr" rotWithShape="0">
                    <a:srgbClr val="6E747A">
                      <a:alpha val="43000"/>
                    </a:srgbClr>
                  </a:outerShdw>
                </a:effectLst>
              </a:rPr>
              <a:t>Click Here</a:t>
            </a:r>
          </a:p>
        </p:txBody>
      </p:sp>
      <p:sp>
        <p:nvSpPr>
          <p:cNvPr id="10" name="TextBox 9">
            <a:extLst>
              <a:ext uri="{FF2B5EF4-FFF2-40B4-BE49-F238E27FC236}">
                <a16:creationId xmlns:a16="http://schemas.microsoft.com/office/drawing/2014/main" id="{421C194E-D03F-9146-C966-4BA1ACEB2ADE}"/>
              </a:ext>
            </a:extLst>
          </p:cNvPr>
          <p:cNvSpPr txBox="1"/>
          <p:nvPr/>
        </p:nvSpPr>
        <p:spPr>
          <a:xfrm>
            <a:off x="342900" y="3977745"/>
            <a:ext cx="5057774" cy="1015663"/>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rgbClr val="C00000"/>
                </a:solidFill>
              </a:rPr>
              <a:t>Log In With Your Net ID and Password</a:t>
            </a:r>
          </a:p>
          <a:p>
            <a:pPr marL="285750" indent="-285750">
              <a:buFont typeface="Arial" panose="020B0604020202020204" pitchFamily="34" charset="0"/>
              <a:buChar char="•"/>
            </a:pPr>
            <a:r>
              <a:rPr lang="en-US" sz="2000">
                <a:solidFill>
                  <a:srgbClr val="C00000"/>
                </a:solidFill>
              </a:rPr>
              <a:t>Guests Log In With Guest Credentials For Standards</a:t>
            </a:r>
          </a:p>
        </p:txBody>
      </p:sp>
    </p:spTree>
    <p:extLst>
      <p:ext uri="{BB962C8B-B14F-4D97-AF65-F5344CB8AC3E}">
        <p14:creationId xmlns:p14="http://schemas.microsoft.com/office/powerpoint/2010/main" val="1873846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907C-00DE-6F67-D0B4-82108DF1A39D}"/>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5CA6BA61-B428-8860-52C9-1D944FD4D8DF}"/>
              </a:ext>
            </a:extLst>
          </p:cNvPr>
          <p:cNvSpPr>
            <a:spLocks noChangeArrowheads="1"/>
          </p:cNvSpPr>
          <p:nvPr/>
        </p:nvSpPr>
        <p:spPr bwMode="auto">
          <a:xfrm>
            <a:off x="228600" y="228600"/>
            <a:ext cx="8560095" cy="50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spcBef>
                <a:spcPct val="0"/>
              </a:spcBef>
              <a:defRPr/>
            </a:pPr>
            <a:r>
              <a:rPr lang="en-US" sz="2800" kern="1200">
                <a:solidFill>
                  <a:schemeClr val="tx1"/>
                </a:solidFill>
                <a:latin typeface="Helvetica Neue"/>
                <a:ea typeface="Helvetica Neue"/>
                <a:cs typeface="Helvetica Neue"/>
              </a:rPr>
              <a:t>Standards AI Chat Bot Disclaimer</a:t>
            </a:r>
          </a:p>
        </p:txBody>
      </p:sp>
      <p:pic>
        <p:nvPicPr>
          <p:cNvPr id="7" name="Picture 6" descr="A screenshot of a web page&#10;&#10;AI-generated content may be incorrect.">
            <a:extLst>
              <a:ext uri="{FF2B5EF4-FFF2-40B4-BE49-F238E27FC236}">
                <a16:creationId xmlns:a16="http://schemas.microsoft.com/office/drawing/2014/main" id="{17E542BB-617D-D60D-5C76-318E50655D94}"/>
              </a:ext>
            </a:extLst>
          </p:cNvPr>
          <p:cNvPicPr>
            <a:picLocks noChangeAspect="1"/>
          </p:cNvPicPr>
          <p:nvPr/>
        </p:nvPicPr>
        <p:blipFill>
          <a:blip r:embed="rId3"/>
          <a:stretch>
            <a:fillRect/>
          </a:stretch>
        </p:blipFill>
        <p:spPr>
          <a:xfrm>
            <a:off x="276225" y="742950"/>
            <a:ext cx="7772400" cy="4086593"/>
          </a:xfrm>
          <a:prstGeom prst="rect">
            <a:avLst/>
          </a:prstGeom>
        </p:spPr>
      </p:pic>
      <p:sp>
        <p:nvSpPr>
          <p:cNvPr id="6" name="Donut 5">
            <a:extLst>
              <a:ext uri="{FF2B5EF4-FFF2-40B4-BE49-F238E27FC236}">
                <a16:creationId xmlns:a16="http://schemas.microsoft.com/office/drawing/2014/main" id="{A9E05411-C1F4-855F-5580-33AE1736A6A1}"/>
              </a:ext>
            </a:extLst>
          </p:cNvPr>
          <p:cNvSpPr/>
          <p:nvPr/>
        </p:nvSpPr>
        <p:spPr>
          <a:xfrm>
            <a:off x="4928855" y="2856172"/>
            <a:ext cx="3725603" cy="2131825"/>
          </a:xfrm>
          <a:prstGeom prst="donut">
            <a:avLst>
              <a:gd name="adj" fmla="val 3562"/>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Times"/>
            </a:endParaRPr>
          </a:p>
        </p:txBody>
      </p:sp>
    </p:spTree>
    <p:extLst>
      <p:ext uri="{BB962C8B-B14F-4D97-AF65-F5344CB8AC3E}">
        <p14:creationId xmlns:p14="http://schemas.microsoft.com/office/powerpoint/2010/main" val="159900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F5C56-1A8A-4605-D355-2CBB79E6603C}"/>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BC79658B-1B20-5973-2783-85DEABDD0989}"/>
              </a:ext>
            </a:extLst>
          </p:cNvPr>
          <p:cNvSpPr>
            <a:spLocks noChangeArrowheads="1"/>
          </p:cNvSpPr>
          <p:nvPr/>
        </p:nvSpPr>
        <p:spPr bwMode="auto">
          <a:xfrm>
            <a:off x="228600" y="228600"/>
            <a:ext cx="7981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CU Standards AI Chat Bot Examples:</a:t>
            </a:r>
          </a:p>
        </p:txBody>
      </p:sp>
      <p:pic>
        <p:nvPicPr>
          <p:cNvPr id="3" name="Picture 2" descr="A screenshot of a computer&#10;&#10;AI-generated content may be incorrect.">
            <a:extLst>
              <a:ext uri="{FF2B5EF4-FFF2-40B4-BE49-F238E27FC236}">
                <a16:creationId xmlns:a16="http://schemas.microsoft.com/office/drawing/2014/main" id="{A6B04E1D-C79D-B158-EC26-C39ABA076D41}"/>
              </a:ext>
            </a:extLst>
          </p:cNvPr>
          <p:cNvPicPr>
            <a:picLocks noChangeAspect="1"/>
          </p:cNvPicPr>
          <p:nvPr/>
        </p:nvPicPr>
        <p:blipFill>
          <a:blip r:embed="rId3"/>
          <a:stretch>
            <a:fillRect/>
          </a:stretch>
        </p:blipFill>
        <p:spPr>
          <a:xfrm>
            <a:off x="382164" y="806442"/>
            <a:ext cx="6814374" cy="4108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1720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483FF-35EA-FABD-32DE-C50AB03991F4}"/>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FE68BD97-78CA-2F33-876E-C221F08DC91B}"/>
              </a:ext>
            </a:extLst>
          </p:cNvPr>
          <p:cNvSpPr>
            <a:spLocks noChangeArrowheads="1"/>
          </p:cNvSpPr>
          <p:nvPr/>
        </p:nvSpPr>
        <p:spPr bwMode="auto">
          <a:xfrm>
            <a:off x="228600" y="228600"/>
            <a:ext cx="7981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CU Standards AI Chat Bot Examples:</a:t>
            </a:r>
          </a:p>
        </p:txBody>
      </p:sp>
      <p:pic>
        <p:nvPicPr>
          <p:cNvPr id="3" name="Picture 2" descr="A screenshot of a computer&#10;&#10;AI-generated content may be incorrect.">
            <a:extLst>
              <a:ext uri="{FF2B5EF4-FFF2-40B4-BE49-F238E27FC236}">
                <a16:creationId xmlns:a16="http://schemas.microsoft.com/office/drawing/2014/main" id="{6D4931B5-EDED-0077-6D1A-712292795725}"/>
              </a:ext>
            </a:extLst>
          </p:cNvPr>
          <p:cNvPicPr>
            <a:picLocks noChangeAspect="1"/>
          </p:cNvPicPr>
          <p:nvPr/>
        </p:nvPicPr>
        <p:blipFill>
          <a:blip r:embed="rId3"/>
          <a:stretch>
            <a:fillRect/>
          </a:stretch>
        </p:blipFill>
        <p:spPr>
          <a:xfrm>
            <a:off x="383920" y="753346"/>
            <a:ext cx="7917371" cy="4161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880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5DEDB8-1A9C-1516-74E2-B20399F46829}"/>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C6DA3C2A-E180-9DDC-1C0C-34081C6D673E}"/>
              </a:ext>
            </a:extLst>
          </p:cNvPr>
          <p:cNvSpPr>
            <a:spLocks noChangeArrowheads="1"/>
          </p:cNvSpPr>
          <p:nvPr/>
        </p:nvSpPr>
        <p:spPr bwMode="auto">
          <a:xfrm>
            <a:off x="228600" y="228600"/>
            <a:ext cx="7981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CU Standards AI Chat Bot Examples:</a:t>
            </a:r>
          </a:p>
        </p:txBody>
      </p:sp>
      <p:pic>
        <p:nvPicPr>
          <p:cNvPr id="3" name="Picture 2" descr="A screenshot of a computer&#10;&#10;AI-generated content may be incorrect.">
            <a:extLst>
              <a:ext uri="{FF2B5EF4-FFF2-40B4-BE49-F238E27FC236}">
                <a16:creationId xmlns:a16="http://schemas.microsoft.com/office/drawing/2014/main" id="{EE819914-F5BC-091D-9DD7-270B22403A6A}"/>
              </a:ext>
            </a:extLst>
          </p:cNvPr>
          <p:cNvPicPr>
            <a:picLocks noChangeAspect="1"/>
          </p:cNvPicPr>
          <p:nvPr/>
        </p:nvPicPr>
        <p:blipFill>
          <a:blip r:embed="rId3"/>
          <a:srcRect b="36412"/>
          <a:stretch/>
        </p:blipFill>
        <p:spPr>
          <a:xfrm>
            <a:off x="361166" y="798792"/>
            <a:ext cx="7716818" cy="4052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4499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8E7A94-EE61-EA3A-2A59-87429EF441A1}"/>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9983DED9-DD60-D36A-B773-2C94309656E9}"/>
              </a:ext>
            </a:extLst>
          </p:cNvPr>
          <p:cNvSpPr>
            <a:spLocks noChangeArrowheads="1"/>
          </p:cNvSpPr>
          <p:nvPr/>
        </p:nvSpPr>
        <p:spPr bwMode="auto">
          <a:xfrm>
            <a:off x="228600" y="228600"/>
            <a:ext cx="7981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CU Standards AI Chat Bot Examples:</a:t>
            </a:r>
          </a:p>
        </p:txBody>
      </p:sp>
      <p:pic>
        <p:nvPicPr>
          <p:cNvPr id="5" name="Picture 4" descr="A screenshot of a computer&#10;&#10;AI-generated content may be incorrect.">
            <a:extLst>
              <a:ext uri="{FF2B5EF4-FFF2-40B4-BE49-F238E27FC236}">
                <a16:creationId xmlns:a16="http://schemas.microsoft.com/office/drawing/2014/main" id="{FF2D70EB-51F7-B9B4-B2F0-F6C9057510C1}"/>
              </a:ext>
            </a:extLst>
          </p:cNvPr>
          <p:cNvPicPr>
            <a:picLocks noChangeAspect="1"/>
          </p:cNvPicPr>
          <p:nvPr/>
        </p:nvPicPr>
        <p:blipFill>
          <a:blip r:embed="rId3"/>
          <a:srcRect b="46590"/>
          <a:stretch/>
        </p:blipFill>
        <p:spPr>
          <a:xfrm>
            <a:off x="410084" y="806644"/>
            <a:ext cx="6524627" cy="4108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52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EA638-1FEC-1A6C-2A5B-8490F37A79D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805311-FF63-0E43-CE0A-41E257C2CCCE}"/>
              </a:ext>
            </a:extLst>
          </p:cNvPr>
          <p:cNvSpPr txBox="1">
            <a:spLocks/>
          </p:cNvSpPr>
          <p:nvPr/>
        </p:nvSpPr>
        <p:spPr>
          <a:xfrm>
            <a:off x="414216" y="239713"/>
            <a:ext cx="8525598" cy="405452"/>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en-US" sz="2800">
                <a:latin typeface="Helvetica Neue"/>
                <a:cs typeface="Arial"/>
              </a:rPr>
              <a:t>How Was The AI Bot Designed and Created?</a:t>
            </a:r>
          </a:p>
        </p:txBody>
      </p:sp>
      <p:pic>
        <p:nvPicPr>
          <p:cNvPr id="6" name="Picture 5" descr="A close up of a logo&#10;&#10;AI-generated content may be incorrect.">
            <a:extLst>
              <a:ext uri="{FF2B5EF4-FFF2-40B4-BE49-F238E27FC236}">
                <a16:creationId xmlns:a16="http://schemas.microsoft.com/office/drawing/2014/main" id="{8FEF155D-7235-90B9-A1FC-BB7D18749792}"/>
              </a:ext>
            </a:extLst>
          </p:cNvPr>
          <p:cNvPicPr>
            <a:picLocks noChangeAspect="1"/>
          </p:cNvPicPr>
          <p:nvPr/>
        </p:nvPicPr>
        <p:blipFill>
          <a:blip r:embed="rId3"/>
          <a:srcRect l="25202" t="30532" r="25525" b="31092"/>
          <a:stretch/>
        </p:blipFill>
        <p:spPr>
          <a:xfrm>
            <a:off x="6637499" y="3976740"/>
            <a:ext cx="902583" cy="394803"/>
          </a:xfrm>
          <a:prstGeom prst="rect">
            <a:avLst/>
          </a:prstGeom>
        </p:spPr>
      </p:pic>
      <p:pic>
        <p:nvPicPr>
          <p:cNvPr id="9" name="Picture 8" descr="A document with text on it&#10;&#10;Description automatically generated">
            <a:extLst>
              <a:ext uri="{FF2B5EF4-FFF2-40B4-BE49-F238E27FC236}">
                <a16:creationId xmlns:a16="http://schemas.microsoft.com/office/drawing/2014/main" id="{9C105E6C-36A7-C854-7B79-E19CA0CE3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887" y="789317"/>
            <a:ext cx="1230230" cy="15214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descr="Diagram of a water well diagram&#10;&#10;Description automatically generated">
            <a:extLst>
              <a:ext uri="{FF2B5EF4-FFF2-40B4-BE49-F238E27FC236}">
                <a16:creationId xmlns:a16="http://schemas.microsoft.com/office/drawing/2014/main" id="{0569A130-DEB2-78E4-6749-F801A308F0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4817" y="776277"/>
            <a:ext cx="1474941" cy="1530539"/>
          </a:xfrm>
          <a:prstGeom prst="rect">
            <a:avLst/>
          </a:prstGeom>
          <a:ln w="12700">
            <a:solidFill>
              <a:schemeClr val="tx1"/>
            </a:solidFill>
          </a:ln>
          <a:effectLst>
            <a:outerShdw blurRad="50800" dist="38100" dir="2700000" algn="tl" rotWithShape="0">
              <a:prstClr val="black">
                <a:alpha val="40000"/>
              </a:prstClr>
            </a:outerShdw>
          </a:effectLst>
        </p:spPr>
      </p:pic>
      <p:cxnSp>
        <p:nvCxnSpPr>
          <p:cNvPr id="17" name="Connector: Curved 16">
            <a:extLst>
              <a:ext uri="{FF2B5EF4-FFF2-40B4-BE49-F238E27FC236}">
                <a16:creationId xmlns:a16="http://schemas.microsoft.com/office/drawing/2014/main" id="{B3F347CE-AB08-6241-E5C1-FD7BB0CD43F0}"/>
              </a:ext>
            </a:extLst>
          </p:cNvPr>
          <p:cNvCxnSpPr/>
          <p:nvPr/>
        </p:nvCxnSpPr>
        <p:spPr>
          <a:xfrm>
            <a:off x="6214035" y="2713244"/>
            <a:ext cx="425276" cy="135191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 name="Connector: Curved 1">
            <a:extLst>
              <a:ext uri="{FF2B5EF4-FFF2-40B4-BE49-F238E27FC236}">
                <a16:creationId xmlns:a16="http://schemas.microsoft.com/office/drawing/2014/main" id="{F7A977AC-68E8-7ACF-16DE-BF7234C3863D}"/>
              </a:ext>
            </a:extLst>
          </p:cNvPr>
          <p:cNvCxnSpPr>
            <a:cxnSpLocks/>
          </p:cNvCxnSpPr>
          <p:nvPr/>
        </p:nvCxnSpPr>
        <p:spPr>
          <a:xfrm flipH="1">
            <a:off x="7505911" y="2709130"/>
            <a:ext cx="348117" cy="135672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B53836-6C98-9BA3-0EF8-CAABC127D0C6}"/>
              </a:ext>
            </a:extLst>
          </p:cNvPr>
          <p:cNvSpPr txBox="1"/>
          <p:nvPr/>
        </p:nvSpPr>
        <p:spPr>
          <a:xfrm>
            <a:off x="5648220" y="2310278"/>
            <a:ext cx="9739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u="sng">
                <a:latin typeface="Helvetica Light"/>
              </a:rPr>
              <a:t>Standards</a:t>
            </a:r>
            <a:br>
              <a:rPr lang="en-US" sz="1000">
                <a:latin typeface="Helvetica Light"/>
              </a:rPr>
            </a:br>
            <a:r>
              <a:rPr lang="en-US" sz="1000">
                <a:latin typeface="Helvetica Light"/>
              </a:rPr>
              <a:t>Text only</a:t>
            </a:r>
            <a:endParaRPr lang="en-US" sz="1050">
              <a:latin typeface="Helvetica Light"/>
            </a:endParaRPr>
          </a:p>
        </p:txBody>
      </p:sp>
      <p:sp>
        <p:nvSpPr>
          <p:cNvPr id="4" name="TextBox 3">
            <a:extLst>
              <a:ext uri="{FF2B5EF4-FFF2-40B4-BE49-F238E27FC236}">
                <a16:creationId xmlns:a16="http://schemas.microsoft.com/office/drawing/2014/main" id="{D63DC139-5ADE-E2EB-69E1-DDB12A417B7B}"/>
              </a:ext>
            </a:extLst>
          </p:cNvPr>
          <p:cNvSpPr txBox="1"/>
          <p:nvPr/>
        </p:nvSpPr>
        <p:spPr>
          <a:xfrm>
            <a:off x="7197287" y="2310277"/>
            <a:ext cx="14852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u="sng">
                <a:latin typeface="Helvetica Light"/>
              </a:rPr>
              <a:t>Details</a:t>
            </a:r>
            <a:br>
              <a:rPr lang="en-US" sz="1000">
                <a:latin typeface="Helvetica Light"/>
              </a:rPr>
            </a:br>
            <a:r>
              <a:rPr lang="en-US" sz="1000">
                <a:latin typeface="Helvetica Light"/>
              </a:rPr>
              <a:t>Image + Text</a:t>
            </a:r>
            <a:endParaRPr lang="en-US" sz="1050">
              <a:latin typeface="Helvetica Light"/>
            </a:endParaRPr>
          </a:p>
        </p:txBody>
      </p:sp>
      <p:sp>
        <p:nvSpPr>
          <p:cNvPr id="10" name="TextBox 9">
            <a:extLst>
              <a:ext uri="{FF2B5EF4-FFF2-40B4-BE49-F238E27FC236}">
                <a16:creationId xmlns:a16="http://schemas.microsoft.com/office/drawing/2014/main" id="{7996A3B0-4E71-D5FD-44CC-9D1CB26B80F9}"/>
              </a:ext>
            </a:extLst>
          </p:cNvPr>
          <p:cNvSpPr txBox="1"/>
          <p:nvPr/>
        </p:nvSpPr>
        <p:spPr>
          <a:xfrm>
            <a:off x="7143703" y="3002495"/>
            <a:ext cx="948054" cy="57343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u="sng">
                <a:latin typeface="Helvetica Light"/>
              </a:rPr>
              <a:t>Details</a:t>
            </a:r>
            <a:br>
              <a:rPr lang="en-US" sz="1000">
                <a:latin typeface="Helvetica Light"/>
              </a:rPr>
            </a:br>
            <a:r>
              <a:rPr lang="en-US" sz="1000">
                <a:latin typeface="Helvetica Light"/>
              </a:rPr>
              <a:t>Text Only </a:t>
            </a:r>
            <a:br>
              <a:rPr lang="en-US" sz="1000">
                <a:latin typeface="Helvetica Light"/>
              </a:rPr>
            </a:br>
            <a:r>
              <a:rPr lang="en-US" sz="1000">
                <a:latin typeface="Helvetica Light"/>
              </a:rPr>
              <a:t>(Description)</a:t>
            </a:r>
            <a:endParaRPr lang="en-US" sz="1050">
              <a:latin typeface="Helvetica Light"/>
            </a:endParaRPr>
          </a:p>
        </p:txBody>
      </p:sp>
      <p:cxnSp>
        <p:nvCxnSpPr>
          <p:cNvPr id="14" name="Straight Arrow Connector 13">
            <a:extLst>
              <a:ext uri="{FF2B5EF4-FFF2-40B4-BE49-F238E27FC236}">
                <a16:creationId xmlns:a16="http://schemas.microsoft.com/office/drawing/2014/main" id="{728F1181-CED5-2789-0AA7-C915D37AC6ED}"/>
              </a:ext>
            </a:extLst>
          </p:cNvPr>
          <p:cNvCxnSpPr/>
          <p:nvPr/>
        </p:nvCxnSpPr>
        <p:spPr>
          <a:xfrm flipH="1" flipV="1">
            <a:off x="7936621" y="3319285"/>
            <a:ext cx="263227" cy="1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D2E6AEC-70AA-41F4-F03F-7157C5411160}"/>
              </a:ext>
            </a:extLst>
          </p:cNvPr>
          <p:cNvSpPr txBox="1"/>
          <p:nvPr/>
        </p:nvSpPr>
        <p:spPr>
          <a:xfrm>
            <a:off x="5745860" y="4609887"/>
            <a:ext cx="268510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Helvetica Light"/>
              </a:rPr>
              <a:t>Documents flagged </a:t>
            </a:r>
            <a:r>
              <a:rPr lang="en-US" sz="1000" b="1">
                <a:latin typeface="Helvetica Light"/>
              </a:rPr>
              <a:t>RELEVANT </a:t>
            </a:r>
            <a:br>
              <a:rPr lang="en-US" sz="1000">
                <a:latin typeface="Helvetica Light"/>
              </a:rPr>
            </a:br>
            <a:r>
              <a:rPr lang="en-US" sz="1000">
                <a:latin typeface="Helvetica Light"/>
              </a:rPr>
              <a:t>for detailed analysis</a:t>
            </a:r>
          </a:p>
        </p:txBody>
      </p:sp>
      <p:cxnSp>
        <p:nvCxnSpPr>
          <p:cNvPr id="16" name="Straight Arrow Connector 15">
            <a:extLst>
              <a:ext uri="{FF2B5EF4-FFF2-40B4-BE49-F238E27FC236}">
                <a16:creationId xmlns:a16="http://schemas.microsoft.com/office/drawing/2014/main" id="{78AC9FB6-CEA3-617E-B37F-8703CB1A2E19}"/>
              </a:ext>
            </a:extLst>
          </p:cNvPr>
          <p:cNvCxnSpPr>
            <a:cxnSpLocks/>
          </p:cNvCxnSpPr>
          <p:nvPr/>
        </p:nvCxnSpPr>
        <p:spPr>
          <a:xfrm>
            <a:off x="7112689" y="4385408"/>
            <a:ext cx="647" cy="23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BFD6C8-539F-E007-C031-B9331EF72774}"/>
              </a:ext>
            </a:extLst>
          </p:cNvPr>
          <p:cNvCxnSpPr>
            <a:cxnSpLocks/>
          </p:cNvCxnSpPr>
          <p:nvPr/>
        </p:nvCxnSpPr>
        <p:spPr>
          <a:xfrm>
            <a:off x="7763286" y="4912670"/>
            <a:ext cx="343842" cy="2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575479B-E6E9-F794-9559-5322B08538C0}"/>
              </a:ext>
            </a:extLst>
          </p:cNvPr>
          <p:cNvPicPr>
            <a:picLocks noChangeAspect="1"/>
          </p:cNvPicPr>
          <p:nvPr/>
        </p:nvPicPr>
        <p:blipFill>
          <a:blip r:embed="rId6"/>
          <a:srcRect l="1031" t="4702" r="6941" b="7110"/>
          <a:stretch/>
        </p:blipFill>
        <p:spPr>
          <a:xfrm>
            <a:off x="8118535" y="4707333"/>
            <a:ext cx="892625" cy="361945"/>
          </a:xfrm>
          <a:prstGeom prst="rect">
            <a:avLst/>
          </a:prstGeom>
        </p:spPr>
      </p:pic>
      <p:pic>
        <p:nvPicPr>
          <p:cNvPr id="25" name="Picture 24">
            <a:extLst>
              <a:ext uri="{FF2B5EF4-FFF2-40B4-BE49-F238E27FC236}">
                <a16:creationId xmlns:a16="http://schemas.microsoft.com/office/drawing/2014/main" id="{22FED380-5A14-5E4C-236D-61EB104D4F90}"/>
              </a:ext>
            </a:extLst>
          </p:cNvPr>
          <p:cNvPicPr>
            <a:picLocks noChangeAspect="1"/>
          </p:cNvPicPr>
          <p:nvPr/>
        </p:nvPicPr>
        <p:blipFill>
          <a:blip r:embed="rId6"/>
          <a:srcRect l="1031" t="4702" r="6941" b="7110"/>
          <a:stretch/>
        </p:blipFill>
        <p:spPr>
          <a:xfrm>
            <a:off x="8199498" y="3117452"/>
            <a:ext cx="892625" cy="361945"/>
          </a:xfrm>
          <a:prstGeom prst="rect">
            <a:avLst/>
          </a:prstGeom>
        </p:spPr>
      </p:pic>
      <p:sp>
        <p:nvSpPr>
          <p:cNvPr id="5" name="TextBox 3">
            <a:extLst>
              <a:ext uri="{FF2B5EF4-FFF2-40B4-BE49-F238E27FC236}">
                <a16:creationId xmlns:a16="http://schemas.microsoft.com/office/drawing/2014/main" id="{C9C1AA74-BE83-A4DC-507E-89A1A426407F}"/>
              </a:ext>
            </a:extLst>
          </p:cNvPr>
          <p:cNvSpPr txBox="1"/>
          <p:nvPr/>
        </p:nvSpPr>
        <p:spPr>
          <a:xfrm>
            <a:off x="414217" y="739538"/>
            <a:ext cx="4994330" cy="43396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AutoNum type="romanUcPeriod"/>
            </a:pPr>
            <a:r>
              <a:rPr lang="en-US" sz="1200" b="1">
                <a:latin typeface="Helvetica Light"/>
              </a:rPr>
              <a:t>Two Stage Processing </a:t>
            </a:r>
            <a:endParaRPr lang="en-US" sz="1200">
              <a:latin typeface="Helvetica Light"/>
            </a:endParaRPr>
          </a:p>
          <a:p>
            <a:pPr marL="800100" lvl="1" indent="-342900">
              <a:buAutoNum type="alphaUcPeriod"/>
            </a:pPr>
            <a:r>
              <a:rPr lang="en-US" sz="1200" u="sng">
                <a:latin typeface="Helvetica Light"/>
              </a:rPr>
              <a:t>Relevance Check:</a:t>
            </a:r>
            <a:r>
              <a:rPr lang="en-US" sz="1200">
                <a:latin typeface="Helvetica Light"/>
              </a:rPr>
              <a:t> Initial stage focuses purely on relevance filtering using GPT-4o mini, ensuring computational efficiency by discarding irrelevant documents upfront.</a:t>
            </a:r>
            <a:br>
              <a:rPr lang="en-US" sz="1200">
                <a:latin typeface="Helvetica Light"/>
              </a:rPr>
            </a:br>
            <a:endParaRPr lang="en-US" sz="1200">
              <a:latin typeface="Helvetica Light"/>
            </a:endParaRPr>
          </a:p>
          <a:p>
            <a:pPr marL="800100" lvl="1" indent="-342900">
              <a:buAutoNum type="alphaUcPeriod"/>
            </a:pPr>
            <a:r>
              <a:rPr lang="en-US" sz="1200" u="sng">
                <a:latin typeface="Helvetica Light"/>
              </a:rPr>
              <a:t>Detailed Analysis:</a:t>
            </a:r>
            <a:r>
              <a:rPr lang="en-US" sz="1200">
                <a:latin typeface="Helvetica Light"/>
              </a:rPr>
              <a:t> For documents flagged as relevant, a second, in-depth evaluation is performed using GPT-4o for detailed extraction of key insights, direct quotes, references, etc., designed to enhance output quality.</a:t>
            </a:r>
          </a:p>
          <a:p>
            <a:pPr marL="800100" lvl="1" indent="-342900">
              <a:buAutoNum type="alphaUcPeriod"/>
            </a:pPr>
            <a:endParaRPr lang="en-US" sz="1200">
              <a:latin typeface="Helvetica Light"/>
            </a:endParaRPr>
          </a:p>
          <a:p>
            <a:pPr marL="342900" indent="-342900">
              <a:buAutoNum type="romanUcPeriod"/>
            </a:pPr>
            <a:r>
              <a:rPr lang="en-US" sz="1200" b="1">
                <a:latin typeface="Helvetica Light"/>
              </a:rPr>
              <a:t>Customized Prompting for Precision</a:t>
            </a:r>
            <a:r>
              <a:rPr lang="en-US" sz="1200">
                <a:latin typeface="Helvetica Light"/>
              </a:rPr>
              <a:t>: Task-specific prompts ensure precise, concise, and query-relevant responses, referencing specific document sections.</a:t>
            </a:r>
          </a:p>
          <a:p>
            <a:pPr marL="342900" indent="-342900">
              <a:buAutoNum type="romanUcPeriod"/>
            </a:pPr>
            <a:endParaRPr lang="en-US" sz="1200">
              <a:latin typeface="Helvetica Light"/>
            </a:endParaRPr>
          </a:p>
          <a:p>
            <a:pPr marL="342900" indent="-342900">
              <a:buAutoNum type="romanUcPeriod"/>
            </a:pPr>
            <a:r>
              <a:rPr lang="en-US" sz="1200" b="1"/>
              <a:t>Multimodal Approach: </a:t>
            </a:r>
            <a:br>
              <a:rPr lang="en-US" sz="1200"/>
            </a:br>
            <a:r>
              <a:rPr lang="en-US" sz="1200"/>
              <a:t>To interpret engineering diagrams (for the 'Details' documents), we used AI to generate text descriptions. This helps bridge gap between image-based content and text-based retrieval. To reduce latency, we do this each time a document is updated by FE.</a:t>
            </a:r>
          </a:p>
          <a:p>
            <a:pPr marL="342900" indent="-342900">
              <a:buAutoNum type="romanUcPeriod"/>
            </a:pPr>
            <a:endParaRPr lang="en-US" sz="1200"/>
          </a:p>
          <a:p>
            <a:r>
              <a:rPr lang="en-US" sz="1200"/>
              <a:t>To optimize the response time, we try to front-load as much of the processing as we can (typically occurs each midnight). The '</a:t>
            </a:r>
            <a:r>
              <a:rPr lang="en-US" sz="1200">
                <a:ea typeface="Source Sans Pro"/>
              </a:rPr>
              <a:t>Synced at:' timestamp displayed on the bot is indicative of this.</a:t>
            </a:r>
            <a:endParaRPr lang="en-US" sz="1200"/>
          </a:p>
        </p:txBody>
      </p:sp>
    </p:spTree>
    <p:extLst>
      <p:ext uri="{BB962C8B-B14F-4D97-AF65-F5344CB8AC3E}">
        <p14:creationId xmlns:p14="http://schemas.microsoft.com/office/powerpoint/2010/main" val="615589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EA638-1FEC-1A6C-2A5B-8490F37A79D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14414FE-76DC-A8EB-2876-7A8AF9393F51}"/>
              </a:ext>
            </a:extLst>
          </p:cNvPr>
          <p:cNvSpPr/>
          <p:nvPr/>
        </p:nvSpPr>
        <p:spPr>
          <a:xfrm>
            <a:off x="7684410" y="2188003"/>
            <a:ext cx="1202504" cy="2583989"/>
          </a:xfrm>
          <a:prstGeom prst="rect">
            <a:avLst/>
          </a:prstGeom>
          <a:solidFill>
            <a:schemeClr val="bg1"/>
          </a:solidFill>
          <a:ln>
            <a:solidFill>
              <a:schemeClr val="bg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9E51BD-A4A6-6BCD-592E-561F63FA1A1B}"/>
              </a:ext>
            </a:extLst>
          </p:cNvPr>
          <p:cNvSpPr/>
          <p:nvPr/>
        </p:nvSpPr>
        <p:spPr>
          <a:xfrm>
            <a:off x="6104561" y="2188004"/>
            <a:ext cx="1299688" cy="2579146"/>
          </a:xfrm>
          <a:prstGeom prst="rect">
            <a:avLst/>
          </a:prstGeom>
          <a:solidFill>
            <a:schemeClr val="bg1"/>
          </a:solidFill>
          <a:ln>
            <a:solidFill>
              <a:schemeClr val="bg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F7EB42-D2AB-82C9-C4C3-D5F6D203AEA9}"/>
              </a:ext>
            </a:extLst>
          </p:cNvPr>
          <p:cNvSpPr/>
          <p:nvPr/>
        </p:nvSpPr>
        <p:spPr>
          <a:xfrm>
            <a:off x="4526632" y="2188005"/>
            <a:ext cx="1304211" cy="2579146"/>
          </a:xfrm>
          <a:prstGeom prst="rect">
            <a:avLst/>
          </a:prstGeom>
          <a:solidFill>
            <a:schemeClr val="bg1"/>
          </a:solidFill>
          <a:ln>
            <a:solidFill>
              <a:schemeClr val="bg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805311-FF63-0E43-CE0A-41E257C2CCCE}"/>
              </a:ext>
            </a:extLst>
          </p:cNvPr>
          <p:cNvSpPr txBox="1">
            <a:spLocks/>
          </p:cNvSpPr>
          <p:nvPr/>
        </p:nvSpPr>
        <p:spPr>
          <a:xfrm>
            <a:off x="414216" y="239713"/>
            <a:ext cx="8525598" cy="405452"/>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defRPr/>
            </a:pPr>
            <a:r>
              <a:rPr lang="en-US" sz="2800">
                <a:ea typeface="+mn-lt"/>
                <a:cs typeface="+mn-lt"/>
              </a:rPr>
              <a:t>Balancing Cost, Speed, and Accuracy</a:t>
            </a:r>
            <a:endParaRPr lang="en-US"/>
          </a:p>
        </p:txBody>
      </p:sp>
      <p:pic>
        <p:nvPicPr>
          <p:cNvPr id="2" name="Picture 1">
            <a:extLst>
              <a:ext uri="{FF2B5EF4-FFF2-40B4-BE49-F238E27FC236}">
                <a16:creationId xmlns:a16="http://schemas.microsoft.com/office/drawing/2014/main" id="{49F30571-FDA8-2410-FDCC-AAC517DB8DFB}"/>
              </a:ext>
            </a:extLst>
          </p:cNvPr>
          <p:cNvPicPr>
            <a:picLocks noChangeAspect="1"/>
          </p:cNvPicPr>
          <p:nvPr/>
        </p:nvPicPr>
        <p:blipFill>
          <a:blip r:embed="rId3"/>
          <a:srcRect l="-1072" t="-2206" r="899" b="799"/>
          <a:stretch/>
        </p:blipFill>
        <p:spPr>
          <a:xfrm>
            <a:off x="4502025" y="886103"/>
            <a:ext cx="2049445" cy="714003"/>
          </a:xfrm>
          <a:prstGeom prst="rect">
            <a:avLst/>
          </a:prstGeom>
          <a:ln>
            <a:solidFill>
              <a:schemeClr val="tx1"/>
            </a:solidFill>
          </a:ln>
          <a:effectLst>
            <a:outerShdw blurRad="50800" dist="38100" dir="2700000">
              <a:srgbClr val="000000">
                <a:alpha val="40000"/>
              </a:srgbClr>
            </a:outerShdw>
          </a:effectLst>
        </p:spPr>
      </p:pic>
      <p:pic>
        <p:nvPicPr>
          <p:cNvPr id="3" name="Picture 2" descr="A screenshot of a computer screen&#10;&#10;AI-generated content may be incorrect.">
            <a:extLst>
              <a:ext uri="{FF2B5EF4-FFF2-40B4-BE49-F238E27FC236}">
                <a16:creationId xmlns:a16="http://schemas.microsoft.com/office/drawing/2014/main" id="{859367F3-7B74-49E8-8059-B12782CB5173}"/>
              </a:ext>
            </a:extLst>
          </p:cNvPr>
          <p:cNvPicPr>
            <a:picLocks noChangeAspect="1"/>
          </p:cNvPicPr>
          <p:nvPr/>
        </p:nvPicPr>
        <p:blipFill>
          <a:blip r:embed="rId4"/>
          <a:srcRect l="12560" t="1070" r="69" b="473"/>
          <a:stretch/>
        </p:blipFill>
        <p:spPr>
          <a:xfrm>
            <a:off x="6550292" y="885204"/>
            <a:ext cx="2332439" cy="719911"/>
          </a:xfrm>
          <a:prstGeom prst="rect">
            <a:avLst/>
          </a:prstGeom>
          <a:ln>
            <a:solidFill>
              <a:schemeClr val="tx1"/>
            </a:solidFill>
          </a:ln>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F556810B-4430-4944-5511-2F806B9A53EC}"/>
              </a:ext>
            </a:extLst>
          </p:cNvPr>
          <p:cNvSpPr txBox="1"/>
          <p:nvPr/>
        </p:nvSpPr>
        <p:spPr>
          <a:xfrm>
            <a:off x="414794" y="886496"/>
            <a:ext cx="370357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latin typeface="Helvetica Light"/>
              </a:rPr>
              <a:t>GPT-4o mini processes entire document contexts, offering high accuracy </a:t>
            </a:r>
            <a:r>
              <a:rPr lang="en-US" u="sng">
                <a:latin typeface="Helvetica Light"/>
              </a:rPr>
              <a:t>but at a higher cost and latency than vector database similarity searches</a:t>
            </a:r>
            <a:r>
              <a:rPr lang="en-US">
                <a:latin typeface="Helvetica Light"/>
              </a:rPr>
              <a:t>.</a:t>
            </a:r>
          </a:p>
          <a:p>
            <a:pPr marL="285750" indent="-285750">
              <a:buChar char="•"/>
            </a:pPr>
            <a:endParaRPr lang="en-US">
              <a:latin typeface="Helvetica Light"/>
            </a:endParaRPr>
          </a:p>
          <a:p>
            <a:pPr marL="285750" indent="-285750">
              <a:buChar char="•"/>
            </a:pPr>
            <a:r>
              <a:rPr lang="en-US">
                <a:latin typeface="Helvetica Light"/>
              </a:rPr>
              <a:t>Despite this, GPT-4o mini is far more cost-effective than GPT-4o while maintaining comparable performance for this task.</a:t>
            </a:r>
          </a:p>
          <a:p>
            <a:pPr marL="285750" indent="-285750">
              <a:buChar char="•"/>
            </a:pPr>
            <a:endParaRPr lang="en-US">
              <a:latin typeface="Helvetica Light"/>
            </a:endParaRPr>
          </a:p>
          <a:p>
            <a:pPr marL="285750" indent="-285750">
              <a:buChar char="•"/>
            </a:pPr>
            <a:r>
              <a:rPr lang="en-US">
                <a:latin typeface="Helvetica Light"/>
              </a:rPr>
              <a:t>Processing full contexts can be slower, but we solve this with parallelism, enabling the system to handle multiple documents at once.</a:t>
            </a:r>
          </a:p>
          <a:p>
            <a:pPr marL="285750" indent="-285750">
              <a:buChar char="•"/>
            </a:pPr>
            <a:endParaRPr lang="en-US">
              <a:latin typeface="Helvetica Light"/>
            </a:endParaRPr>
          </a:p>
          <a:p>
            <a:pPr marL="285750" indent="-285750">
              <a:buChar char="•"/>
            </a:pPr>
            <a:r>
              <a:rPr lang="en-US">
                <a:latin typeface="Helvetica Light"/>
              </a:rPr>
              <a:t>Our algorithm can scale efficiently, dedicating one thread per document if necessary to optimize speed and throughput.</a:t>
            </a:r>
          </a:p>
          <a:p>
            <a:endParaRPr lang="en-US" b="1"/>
          </a:p>
        </p:txBody>
      </p:sp>
      <p:pic>
        <p:nvPicPr>
          <p:cNvPr id="13" name="Picture 12" descr="A close up of a logo&#10;&#10;AI-generated content may be incorrect.">
            <a:extLst>
              <a:ext uri="{FF2B5EF4-FFF2-40B4-BE49-F238E27FC236}">
                <a16:creationId xmlns:a16="http://schemas.microsoft.com/office/drawing/2014/main" id="{0F51E32C-8918-7EE8-854C-B1B0B363F407}"/>
              </a:ext>
            </a:extLst>
          </p:cNvPr>
          <p:cNvPicPr>
            <a:picLocks noChangeAspect="1"/>
          </p:cNvPicPr>
          <p:nvPr/>
        </p:nvPicPr>
        <p:blipFill>
          <a:blip r:embed="rId5"/>
          <a:srcRect l="25520" t="30628" r="27524" b="31372"/>
          <a:stretch/>
        </p:blipFill>
        <p:spPr>
          <a:xfrm>
            <a:off x="5174486" y="2452065"/>
            <a:ext cx="579502" cy="263366"/>
          </a:xfrm>
          <a:prstGeom prst="rect">
            <a:avLst/>
          </a:prstGeom>
        </p:spPr>
      </p:pic>
      <p:pic>
        <p:nvPicPr>
          <p:cNvPr id="14" name="Picture 13" descr="A close up of a logo&#10;&#10;AI-generated content may be incorrect.">
            <a:extLst>
              <a:ext uri="{FF2B5EF4-FFF2-40B4-BE49-F238E27FC236}">
                <a16:creationId xmlns:a16="http://schemas.microsoft.com/office/drawing/2014/main" id="{2F248012-3BE9-62A5-6A37-4DAAFDC2FCD7}"/>
              </a:ext>
            </a:extLst>
          </p:cNvPr>
          <p:cNvPicPr>
            <a:picLocks noChangeAspect="1"/>
          </p:cNvPicPr>
          <p:nvPr/>
        </p:nvPicPr>
        <p:blipFill>
          <a:blip r:embed="rId5"/>
          <a:srcRect l="25087" t="30890" r="29412" b="33678"/>
          <a:stretch/>
        </p:blipFill>
        <p:spPr>
          <a:xfrm>
            <a:off x="5199711" y="3293000"/>
            <a:ext cx="563028" cy="247152"/>
          </a:xfrm>
          <a:prstGeom prst="rect">
            <a:avLst/>
          </a:prstGeom>
        </p:spPr>
      </p:pic>
      <p:pic>
        <p:nvPicPr>
          <p:cNvPr id="15" name="Picture 14" descr="A close up of a logo&#10;&#10;AI-generated content may be incorrect.">
            <a:extLst>
              <a:ext uri="{FF2B5EF4-FFF2-40B4-BE49-F238E27FC236}">
                <a16:creationId xmlns:a16="http://schemas.microsoft.com/office/drawing/2014/main" id="{057E6B6B-C21A-5524-0290-25F5277F5898}"/>
              </a:ext>
            </a:extLst>
          </p:cNvPr>
          <p:cNvPicPr>
            <a:picLocks noChangeAspect="1"/>
          </p:cNvPicPr>
          <p:nvPr/>
        </p:nvPicPr>
        <p:blipFill>
          <a:blip r:embed="rId5"/>
          <a:srcRect l="25202" t="30532" r="25525" b="31092"/>
          <a:stretch/>
        </p:blipFill>
        <p:spPr>
          <a:xfrm>
            <a:off x="5185599" y="4152220"/>
            <a:ext cx="611731" cy="267237"/>
          </a:xfrm>
          <a:prstGeom prst="rect">
            <a:avLst/>
          </a:prstGeom>
        </p:spPr>
      </p:pic>
      <p:pic>
        <p:nvPicPr>
          <p:cNvPr id="17" name="Picture 16" descr="A document with text on it&#10;&#10;Description automatically generated">
            <a:extLst>
              <a:ext uri="{FF2B5EF4-FFF2-40B4-BE49-F238E27FC236}">
                <a16:creationId xmlns:a16="http://schemas.microsoft.com/office/drawing/2014/main" id="{BAEA50F2-C6D7-BE0F-6CE7-6F7A6A0AB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5108" y="2262541"/>
            <a:ext cx="516736" cy="643425"/>
          </a:xfrm>
          <a:prstGeom prst="rect">
            <a:avLst/>
          </a:prstGeom>
          <a:ln w="12700">
            <a:solidFill>
              <a:schemeClr val="tx1"/>
            </a:solidFill>
          </a:ln>
          <a:effectLst>
            <a:outerShdw blurRad="50800" dist="38100" dir="2700000" algn="tl" rotWithShape="0">
              <a:prstClr val="black">
                <a:alpha val="40000"/>
              </a:prstClr>
            </a:outerShdw>
          </a:effectLst>
        </p:spPr>
      </p:pic>
      <p:pic>
        <p:nvPicPr>
          <p:cNvPr id="19" name="Picture 18" descr="A screenshot of a project checklist&#10;&#10;Description automatically generated">
            <a:extLst>
              <a:ext uri="{FF2B5EF4-FFF2-40B4-BE49-F238E27FC236}">
                <a16:creationId xmlns:a16="http://schemas.microsoft.com/office/drawing/2014/main" id="{9EC84DE6-0751-D6F1-8139-757DA000DC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55769" y="3130333"/>
            <a:ext cx="520205" cy="615667"/>
          </a:xfrm>
          <a:prstGeom prst="rect">
            <a:avLst/>
          </a:prstGeom>
          <a:ln w="12700">
            <a:solidFill>
              <a:schemeClr val="tx1">
                <a:lumMod val="85000"/>
                <a:lumOff val="15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E5DDBA2E-1DB6-0318-308F-32270B02D6C2}"/>
              </a:ext>
            </a:extLst>
          </p:cNvPr>
          <p:cNvPicPr>
            <a:picLocks noChangeAspect="1"/>
          </p:cNvPicPr>
          <p:nvPr/>
        </p:nvPicPr>
        <p:blipFill>
          <a:blip r:embed="rId8"/>
          <a:stretch>
            <a:fillRect/>
          </a:stretch>
        </p:blipFill>
        <p:spPr>
          <a:xfrm>
            <a:off x="4654337" y="3981180"/>
            <a:ext cx="517367" cy="609095"/>
          </a:xfrm>
          <a:prstGeom prst="rect">
            <a:avLst/>
          </a:prstGeom>
          <a:ln>
            <a:solidFill>
              <a:schemeClr val="tx1"/>
            </a:solidFill>
          </a:ln>
        </p:spPr>
      </p:pic>
      <p:sp>
        <p:nvSpPr>
          <p:cNvPr id="5" name="TextBox 4">
            <a:extLst>
              <a:ext uri="{FF2B5EF4-FFF2-40B4-BE49-F238E27FC236}">
                <a16:creationId xmlns:a16="http://schemas.microsoft.com/office/drawing/2014/main" id="{3330FE9A-C9F2-3010-4AAF-7FB3FFE18B9D}"/>
              </a:ext>
            </a:extLst>
          </p:cNvPr>
          <p:cNvSpPr txBox="1"/>
          <p:nvPr/>
        </p:nvSpPr>
        <p:spPr>
          <a:xfrm>
            <a:off x="7483161" y="1604844"/>
            <a:ext cx="17883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chemeClr val="accent1">
                    <a:lumMod val="76000"/>
                  </a:schemeClr>
                </a:solidFill>
              </a:rPr>
              <a:t>*Pricing of Two Models</a:t>
            </a:r>
          </a:p>
        </p:txBody>
      </p:sp>
      <p:pic>
        <p:nvPicPr>
          <p:cNvPr id="7" name="Picture 6">
            <a:extLst>
              <a:ext uri="{FF2B5EF4-FFF2-40B4-BE49-F238E27FC236}">
                <a16:creationId xmlns:a16="http://schemas.microsoft.com/office/drawing/2014/main" id="{4F3D9E7D-24AA-7660-D75A-6063192E6A88}"/>
              </a:ext>
            </a:extLst>
          </p:cNvPr>
          <p:cNvPicPr>
            <a:picLocks noChangeAspect="1"/>
          </p:cNvPicPr>
          <p:nvPr/>
        </p:nvPicPr>
        <p:blipFill>
          <a:blip r:embed="rId9"/>
          <a:srcRect l="245" t="1887" r="2346" b="10213"/>
          <a:stretch/>
        </p:blipFill>
        <p:spPr>
          <a:xfrm>
            <a:off x="6192337" y="3192187"/>
            <a:ext cx="1115581" cy="460114"/>
          </a:xfrm>
          <a:prstGeom prst="rect">
            <a:avLst/>
          </a:prstGeom>
        </p:spPr>
      </p:pic>
      <p:cxnSp>
        <p:nvCxnSpPr>
          <p:cNvPr id="9" name="Straight Arrow Connector 8">
            <a:extLst>
              <a:ext uri="{FF2B5EF4-FFF2-40B4-BE49-F238E27FC236}">
                <a16:creationId xmlns:a16="http://schemas.microsoft.com/office/drawing/2014/main" id="{43918500-7795-4527-1930-5AC8064F6A20}"/>
              </a:ext>
            </a:extLst>
          </p:cNvPr>
          <p:cNvCxnSpPr/>
          <p:nvPr/>
        </p:nvCxnSpPr>
        <p:spPr>
          <a:xfrm>
            <a:off x="5868508" y="2600374"/>
            <a:ext cx="217935" cy="1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BCF95BC-B2EC-8846-EDD9-6FB1448A0339}"/>
              </a:ext>
            </a:extLst>
          </p:cNvPr>
          <p:cNvPicPr>
            <a:picLocks noChangeAspect="1"/>
          </p:cNvPicPr>
          <p:nvPr/>
        </p:nvPicPr>
        <p:blipFill>
          <a:blip r:embed="rId10"/>
          <a:srcRect t="-1" b="47689"/>
          <a:stretch/>
        </p:blipFill>
        <p:spPr>
          <a:xfrm>
            <a:off x="7789286" y="3110842"/>
            <a:ext cx="996812" cy="666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close up of a logo&#10;&#10;AI-generated content may be incorrect.">
            <a:extLst>
              <a:ext uri="{FF2B5EF4-FFF2-40B4-BE49-F238E27FC236}">
                <a16:creationId xmlns:a16="http://schemas.microsoft.com/office/drawing/2014/main" id="{47F812B6-FA92-4C1B-D51E-577B642804EB}"/>
              </a:ext>
            </a:extLst>
          </p:cNvPr>
          <p:cNvPicPr>
            <a:picLocks noChangeAspect="1"/>
          </p:cNvPicPr>
          <p:nvPr/>
        </p:nvPicPr>
        <p:blipFill>
          <a:blip r:embed="rId5"/>
          <a:srcRect l="27840" t="30261" r="29251" b="30270"/>
          <a:stretch/>
        </p:blipFill>
        <p:spPr>
          <a:xfrm>
            <a:off x="4502702" y="1082660"/>
            <a:ext cx="786031" cy="406052"/>
          </a:xfrm>
          <a:prstGeom prst="rect">
            <a:avLst/>
          </a:prstGeom>
        </p:spPr>
      </p:pic>
      <p:pic>
        <p:nvPicPr>
          <p:cNvPr id="24" name="Picture 23">
            <a:extLst>
              <a:ext uri="{FF2B5EF4-FFF2-40B4-BE49-F238E27FC236}">
                <a16:creationId xmlns:a16="http://schemas.microsoft.com/office/drawing/2014/main" id="{452917EE-C9C7-BF29-D618-CD3753B0B07C}"/>
              </a:ext>
            </a:extLst>
          </p:cNvPr>
          <p:cNvPicPr>
            <a:picLocks noChangeAspect="1"/>
          </p:cNvPicPr>
          <p:nvPr/>
        </p:nvPicPr>
        <p:blipFill>
          <a:blip r:embed="rId9"/>
          <a:srcRect l="1031" t="4702" r="6941" b="7110"/>
          <a:stretch/>
        </p:blipFill>
        <p:spPr>
          <a:xfrm>
            <a:off x="6649111" y="1064020"/>
            <a:ext cx="892625" cy="361945"/>
          </a:xfrm>
          <a:prstGeom prst="rect">
            <a:avLst/>
          </a:prstGeom>
        </p:spPr>
      </p:pic>
      <p:sp>
        <p:nvSpPr>
          <p:cNvPr id="28" name="TextBox 27">
            <a:extLst>
              <a:ext uri="{FF2B5EF4-FFF2-40B4-BE49-F238E27FC236}">
                <a16:creationId xmlns:a16="http://schemas.microsoft.com/office/drawing/2014/main" id="{9A79F5D4-423F-8C19-1247-2659424BF549}"/>
              </a:ext>
            </a:extLst>
          </p:cNvPr>
          <p:cNvSpPr txBox="1"/>
          <p:nvPr/>
        </p:nvSpPr>
        <p:spPr>
          <a:xfrm>
            <a:off x="4521708" y="1861820"/>
            <a:ext cx="1330451" cy="24622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i="1">
                <a:solidFill>
                  <a:srgbClr val="FFFFFF"/>
                </a:solidFill>
              </a:rPr>
              <a:t>"Retrieval" Phase</a:t>
            </a:r>
          </a:p>
        </p:txBody>
      </p:sp>
      <p:sp>
        <p:nvSpPr>
          <p:cNvPr id="29" name="TextBox 28">
            <a:extLst>
              <a:ext uri="{FF2B5EF4-FFF2-40B4-BE49-F238E27FC236}">
                <a16:creationId xmlns:a16="http://schemas.microsoft.com/office/drawing/2014/main" id="{B1B4100B-34E1-EAFF-0A1B-FE3DF00FD061}"/>
              </a:ext>
            </a:extLst>
          </p:cNvPr>
          <p:cNvSpPr txBox="1"/>
          <p:nvPr/>
        </p:nvSpPr>
        <p:spPr>
          <a:xfrm>
            <a:off x="6084619" y="1861819"/>
            <a:ext cx="1324264" cy="24622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i="1">
                <a:solidFill>
                  <a:srgbClr val="FFFFFF"/>
                </a:solidFill>
              </a:rPr>
              <a:t>Analysis Phase</a:t>
            </a:r>
            <a:endParaRPr lang="en-US"/>
          </a:p>
        </p:txBody>
      </p:sp>
      <p:sp>
        <p:nvSpPr>
          <p:cNvPr id="30" name="TextBox 29">
            <a:extLst>
              <a:ext uri="{FF2B5EF4-FFF2-40B4-BE49-F238E27FC236}">
                <a16:creationId xmlns:a16="http://schemas.microsoft.com/office/drawing/2014/main" id="{00C494D6-8A04-BB5F-642B-0247E1447004}"/>
              </a:ext>
            </a:extLst>
          </p:cNvPr>
          <p:cNvSpPr txBox="1"/>
          <p:nvPr/>
        </p:nvSpPr>
        <p:spPr>
          <a:xfrm>
            <a:off x="7653528" y="1861819"/>
            <a:ext cx="1229867" cy="24622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i="1">
                <a:solidFill>
                  <a:srgbClr val="FFFFFF"/>
                </a:solidFill>
              </a:rPr>
              <a:t>Output Phase</a:t>
            </a:r>
          </a:p>
        </p:txBody>
      </p:sp>
      <p:pic>
        <p:nvPicPr>
          <p:cNvPr id="4" name="Picture 3" descr="A black text on a white background&#10;&#10;AI-generated content may be incorrect.">
            <a:extLst>
              <a:ext uri="{FF2B5EF4-FFF2-40B4-BE49-F238E27FC236}">
                <a16:creationId xmlns:a16="http://schemas.microsoft.com/office/drawing/2014/main" id="{297384A2-0460-753F-8B5A-30AF8956C19E}"/>
              </a:ext>
            </a:extLst>
          </p:cNvPr>
          <p:cNvPicPr>
            <a:picLocks noChangeAspect="1"/>
          </p:cNvPicPr>
          <p:nvPr/>
        </p:nvPicPr>
        <p:blipFill>
          <a:blip r:embed="rId11"/>
          <a:stretch>
            <a:fillRect/>
          </a:stretch>
        </p:blipFill>
        <p:spPr>
          <a:xfrm>
            <a:off x="5314156" y="913605"/>
            <a:ext cx="1206500" cy="661194"/>
          </a:xfrm>
          <a:prstGeom prst="rect">
            <a:avLst/>
          </a:prstGeom>
        </p:spPr>
      </p:pic>
      <p:cxnSp>
        <p:nvCxnSpPr>
          <p:cNvPr id="6" name="Straight Arrow Connector 5">
            <a:extLst>
              <a:ext uri="{FF2B5EF4-FFF2-40B4-BE49-F238E27FC236}">
                <a16:creationId xmlns:a16="http://schemas.microsoft.com/office/drawing/2014/main" id="{6E5C5A7B-A70C-01CB-97CD-2F80B1763B99}"/>
              </a:ext>
            </a:extLst>
          </p:cNvPr>
          <p:cNvCxnSpPr>
            <a:cxnSpLocks/>
          </p:cNvCxnSpPr>
          <p:nvPr/>
        </p:nvCxnSpPr>
        <p:spPr>
          <a:xfrm flipV="1">
            <a:off x="5865813" y="3425399"/>
            <a:ext cx="217935" cy="25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FD3C70F-5CB2-2A3D-BC1B-16378F475A8D}"/>
              </a:ext>
            </a:extLst>
          </p:cNvPr>
          <p:cNvCxnSpPr>
            <a:cxnSpLocks/>
          </p:cNvCxnSpPr>
          <p:nvPr/>
        </p:nvCxnSpPr>
        <p:spPr>
          <a:xfrm>
            <a:off x="5868508" y="4236695"/>
            <a:ext cx="217935" cy="55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F2518C-204A-DF25-FAC2-5F27E701D4CF}"/>
              </a:ext>
            </a:extLst>
          </p:cNvPr>
          <p:cNvCxnSpPr>
            <a:cxnSpLocks/>
          </p:cNvCxnSpPr>
          <p:nvPr/>
        </p:nvCxnSpPr>
        <p:spPr>
          <a:xfrm>
            <a:off x="7459004" y="3441447"/>
            <a:ext cx="193674" cy="28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70637E-BCC9-235A-9470-920EB1E05379}"/>
              </a:ext>
            </a:extLst>
          </p:cNvPr>
          <p:cNvPicPr>
            <a:picLocks noChangeAspect="1"/>
          </p:cNvPicPr>
          <p:nvPr/>
        </p:nvPicPr>
        <p:blipFill>
          <a:blip r:embed="rId9"/>
          <a:srcRect l="245" t="1887" r="2346" b="10213"/>
          <a:stretch/>
        </p:blipFill>
        <p:spPr>
          <a:xfrm>
            <a:off x="6192337" y="2350810"/>
            <a:ext cx="1115581" cy="460114"/>
          </a:xfrm>
          <a:prstGeom prst="rect">
            <a:avLst/>
          </a:prstGeom>
        </p:spPr>
      </p:pic>
      <p:pic>
        <p:nvPicPr>
          <p:cNvPr id="26" name="Picture 25">
            <a:extLst>
              <a:ext uri="{FF2B5EF4-FFF2-40B4-BE49-F238E27FC236}">
                <a16:creationId xmlns:a16="http://schemas.microsoft.com/office/drawing/2014/main" id="{E0658216-B0F2-7554-98CA-B80514EEFF32}"/>
              </a:ext>
            </a:extLst>
          </p:cNvPr>
          <p:cNvPicPr>
            <a:picLocks noChangeAspect="1"/>
          </p:cNvPicPr>
          <p:nvPr/>
        </p:nvPicPr>
        <p:blipFill>
          <a:blip r:embed="rId9"/>
          <a:srcRect l="245" t="1887" r="2346" b="10213"/>
          <a:stretch/>
        </p:blipFill>
        <p:spPr>
          <a:xfrm>
            <a:off x="6192337" y="4009748"/>
            <a:ext cx="1115581" cy="460114"/>
          </a:xfrm>
          <a:prstGeom prst="rect">
            <a:avLst/>
          </a:prstGeom>
        </p:spPr>
      </p:pic>
      <p:sp>
        <p:nvSpPr>
          <p:cNvPr id="12" name="TextBox 11">
            <a:extLst>
              <a:ext uri="{FF2B5EF4-FFF2-40B4-BE49-F238E27FC236}">
                <a16:creationId xmlns:a16="http://schemas.microsoft.com/office/drawing/2014/main" id="{FC2F8F74-8C26-3D89-DD0D-F2C8506992C4}"/>
              </a:ext>
            </a:extLst>
          </p:cNvPr>
          <p:cNvSpPr txBox="1"/>
          <p:nvPr/>
        </p:nvSpPr>
        <p:spPr>
          <a:xfrm>
            <a:off x="4579670" y="4773461"/>
            <a:ext cx="1181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Helvetica"/>
              </a:rPr>
              <a:t>~60% of total processing time</a:t>
            </a:r>
          </a:p>
        </p:txBody>
      </p:sp>
      <p:sp>
        <p:nvSpPr>
          <p:cNvPr id="16" name="TextBox 15">
            <a:extLst>
              <a:ext uri="{FF2B5EF4-FFF2-40B4-BE49-F238E27FC236}">
                <a16:creationId xmlns:a16="http://schemas.microsoft.com/office/drawing/2014/main" id="{F51CBE08-2CD1-A690-79DE-875DE0145712}"/>
              </a:ext>
            </a:extLst>
          </p:cNvPr>
          <p:cNvSpPr txBox="1"/>
          <p:nvPr/>
        </p:nvSpPr>
        <p:spPr>
          <a:xfrm>
            <a:off x="6163641" y="4766405"/>
            <a:ext cx="1181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Helvetica"/>
                <a:cs typeface="Helvetica"/>
              </a:rPr>
              <a:t>~35% of total processing time</a:t>
            </a:r>
          </a:p>
        </p:txBody>
      </p:sp>
      <p:sp>
        <p:nvSpPr>
          <p:cNvPr id="25" name="TextBox 24">
            <a:extLst>
              <a:ext uri="{FF2B5EF4-FFF2-40B4-BE49-F238E27FC236}">
                <a16:creationId xmlns:a16="http://schemas.microsoft.com/office/drawing/2014/main" id="{A8F13358-8BD6-68A3-95CF-C34349DD9DC0}"/>
              </a:ext>
            </a:extLst>
          </p:cNvPr>
          <p:cNvSpPr txBox="1"/>
          <p:nvPr/>
        </p:nvSpPr>
        <p:spPr>
          <a:xfrm>
            <a:off x="7705279" y="4766404"/>
            <a:ext cx="1181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t>~5% of total processing time</a:t>
            </a:r>
          </a:p>
        </p:txBody>
      </p:sp>
    </p:spTree>
    <p:extLst>
      <p:ext uri="{BB962C8B-B14F-4D97-AF65-F5344CB8AC3E}">
        <p14:creationId xmlns:p14="http://schemas.microsoft.com/office/powerpoint/2010/main" val="3128786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8"/>
          <p:cNvSpPr txBox="1">
            <a:spLocks noGrp="1"/>
          </p:cNvSpPr>
          <p:nvPr>
            <p:ph type="body" idx="1"/>
          </p:nvPr>
        </p:nvSpPr>
        <p:spPr>
          <a:xfrm>
            <a:off x="0" y="3014640"/>
            <a:ext cx="2498725" cy="679492"/>
          </a:xfrm>
          <a:prstGeom prst="rect">
            <a:avLst/>
          </a:prstGeom>
          <a:solidFill>
            <a:schemeClr val="dk1">
              <a:alpha val="28235"/>
            </a:schemeClr>
          </a:solidFill>
          <a:ln>
            <a:noFill/>
          </a:ln>
        </p:spPr>
        <p:txBody>
          <a:bodyPr spcFirstLastPara="1" wrap="square" lIns="182875" tIns="91425" rIns="182875" bIns="45700" anchor="t" anchorCtr="0">
            <a:normAutofit/>
          </a:bodyPr>
          <a:lstStyle/>
          <a:p>
            <a:pPr marL="0" lvl="0" indent="0" algn="l" rtl="0">
              <a:lnSpc>
                <a:spcPct val="100000"/>
              </a:lnSpc>
              <a:spcBef>
                <a:spcPts val="0"/>
              </a:spcBef>
              <a:spcAft>
                <a:spcPts val="0"/>
              </a:spcAft>
              <a:buClr>
                <a:schemeClr val="lt1"/>
              </a:buClr>
              <a:buSzPts val="2800"/>
              <a:buNone/>
            </a:pPr>
            <a:r>
              <a:rPr lang="en-US"/>
              <a:t>Thank You</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33430" y="209550"/>
            <a:ext cx="8500970" cy="8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Design-Construct-Operate</a:t>
            </a:r>
            <a:r>
              <a:rPr lang="en-US" sz="2400">
                <a:solidFill>
                  <a:srgbClr val="A2998B"/>
                </a:solidFill>
                <a:latin typeface="Helvetica"/>
              </a:rPr>
              <a:t> </a:t>
            </a:r>
            <a:r>
              <a:rPr lang="en-US" sz="2800" kern="1200">
                <a:solidFill>
                  <a:schemeClr val="tx1"/>
                </a:solidFill>
                <a:latin typeface="Helvetica Neue"/>
                <a:ea typeface="Helvetica Neue"/>
                <a:cs typeface="Helvetica Neue"/>
              </a:rPr>
              <a:t>Feedback</a:t>
            </a:r>
            <a:r>
              <a:rPr lang="en-US" sz="2400">
                <a:solidFill>
                  <a:srgbClr val="A2998B"/>
                </a:solidFill>
                <a:latin typeface="Helvetica"/>
              </a:rPr>
              <a:t> </a:t>
            </a:r>
            <a:r>
              <a:rPr lang="en-US" sz="2800" kern="1200">
                <a:solidFill>
                  <a:schemeClr val="tx1"/>
                </a:solidFill>
                <a:latin typeface="Helvetica Neue"/>
                <a:ea typeface="Helvetica Neue"/>
                <a:cs typeface="Helvetica Neue"/>
              </a:rPr>
              <a:t>Loop – Learning Organization</a:t>
            </a:r>
            <a:r>
              <a:rPr lang="en-US" sz="2400">
                <a:solidFill>
                  <a:srgbClr val="A2998B"/>
                </a:solidFill>
                <a:latin typeface="Helvetica"/>
              </a:rPr>
              <a:t>	</a:t>
            </a:r>
          </a:p>
        </p:txBody>
      </p:sp>
      <p:graphicFrame>
        <p:nvGraphicFramePr>
          <p:cNvPr id="4" name="Diagram 3">
            <a:extLst>
              <a:ext uri="{FF2B5EF4-FFF2-40B4-BE49-F238E27FC236}">
                <a16:creationId xmlns:a16="http://schemas.microsoft.com/office/drawing/2014/main" id="{AC754311-581E-D54D-8919-7D20D9DAE4E1}"/>
              </a:ext>
            </a:extLst>
          </p:cNvPr>
          <p:cNvGraphicFramePr/>
          <p:nvPr>
            <p:extLst>
              <p:ext uri="{D42A27DB-BD31-4B8C-83A1-F6EECF244321}">
                <p14:modId xmlns:p14="http://schemas.microsoft.com/office/powerpoint/2010/main" val="170669280"/>
              </p:ext>
            </p:extLst>
          </p:nvPr>
        </p:nvGraphicFramePr>
        <p:xfrm>
          <a:off x="2705100" y="800721"/>
          <a:ext cx="5829300" cy="404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9C03691-4C24-664C-AB32-BD9AAA3B04BB}"/>
              </a:ext>
            </a:extLst>
          </p:cNvPr>
          <p:cNvSpPr txBox="1"/>
          <p:nvPr/>
        </p:nvSpPr>
        <p:spPr>
          <a:xfrm>
            <a:off x="5105400" y="2571750"/>
            <a:ext cx="1028700" cy="612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defRPr/>
            </a:pPr>
            <a:r>
              <a:rPr lang="en-US" sz="1500">
                <a:ln w="0"/>
                <a:solidFill>
                  <a:prstClr val="white"/>
                </a:solidFill>
                <a:effectLst>
                  <a:outerShdw blurRad="38100" dist="25400" dir="5400000" algn="ctr" rotWithShape="0">
                    <a:srgbClr val="6E747A">
                      <a:alpha val="43000"/>
                    </a:srgbClr>
                  </a:outerShdw>
                </a:effectLst>
                <a:latin typeface="Times"/>
              </a:rPr>
              <a:t>Feedback Loop</a:t>
            </a:r>
          </a:p>
        </p:txBody>
      </p:sp>
    </p:spTree>
    <p:extLst>
      <p:ext uri="{BB962C8B-B14F-4D97-AF65-F5344CB8AC3E}">
        <p14:creationId xmlns:p14="http://schemas.microsoft.com/office/powerpoint/2010/main" val="4234414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26922A2C-13D3-35D5-254E-525886661DD1}"/>
              </a:ext>
            </a:extLst>
          </p:cNvPr>
          <p:cNvGraphicFramePr>
            <a:graphicFrameLocks/>
          </p:cNvGraphicFramePr>
          <p:nvPr/>
        </p:nvGraphicFramePr>
        <p:xfrm>
          <a:off x="195534" y="791314"/>
          <a:ext cx="4006948" cy="394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hart&#10;&#10;Description automatically generated">
            <a:extLst>
              <a:ext uri="{FF2B5EF4-FFF2-40B4-BE49-F238E27FC236}">
                <a16:creationId xmlns:a16="http://schemas.microsoft.com/office/drawing/2014/main" id="{77B7F724-AC12-A48E-756D-4F650B15A192}"/>
              </a:ext>
              <a:ext uri="{C183D7F6-B498-43B3-948B-1728B52AA6E4}">
                <adec:decorative xmlns:adec="http://schemas.microsoft.com/office/drawing/2017/decorative" val="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343400" y="791314"/>
            <a:ext cx="4572000" cy="3941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B38019F-CEDC-5EF4-64AC-1C6D1D470EAF}"/>
              </a:ext>
            </a:extLst>
          </p:cNvPr>
          <p:cNvSpPr txBox="1"/>
          <p:nvPr/>
        </p:nvSpPr>
        <p:spPr>
          <a:xfrm>
            <a:off x="4572000" y="149126"/>
            <a:ext cx="4444562" cy="523220"/>
          </a:xfrm>
          <a:prstGeom prst="rect">
            <a:avLst/>
          </a:prstGeom>
          <a:noFill/>
        </p:spPr>
        <p:txBody>
          <a:bodyPr wrap="square" rtlCol="0">
            <a:spAutoFit/>
          </a:bodyPr>
          <a:lstStyle/>
          <a:p>
            <a:r>
              <a:rPr lang="en-US" sz="2800" kern="1200">
                <a:solidFill>
                  <a:schemeClr val="tx1"/>
                </a:solidFill>
                <a:latin typeface="Helvetica Neue"/>
                <a:ea typeface="Helvetica Neue"/>
                <a:cs typeface="Helvetica Neue"/>
              </a:rPr>
              <a:t>Cost</a:t>
            </a:r>
            <a:r>
              <a:rPr lang="en-US" sz="1350" b="1">
                <a:latin typeface="+mj-lt"/>
              </a:rPr>
              <a:t> </a:t>
            </a:r>
            <a:r>
              <a:rPr lang="en-US" sz="2800" kern="1200">
                <a:solidFill>
                  <a:schemeClr val="tx1"/>
                </a:solidFill>
                <a:latin typeface="Helvetica Neue"/>
                <a:ea typeface="Helvetica Neue"/>
                <a:cs typeface="Helvetica Neue"/>
              </a:rPr>
              <a:t>and</a:t>
            </a:r>
            <a:r>
              <a:rPr lang="en-US" sz="1350" b="1">
                <a:latin typeface="+mj-lt"/>
              </a:rPr>
              <a:t> </a:t>
            </a:r>
            <a:r>
              <a:rPr lang="en-US" sz="2800" kern="1200">
                <a:solidFill>
                  <a:schemeClr val="tx1"/>
                </a:solidFill>
                <a:latin typeface="Helvetica Neue"/>
                <a:ea typeface="Helvetica Neue"/>
                <a:cs typeface="Helvetica Neue"/>
              </a:rPr>
              <a:t>Influence</a:t>
            </a:r>
            <a:r>
              <a:rPr lang="en-US" sz="1350" b="1">
                <a:latin typeface="+mj-lt"/>
              </a:rPr>
              <a:t> </a:t>
            </a:r>
            <a:r>
              <a:rPr lang="en-US" sz="2800" kern="1200">
                <a:solidFill>
                  <a:schemeClr val="tx1"/>
                </a:solidFill>
                <a:latin typeface="Helvetica Neue"/>
                <a:ea typeface="Helvetica Neue"/>
                <a:cs typeface="Helvetica Neue"/>
              </a:rPr>
              <a:t>Curves</a:t>
            </a:r>
          </a:p>
        </p:txBody>
      </p:sp>
    </p:spTree>
    <p:extLst>
      <p:ext uri="{BB962C8B-B14F-4D97-AF65-F5344CB8AC3E}">
        <p14:creationId xmlns:p14="http://schemas.microsoft.com/office/powerpoint/2010/main" val="3303997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158678" y="280424"/>
            <a:ext cx="6172200" cy="4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Philosophy</a:t>
            </a:r>
            <a:r>
              <a:rPr lang="en-US" sz="2400">
                <a:solidFill>
                  <a:srgbClr val="A2998B"/>
                </a:solidFill>
                <a:latin typeface="Helvetica"/>
                <a:cs typeface="Times New Roman" pitchFamily="18" charset="0"/>
              </a:rPr>
              <a:t> </a:t>
            </a:r>
            <a:r>
              <a:rPr lang="en-US" sz="2800" kern="1200">
                <a:solidFill>
                  <a:schemeClr val="tx1"/>
                </a:solidFill>
                <a:latin typeface="Helvetica Neue"/>
                <a:ea typeface="Helvetica Neue"/>
                <a:cs typeface="Helvetica Neue"/>
              </a:rPr>
              <a:t>of</a:t>
            </a:r>
            <a:r>
              <a:rPr lang="en-US" sz="2400">
                <a:solidFill>
                  <a:srgbClr val="A2998B"/>
                </a:solidFill>
                <a:latin typeface="Helvetica"/>
                <a:cs typeface="Times New Roman" pitchFamily="18" charset="0"/>
              </a:rPr>
              <a:t> </a:t>
            </a:r>
            <a:r>
              <a:rPr lang="en-US" sz="2800" kern="1200">
                <a:solidFill>
                  <a:schemeClr val="tx1"/>
                </a:solidFill>
                <a:latin typeface="Helvetica Neue"/>
                <a:ea typeface="Helvetica Neue"/>
                <a:cs typeface="Helvetica Neue"/>
              </a:rPr>
              <a:t>Design</a:t>
            </a:r>
            <a:r>
              <a:rPr lang="en-US" sz="2400">
                <a:solidFill>
                  <a:srgbClr val="A2998B"/>
                </a:solidFill>
                <a:latin typeface="Helvetica"/>
                <a:cs typeface="Times New Roman" pitchFamily="18" charset="0"/>
              </a:rPr>
              <a:t> </a:t>
            </a:r>
            <a:r>
              <a:rPr lang="en-US" sz="2800" kern="1200">
                <a:solidFill>
                  <a:schemeClr val="tx1"/>
                </a:solidFill>
                <a:latin typeface="Helvetica Neue"/>
                <a:ea typeface="Helvetica Neue"/>
                <a:cs typeface="Helvetica Neue"/>
              </a:rPr>
              <a:t>Standards</a:t>
            </a:r>
          </a:p>
        </p:txBody>
      </p:sp>
      <p:graphicFrame>
        <p:nvGraphicFramePr>
          <p:cNvPr id="7" name="Chart 6">
            <a:extLst>
              <a:ext uri="{FF2B5EF4-FFF2-40B4-BE49-F238E27FC236}">
                <a16:creationId xmlns:a16="http://schemas.microsoft.com/office/drawing/2014/main" id="{639E94C9-910D-E949-8AC3-A0EFBC0787BA}"/>
              </a:ext>
            </a:extLst>
          </p:cNvPr>
          <p:cNvGraphicFramePr/>
          <p:nvPr/>
        </p:nvGraphicFramePr>
        <p:xfrm>
          <a:off x="1771650" y="1200150"/>
          <a:ext cx="5600700"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6200000">
            <a:off x="182586" y="2913522"/>
            <a:ext cx="3136758" cy="323165"/>
          </a:xfrm>
          <a:prstGeom prst="rect">
            <a:avLst/>
          </a:prstGeom>
          <a:noFill/>
        </p:spPr>
        <p:txBody>
          <a:bodyPr wrap="square" rtlCol="0">
            <a:spAutoFit/>
          </a:bodyPr>
          <a:lstStyle/>
          <a:p>
            <a:pPr>
              <a:defRPr/>
            </a:pPr>
            <a:r>
              <a:rPr lang="en-US" sz="1500" spc="225">
                <a:solidFill>
                  <a:srgbClr val="7D7364">
                    <a:lumMod val="75000"/>
                  </a:srgbClr>
                </a:solidFill>
                <a:latin typeface="Times"/>
              </a:rPr>
              <a:t>DESIGN</a:t>
            </a:r>
            <a:r>
              <a:rPr lang="en-US" sz="1500" spc="225">
                <a:solidFill>
                  <a:prstClr val="black"/>
                </a:solidFill>
                <a:latin typeface="Times"/>
              </a:rPr>
              <a:t> </a:t>
            </a:r>
            <a:r>
              <a:rPr lang="en-US" sz="1500" spc="225">
                <a:solidFill>
                  <a:srgbClr val="7D7364">
                    <a:lumMod val="75000"/>
                  </a:srgbClr>
                </a:solidFill>
                <a:latin typeface="Times"/>
              </a:rPr>
              <a:t>REQUIREMENTS</a:t>
            </a:r>
          </a:p>
        </p:txBody>
      </p:sp>
      <p:sp>
        <p:nvSpPr>
          <p:cNvPr id="3" name="Rectangle 2"/>
          <p:cNvSpPr/>
          <p:nvPr/>
        </p:nvSpPr>
        <p:spPr>
          <a:xfrm>
            <a:off x="2316106" y="2291312"/>
            <a:ext cx="1571580" cy="300082"/>
          </a:xfrm>
          <a:prstGeom prst="rect">
            <a:avLst/>
          </a:prstGeom>
          <a:solidFill>
            <a:schemeClr val="bg1"/>
          </a:solidFill>
          <a:ln>
            <a:solidFill>
              <a:srgbClr val="002060"/>
            </a:solidFill>
          </a:ln>
        </p:spPr>
        <p:txBody>
          <a:bodyPr wrap="square" rtlCol="0">
            <a:spAutoFit/>
          </a:bodyPr>
          <a:lstStyle/>
          <a:p>
            <a:pPr>
              <a:defRPr/>
            </a:pPr>
            <a:r>
              <a:rPr lang="en-US" sz="1350">
                <a:solidFill>
                  <a:prstClr val="black"/>
                </a:solidFill>
                <a:latin typeface="Times"/>
              </a:rPr>
              <a:t>BUILDING CODE </a:t>
            </a:r>
          </a:p>
        </p:txBody>
      </p:sp>
      <p:sp>
        <p:nvSpPr>
          <p:cNvPr id="5" name="TextBox 4"/>
          <p:cNvSpPr txBox="1"/>
          <p:nvPr/>
        </p:nvSpPr>
        <p:spPr>
          <a:xfrm>
            <a:off x="1986740" y="1020363"/>
            <a:ext cx="944503" cy="51599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1350">
                <a:solidFill>
                  <a:prstClr val="black"/>
                </a:solidFill>
                <a:latin typeface="Times"/>
              </a:rPr>
              <a:t>EXTEND LIFE</a:t>
            </a:r>
          </a:p>
        </p:txBody>
      </p:sp>
      <p:sp>
        <p:nvSpPr>
          <p:cNvPr id="6" name="TextBox 5"/>
          <p:cNvSpPr txBox="1"/>
          <p:nvPr/>
        </p:nvSpPr>
        <p:spPr>
          <a:xfrm>
            <a:off x="4137389" y="1028526"/>
            <a:ext cx="900842" cy="5078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1350">
                <a:solidFill>
                  <a:prstClr val="black"/>
                </a:solidFill>
                <a:latin typeface="Times"/>
              </a:rPr>
              <a:t>HIGH ROI</a:t>
            </a:r>
          </a:p>
        </p:txBody>
      </p:sp>
      <p:sp>
        <p:nvSpPr>
          <p:cNvPr id="9" name="TextBox 8"/>
          <p:cNvSpPr txBox="1"/>
          <p:nvPr/>
        </p:nvSpPr>
        <p:spPr>
          <a:xfrm>
            <a:off x="2316106" y="1761964"/>
            <a:ext cx="1551246" cy="300082"/>
          </a:xfrm>
          <a:prstGeom prst="rect">
            <a:avLst/>
          </a:prstGeom>
          <a:solidFill>
            <a:schemeClr val="bg1"/>
          </a:solidFill>
          <a:ln>
            <a:solidFill>
              <a:srgbClr val="002060"/>
            </a:solidFill>
          </a:ln>
        </p:spPr>
        <p:txBody>
          <a:bodyPr wrap="square" rtlCol="0">
            <a:spAutoFit/>
          </a:bodyPr>
          <a:lstStyle/>
          <a:p>
            <a:pPr>
              <a:defRPr/>
            </a:pPr>
            <a:r>
              <a:rPr lang="en-US" sz="1350">
                <a:solidFill>
                  <a:prstClr val="black"/>
                </a:solidFill>
                <a:latin typeface="Times"/>
              </a:rPr>
              <a:t>CU STANDARDS  </a:t>
            </a:r>
          </a:p>
        </p:txBody>
      </p:sp>
      <p:cxnSp>
        <p:nvCxnSpPr>
          <p:cNvPr id="14" name="Straight Arrow Connector 13"/>
          <p:cNvCxnSpPr>
            <a:cxnSpLocks/>
          </p:cNvCxnSpPr>
          <p:nvPr/>
        </p:nvCxnSpPr>
        <p:spPr>
          <a:xfrm flipH="1" flipV="1">
            <a:off x="4058629" y="1664173"/>
            <a:ext cx="10034" cy="110013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6E4815F-2977-2745-BC53-88E9A28C5B0D}"/>
              </a:ext>
            </a:extLst>
          </p:cNvPr>
          <p:cNvSpPr txBox="1"/>
          <p:nvPr/>
        </p:nvSpPr>
        <p:spPr>
          <a:xfrm>
            <a:off x="3120244" y="1021978"/>
            <a:ext cx="871025" cy="5078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1350">
                <a:solidFill>
                  <a:prstClr val="black"/>
                </a:solidFill>
                <a:latin typeface="Times"/>
              </a:rPr>
              <a:t>REDUCE O&amp;M</a:t>
            </a:r>
          </a:p>
        </p:txBody>
      </p:sp>
      <p:sp>
        <p:nvSpPr>
          <p:cNvPr id="16" name="TextBox 15">
            <a:extLst>
              <a:ext uri="{FF2B5EF4-FFF2-40B4-BE49-F238E27FC236}">
                <a16:creationId xmlns:a16="http://schemas.microsoft.com/office/drawing/2014/main" id="{5367E446-8F0A-D144-88E0-7CE1EE6CE75E}"/>
              </a:ext>
            </a:extLst>
          </p:cNvPr>
          <p:cNvSpPr txBox="1"/>
          <p:nvPr/>
        </p:nvSpPr>
        <p:spPr>
          <a:xfrm>
            <a:off x="5184347" y="1023460"/>
            <a:ext cx="1060029" cy="5078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1350">
                <a:solidFill>
                  <a:prstClr val="black"/>
                </a:solidFill>
                <a:latin typeface="Times"/>
              </a:rPr>
              <a:t>SECURITY</a:t>
            </a:r>
          </a:p>
          <a:p>
            <a:pPr algn="ctr">
              <a:defRPr/>
            </a:pPr>
            <a:endParaRPr lang="en-US" sz="1350">
              <a:solidFill>
                <a:prstClr val="black"/>
              </a:solidFill>
              <a:latin typeface="Times"/>
            </a:endParaRPr>
          </a:p>
        </p:txBody>
      </p:sp>
      <p:sp>
        <p:nvSpPr>
          <p:cNvPr id="17" name="TextBox 16">
            <a:extLst>
              <a:ext uri="{FF2B5EF4-FFF2-40B4-BE49-F238E27FC236}">
                <a16:creationId xmlns:a16="http://schemas.microsoft.com/office/drawing/2014/main" id="{6A8F549A-8831-5A4C-9D87-29285C87EE96}"/>
              </a:ext>
            </a:extLst>
          </p:cNvPr>
          <p:cNvSpPr txBox="1"/>
          <p:nvPr/>
        </p:nvSpPr>
        <p:spPr>
          <a:xfrm>
            <a:off x="6343650" y="1028527"/>
            <a:ext cx="978530" cy="5078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1350">
                <a:solidFill>
                  <a:prstClr val="black"/>
                </a:solidFill>
                <a:latin typeface="Times"/>
              </a:rPr>
              <a:t>QUALITY</a:t>
            </a:r>
          </a:p>
          <a:p>
            <a:pPr algn="ctr">
              <a:defRPr/>
            </a:pPr>
            <a:endParaRPr lang="en-US" sz="1350">
              <a:solidFill>
                <a:prstClr val="black"/>
              </a:solidFill>
              <a:latin typeface="Times"/>
            </a:endParaRPr>
          </a:p>
        </p:txBody>
      </p:sp>
      <p:cxnSp>
        <p:nvCxnSpPr>
          <p:cNvPr id="10" name="Straight Connector 9">
            <a:extLst>
              <a:ext uri="{FF2B5EF4-FFF2-40B4-BE49-F238E27FC236}">
                <a16:creationId xmlns:a16="http://schemas.microsoft.com/office/drawing/2014/main" id="{2E7F7D5F-2F8F-034E-861F-DEADF86DFBFF}"/>
              </a:ext>
            </a:extLst>
          </p:cNvPr>
          <p:cNvCxnSpPr/>
          <p:nvPr/>
        </p:nvCxnSpPr>
        <p:spPr>
          <a:xfrm>
            <a:off x="1986478" y="2175734"/>
            <a:ext cx="5100124"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2408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228600"/>
            <a:ext cx="7981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Where</a:t>
            </a:r>
            <a:r>
              <a:rPr lang="en-US" sz="2400">
                <a:solidFill>
                  <a:srgbClr val="A2998B"/>
                </a:solidFill>
                <a:latin typeface="Helvetica"/>
              </a:rPr>
              <a:t> </a:t>
            </a:r>
            <a:r>
              <a:rPr lang="en-US" sz="2800" kern="1200">
                <a:solidFill>
                  <a:schemeClr val="tx1"/>
                </a:solidFill>
                <a:latin typeface="Helvetica Neue"/>
                <a:ea typeface="Helvetica Neue"/>
                <a:cs typeface="Helvetica Neue"/>
              </a:rPr>
              <a:t>are the CU Design Standards &amp; Details?</a:t>
            </a:r>
          </a:p>
        </p:txBody>
      </p:sp>
      <p:pic>
        <p:nvPicPr>
          <p:cNvPr id="5" name="Picture 4" descr="Graphical user interface, text, website&#10;&#10;Description automatically generated">
            <a:extLst>
              <a:ext uri="{FF2B5EF4-FFF2-40B4-BE49-F238E27FC236}">
                <a16:creationId xmlns:a16="http://schemas.microsoft.com/office/drawing/2014/main" id="{26E2686E-F2C6-464C-82EE-51B88626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742950"/>
            <a:ext cx="6844832" cy="3943350"/>
          </a:xfrm>
          <a:prstGeom prst="rect">
            <a:avLst/>
          </a:prstGeom>
        </p:spPr>
      </p:pic>
      <p:sp>
        <p:nvSpPr>
          <p:cNvPr id="6" name="Donut 5">
            <a:extLst>
              <a:ext uri="{FF2B5EF4-FFF2-40B4-BE49-F238E27FC236}">
                <a16:creationId xmlns:a16="http://schemas.microsoft.com/office/drawing/2014/main" id="{9DF12855-B4F5-264A-BCBE-5E67294FB421}"/>
              </a:ext>
            </a:extLst>
          </p:cNvPr>
          <p:cNvSpPr/>
          <p:nvPr/>
        </p:nvSpPr>
        <p:spPr>
          <a:xfrm>
            <a:off x="2914650" y="3200400"/>
            <a:ext cx="1485900" cy="457200"/>
          </a:xfrm>
          <a:prstGeom prst="donut">
            <a:avLst>
              <a:gd name="adj" fmla="val 3562"/>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Times"/>
            </a:endParaRPr>
          </a:p>
        </p:txBody>
      </p:sp>
      <p:graphicFrame>
        <p:nvGraphicFramePr>
          <p:cNvPr id="3" name="Diagram 2">
            <a:extLst>
              <a:ext uri="{FF2B5EF4-FFF2-40B4-BE49-F238E27FC236}">
                <a16:creationId xmlns:a16="http://schemas.microsoft.com/office/drawing/2014/main" id="{C4DED2E3-6B24-3049-8FDD-A5ACB5066E29}"/>
              </a:ext>
            </a:extLst>
          </p:cNvPr>
          <p:cNvGraphicFramePr/>
          <p:nvPr/>
        </p:nvGraphicFramePr>
        <p:xfrm>
          <a:off x="5114926" y="2514600"/>
          <a:ext cx="2158532" cy="1885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3DA6AA29-8B85-C348-9A15-BD44F12D42E1}"/>
              </a:ext>
            </a:extLst>
          </p:cNvPr>
          <p:cNvSpPr txBox="1"/>
          <p:nvPr/>
        </p:nvSpPr>
        <p:spPr>
          <a:xfrm>
            <a:off x="1314450" y="4767441"/>
            <a:ext cx="6572250" cy="300082"/>
          </a:xfrm>
          <a:prstGeom prst="rect">
            <a:avLst/>
          </a:prstGeom>
          <a:noFill/>
        </p:spPr>
        <p:txBody>
          <a:bodyPr wrap="square" rtlCol="0">
            <a:spAutoFit/>
          </a:bodyPr>
          <a:lstStyle/>
          <a:p>
            <a:r>
              <a:rPr lang="en-US" sz="1350" i="1"/>
              <a:t>Standards are a contractual requirement for architects and engineers to incorporate in CD’s </a:t>
            </a:r>
          </a:p>
        </p:txBody>
      </p:sp>
    </p:spTree>
    <p:extLst>
      <p:ext uri="{BB962C8B-B14F-4D97-AF65-F5344CB8AC3E}">
        <p14:creationId xmlns:p14="http://schemas.microsoft.com/office/powerpoint/2010/main" val="1452462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84" descr="A document with text on it&#10;&#10;Description automatically generated">
            <a:extLst>
              <a:ext uri="{FF2B5EF4-FFF2-40B4-BE49-F238E27FC236}">
                <a16:creationId xmlns:a16="http://schemas.microsoft.com/office/drawing/2014/main" id="{3FA8771C-B275-5B62-3F7B-070B628FB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334" y="3173104"/>
            <a:ext cx="1230230" cy="1521476"/>
          </a:xfrm>
          <a:prstGeom prst="rect">
            <a:avLst/>
          </a:prstGeom>
          <a:ln w="12700">
            <a:solidFill>
              <a:schemeClr val="tx1"/>
            </a:solidFill>
          </a:ln>
          <a:effectLst>
            <a:outerShdw blurRad="50800" dist="38100" dir="2700000" algn="tl" rotWithShape="0">
              <a:prstClr val="black">
                <a:alpha val="40000"/>
              </a:prstClr>
            </a:outerShdw>
          </a:effectLst>
        </p:spPr>
      </p:pic>
      <p:pic>
        <p:nvPicPr>
          <p:cNvPr id="187" name="Picture 186" descr="Diagram of a water well diagram&#10;&#10;Description automatically generated">
            <a:extLst>
              <a:ext uri="{FF2B5EF4-FFF2-40B4-BE49-F238E27FC236}">
                <a16:creationId xmlns:a16="http://schemas.microsoft.com/office/drawing/2014/main" id="{CC0B4417-64D2-BD6D-5F5B-D87A4E537A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1550" y="3175103"/>
            <a:ext cx="1474941" cy="1530539"/>
          </a:xfrm>
          <a:prstGeom prst="rect">
            <a:avLst/>
          </a:prstGeom>
          <a:ln w="12700">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5839078-D2C4-146F-CB00-2F21D403A374}"/>
              </a:ext>
            </a:extLst>
          </p:cNvPr>
          <p:cNvPicPr>
            <a:picLocks noChangeAspect="1"/>
          </p:cNvPicPr>
          <p:nvPr/>
        </p:nvPicPr>
        <p:blipFill>
          <a:blip r:embed="rId5"/>
          <a:srcRect b="23328"/>
          <a:stretch/>
        </p:blipFill>
        <p:spPr>
          <a:xfrm>
            <a:off x="586584" y="762000"/>
            <a:ext cx="4938368" cy="3943642"/>
          </a:xfrm>
          <a:prstGeom prst="rect">
            <a:avLst/>
          </a:prstGeom>
          <a:ln w="12700">
            <a:solidFill>
              <a:schemeClr val="tx1"/>
            </a:solidFill>
          </a:ln>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6FF7F368-9DE3-F1A4-8821-55616D823CCD}"/>
              </a:ext>
            </a:extLst>
          </p:cNvPr>
          <p:cNvSpPr txBox="1">
            <a:spLocks/>
          </p:cNvSpPr>
          <p:nvPr/>
        </p:nvSpPr>
        <p:spPr>
          <a:xfrm>
            <a:off x="414216" y="239713"/>
            <a:ext cx="8525598" cy="405452"/>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buClrTx/>
              <a:buFontTx/>
              <a:defRPr/>
            </a:pPr>
            <a:r>
              <a:rPr lang="en-US" sz="2800">
                <a:latin typeface="Helvetica Neue"/>
                <a:ea typeface="Helvetica Neue"/>
                <a:cs typeface="Helvetica Neue"/>
              </a:rPr>
              <a:t>Institutional Knowledge Embedded in Standards</a:t>
            </a:r>
          </a:p>
        </p:txBody>
      </p:sp>
      <p:sp>
        <p:nvSpPr>
          <p:cNvPr id="6" name="TextBox 5">
            <a:extLst>
              <a:ext uri="{FF2B5EF4-FFF2-40B4-BE49-F238E27FC236}">
                <a16:creationId xmlns:a16="http://schemas.microsoft.com/office/drawing/2014/main" id="{7D889889-E5C2-10BD-9A4B-9FFBDA2A0B7C}"/>
              </a:ext>
            </a:extLst>
          </p:cNvPr>
          <p:cNvSpPr txBox="1"/>
          <p:nvPr/>
        </p:nvSpPr>
        <p:spPr>
          <a:xfrm>
            <a:off x="5640326" y="762000"/>
            <a:ext cx="3322447" cy="2059090"/>
          </a:xfrm>
          <a:prstGeom prst="rect">
            <a:avLst/>
          </a:prstGeom>
          <a:noFill/>
        </p:spPr>
        <p:txBody>
          <a:bodyPr wrap="square">
            <a:spAutoFit/>
          </a:bodyPr>
          <a:lstStyle/>
          <a:p>
            <a:pPr marL="0" lvl="0" indent="0">
              <a:buNone/>
            </a:pPr>
            <a:endParaRPr lang="en-US" sz="600" b="1">
              <a:solidFill>
                <a:schemeClr val="tx1"/>
              </a:solidFill>
              <a:latin typeface="+mn-lt"/>
              <a:cs typeface="Helvetica" panose="020B0604020202020204" pitchFamily="34" charset="0"/>
            </a:endParaRP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1,000+ pages (24 trades)</a:t>
            </a: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200+ drawing details</a:t>
            </a: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Internal &amp; External Stakeholders</a:t>
            </a: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Living document </a:t>
            </a: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Sets Quality Standards </a:t>
            </a:r>
          </a:p>
          <a:p>
            <a:pPr marL="231775" lvl="0"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Best practices</a:t>
            </a:r>
          </a:p>
          <a:p>
            <a:pPr marL="231775" indent="-174625">
              <a:lnSpc>
                <a:spcPts val="2080"/>
              </a:lnSpc>
              <a:buFont typeface="Arial" panose="020B0604020202020204" pitchFamily="34" charset="0"/>
              <a:buChar char="•"/>
            </a:pPr>
            <a:r>
              <a:rPr lang="en-US" sz="1600">
                <a:solidFill>
                  <a:schemeClr val="tx1"/>
                </a:solidFill>
                <a:latin typeface="Helvetica Light" panose="020B0403020202020204" pitchFamily="34" charset="0"/>
                <a:cs typeface="Helvetica" panose="020B0604020202020204" pitchFamily="34" charset="0"/>
              </a:rPr>
              <a:t>Feedback loop</a:t>
            </a:r>
          </a:p>
        </p:txBody>
      </p:sp>
    </p:spTree>
    <p:extLst>
      <p:ext uri="{BB962C8B-B14F-4D97-AF65-F5344CB8AC3E}">
        <p14:creationId xmlns:p14="http://schemas.microsoft.com/office/powerpoint/2010/main" val="371256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0CDA-F676-8EB6-E9E1-0D1C1E484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B8C94-1FE0-7C02-62A9-BAE730CC8269}"/>
              </a:ext>
            </a:extLst>
          </p:cNvPr>
          <p:cNvSpPr>
            <a:spLocks noGrp="1"/>
          </p:cNvSpPr>
          <p:nvPr>
            <p:ph type="title"/>
          </p:nvPr>
        </p:nvSpPr>
        <p:spPr>
          <a:xfrm>
            <a:off x="556765" y="291054"/>
            <a:ext cx="8795053" cy="454508"/>
          </a:xfrm>
        </p:spPr>
        <p:txBody>
          <a:bodyPr>
            <a:noAutofit/>
          </a:bodyPr>
          <a:lstStyle/>
          <a:p>
            <a:pPr defTabSz="685766">
              <a:buClr>
                <a:srgbClr val="000000"/>
              </a:buClr>
              <a:buFont typeface="Arial"/>
              <a:defRPr/>
            </a:pPr>
            <a:r>
              <a:rPr lang="en-US" kern="1200">
                <a:solidFill>
                  <a:schemeClr val="tx1"/>
                </a:solidFill>
                <a:sym typeface="Arial"/>
              </a:rPr>
              <a:t>Learning Organization    Knowledge Management  </a:t>
            </a:r>
          </a:p>
        </p:txBody>
      </p:sp>
      <p:graphicFrame>
        <p:nvGraphicFramePr>
          <p:cNvPr id="3" name="Content Placeholder 2">
            <a:extLst>
              <a:ext uri="{FF2B5EF4-FFF2-40B4-BE49-F238E27FC236}">
                <a16:creationId xmlns:a16="http://schemas.microsoft.com/office/drawing/2014/main" id="{8F0620A6-4874-FAC3-275C-03E1CB1025D5}"/>
              </a:ext>
            </a:extLst>
          </p:cNvPr>
          <p:cNvGraphicFramePr>
            <a:graphicFrameLocks/>
          </p:cNvGraphicFramePr>
          <p:nvPr>
            <p:extLst>
              <p:ext uri="{D42A27DB-BD31-4B8C-83A1-F6EECF244321}">
                <p14:modId xmlns:p14="http://schemas.microsoft.com/office/powerpoint/2010/main" val="3844330095"/>
              </p:ext>
            </p:extLst>
          </p:nvPr>
        </p:nvGraphicFramePr>
        <p:xfrm>
          <a:off x="1075099" y="1282227"/>
          <a:ext cx="6755263" cy="3091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a:extLst>
              <a:ext uri="{FF2B5EF4-FFF2-40B4-BE49-F238E27FC236}">
                <a16:creationId xmlns:a16="http://schemas.microsoft.com/office/drawing/2014/main" id="{25031E57-3E8D-4DE8-45EF-CAFC401EEEB2}"/>
              </a:ext>
            </a:extLst>
          </p:cNvPr>
          <p:cNvSpPr/>
          <p:nvPr/>
        </p:nvSpPr>
        <p:spPr>
          <a:xfrm>
            <a:off x="4222143" y="437321"/>
            <a:ext cx="230588" cy="230587"/>
          </a:xfrm>
          <a:prstGeom prst="rightArrow">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151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AAE85-7101-C9D5-5C19-995E577921FF}"/>
            </a:ext>
          </a:extLst>
        </p:cNvPr>
        <p:cNvGrpSpPr/>
        <p:nvPr/>
      </p:nvGrpSpPr>
      <p:grpSpPr>
        <a:xfrm>
          <a:off x="0" y="0"/>
          <a:ext cx="0" cy="0"/>
          <a:chOff x="0" y="0"/>
          <a:chExt cx="0" cy="0"/>
        </a:xfrm>
      </p:grpSpPr>
      <p:sp>
        <p:nvSpPr>
          <p:cNvPr id="12" name="Rectangle 7">
            <a:extLst>
              <a:ext uri="{FF2B5EF4-FFF2-40B4-BE49-F238E27FC236}">
                <a16:creationId xmlns:a16="http://schemas.microsoft.com/office/drawing/2014/main" id="{89BA580F-A9B2-C88C-02C0-023E18B09C5D}"/>
              </a:ext>
            </a:extLst>
          </p:cNvPr>
          <p:cNvSpPr>
            <a:spLocks noChangeArrowheads="1"/>
          </p:cNvSpPr>
          <p:nvPr/>
        </p:nvSpPr>
        <p:spPr bwMode="auto">
          <a:xfrm>
            <a:off x="228600" y="228600"/>
            <a:ext cx="837094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defRPr/>
            </a:pPr>
            <a:r>
              <a:rPr lang="en-US" sz="2800" kern="1200">
                <a:solidFill>
                  <a:schemeClr val="tx1"/>
                </a:solidFill>
                <a:latin typeface="Helvetica Neue"/>
                <a:ea typeface="Helvetica Neue"/>
                <a:cs typeface="Helvetica Neue"/>
              </a:rPr>
              <a:t>Is There a Better Way to Interact With Standards?</a:t>
            </a:r>
          </a:p>
        </p:txBody>
      </p:sp>
      <p:sp>
        <p:nvSpPr>
          <p:cNvPr id="4" name="TextBox 3">
            <a:extLst>
              <a:ext uri="{FF2B5EF4-FFF2-40B4-BE49-F238E27FC236}">
                <a16:creationId xmlns:a16="http://schemas.microsoft.com/office/drawing/2014/main" id="{A036DDBC-9BDC-CB6B-C0BB-399CEB269CEE}"/>
              </a:ext>
            </a:extLst>
          </p:cNvPr>
          <p:cNvSpPr txBox="1"/>
          <p:nvPr/>
        </p:nvSpPr>
        <p:spPr>
          <a:xfrm>
            <a:off x="228600" y="742950"/>
            <a:ext cx="6516858" cy="4093428"/>
          </a:xfrm>
          <a:prstGeom prst="rect">
            <a:avLst/>
          </a:prstGeom>
          <a:noFill/>
        </p:spPr>
        <p:txBody>
          <a:bodyPr wrap="square" lIns="91440" tIns="45720" rIns="91440" bIns="45720" anchor="t">
            <a:spAutoFit/>
          </a:bodyPr>
          <a:lstStyle/>
          <a:p>
            <a:pPr marL="0" lvl="0" indent="0">
              <a:buNone/>
            </a:pPr>
            <a:endParaRPr lang="en-US" sz="2000" b="1">
              <a:solidFill>
                <a:schemeClr val="tx1"/>
              </a:solidFill>
              <a:latin typeface="Helvetica Neue"/>
              <a:cs typeface="Helvetica" panose="020B0604020202020204" pitchFamily="34" charset="0"/>
            </a:endParaRPr>
          </a:p>
          <a:p>
            <a:pPr marL="574675" lvl="0" indent="-342900">
              <a:spcAft>
                <a:spcPts val="1200"/>
              </a:spcAft>
              <a:buChar char="•"/>
            </a:pPr>
            <a:r>
              <a:rPr lang="en-US" sz="2000" b="1">
                <a:solidFill>
                  <a:srgbClr val="C00000"/>
                </a:solidFill>
                <a:latin typeface="Helvetica Neue"/>
                <a:cs typeface="Helvetica"/>
              </a:rPr>
              <a:t>YES!</a:t>
            </a:r>
          </a:p>
          <a:p>
            <a:pPr marL="574675" lvl="0" indent="-342900">
              <a:spcAft>
                <a:spcPts val="1200"/>
              </a:spcAft>
              <a:buChar char="•"/>
            </a:pPr>
            <a:r>
              <a:rPr lang="en-US" sz="2000">
                <a:solidFill>
                  <a:schemeClr val="tx1"/>
                </a:solidFill>
                <a:latin typeface="Helvetica Neue"/>
                <a:cs typeface="Helvetica"/>
              </a:rPr>
              <a:t>FE reached out to the Cornell University AI Innovation Lab</a:t>
            </a:r>
          </a:p>
          <a:p>
            <a:pPr marL="574675" lvl="0" indent="-342900">
              <a:spcAft>
                <a:spcPts val="1200"/>
              </a:spcAft>
              <a:buChar char="•"/>
            </a:pPr>
            <a:r>
              <a:rPr lang="en-US" sz="2000">
                <a:solidFill>
                  <a:schemeClr val="tx1"/>
                </a:solidFill>
                <a:latin typeface="Helvetica Neue"/>
                <a:cs typeface="Helvetica"/>
              </a:rPr>
              <a:t>EPM submitted a proposal for the AI Innovation Lab to create a custom AI Chat Bot</a:t>
            </a:r>
          </a:p>
          <a:p>
            <a:pPr marL="574675" lvl="0" indent="-342900">
              <a:spcAft>
                <a:spcPts val="1200"/>
              </a:spcAft>
              <a:buChar char="•"/>
            </a:pPr>
            <a:r>
              <a:rPr lang="en-US" sz="2000">
                <a:solidFill>
                  <a:schemeClr val="tx1"/>
                </a:solidFill>
                <a:latin typeface="Helvetica Neue"/>
                <a:cs typeface="Helvetica"/>
              </a:rPr>
              <a:t>The proposal was </a:t>
            </a:r>
            <a:r>
              <a:rPr lang="en-US" sz="2000">
                <a:solidFill>
                  <a:srgbClr val="C00000"/>
                </a:solidFill>
                <a:latin typeface="Helvetica Neue"/>
                <a:cs typeface="Helvetica"/>
              </a:rPr>
              <a:t>accepted</a:t>
            </a:r>
            <a:r>
              <a:rPr lang="en-US" sz="2000">
                <a:solidFill>
                  <a:schemeClr val="tx1"/>
                </a:solidFill>
                <a:latin typeface="Helvetica Neue"/>
                <a:cs typeface="Helvetica"/>
              </a:rPr>
              <a:t> and EPM began working with a talented team from the AI Innovation Lab in the Fall of 2024</a:t>
            </a:r>
          </a:p>
          <a:p>
            <a:pPr marL="574675" lvl="0" indent="-342900">
              <a:spcAft>
                <a:spcPts val="1200"/>
              </a:spcAft>
              <a:buChar char="•"/>
            </a:pPr>
            <a:r>
              <a:rPr lang="en-US" sz="2000">
                <a:solidFill>
                  <a:schemeClr val="tx1"/>
                </a:solidFill>
                <a:latin typeface="Helvetica Neue"/>
                <a:cs typeface="Helvetica"/>
              </a:rPr>
              <a:t>The Standards AI Chat Bot was released on the FCS Website last week.</a:t>
            </a:r>
          </a:p>
        </p:txBody>
      </p:sp>
      <p:pic>
        <p:nvPicPr>
          <p:cNvPr id="3" name="Picture 2" descr="A white figure holding a red arrow and a question mark&#10;&#10;AI-generated content may be incorrect.">
            <a:extLst>
              <a:ext uri="{FF2B5EF4-FFF2-40B4-BE49-F238E27FC236}">
                <a16:creationId xmlns:a16="http://schemas.microsoft.com/office/drawing/2014/main" id="{7B6A42B8-9F9A-024A-58AD-1BD00B269B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89434" y="1752468"/>
            <a:ext cx="2425966" cy="2458343"/>
          </a:xfrm>
          <a:prstGeom prst="rect">
            <a:avLst/>
          </a:prstGeom>
        </p:spPr>
      </p:pic>
    </p:spTree>
    <p:extLst>
      <p:ext uri="{BB962C8B-B14F-4D97-AF65-F5344CB8AC3E}">
        <p14:creationId xmlns:p14="http://schemas.microsoft.com/office/powerpoint/2010/main" val="3092623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EA638-1FEC-1A6C-2A5B-8490F37A79D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E34509B-A195-2F86-CEDD-A16FB8D9E553}"/>
              </a:ext>
            </a:extLst>
          </p:cNvPr>
          <p:cNvSpPr txBox="1"/>
          <p:nvPr/>
        </p:nvSpPr>
        <p:spPr>
          <a:xfrm>
            <a:off x="5288995" y="850823"/>
            <a:ext cx="3539986" cy="3860800"/>
          </a:xfrm>
          <a:prstGeom prst="rect">
            <a:avLst/>
          </a:prstGeom>
          <a:noFill/>
        </p:spPr>
        <p:txBody>
          <a:bodyPr wrap="square" lIns="91440" tIns="45720" rIns="91440" bIns="45720" anchor="t">
            <a:spAutoFit/>
          </a:bodyPr>
          <a:lstStyle/>
          <a:p>
            <a:pPr marL="172720" indent="-172720">
              <a:lnSpc>
                <a:spcPts val="2680"/>
              </a:lnSpc>
              <a:buFont typeface="Arial" panose="020B0604020202020204" pitchFamily="34" charset="0"/>
              <a:buChar char="•"/>
            </a:pPr>
            <a:r>
              <a:rPr lang="en-US" sz="1600">
                <a:solidFill>
                  <a:srgbClr val="0A0A0A"/>
                </a:solidFill>
                <a:latin typeface="Helvetica Neue"/>
                <a:cs typeface="Calibri"/>
              </a:rPr>
              <a:t>The Bot only reads the standards (The Bot should not hallucinate)</a:t>
            </a:r>
            <a:endParaRPr lang="en-US">
              <a:latin typeface="Helvetica Neue"/>
              <a:cs typeface="Calibri"/>
            </a:endParaRPr>
          </a:p>
          <a:p>
            <a:pPr marL="172720" indent="-172720">
              <a:lnSpc>
                <a:spcPts val="2680"/>
              </a:lnSpc>
              <a:buFont typeface="Arial" panose="020B0604020202020204" pitchFamily="34" charset="0"/>
              <a:buChar char="•"/>
            </a:pPr>
            <a:r>
              <a:rPr lang="en-US" sz="1600">
                <a:solidFill>
                  <a:srgbClr val="0A0A0A"/>
                </a:solidFill>
                <a:latin typeface="Helvetica Neue"/>
                <a:cs typeface="Calibri"/>
              </a:rPr>
              <a:t>Responses consider full corpus (+/- 30 second response time)</a:t>
            </a:r>
            <a:endParaRPr lang="en-US" sz="1600">
              <a:solidFill>
                <a:srgbClr val="0A0A0A"/>
              </a:solidFill>
              <a:effectLst/>
              <a:latin typeface="Helvetica Neue"/>
              <a:cs typeface="Calibri" panose="020F0502020204030204" pitchFamily="34" charset="0"/>
            </a:endParaRPr>
          </a:p>
          <a:p>
            <a:pPr marL="172720" indent="-172720">
              <a:lnSpc>
                <a:spcPts val="2680"/>
              </a:lnSpc>
              <a:buFont typeface="Arial" panose="020B0604020202020204" pitchFamily="34" charset="0"/>
              <a:buChar char="•"/>
            </a:pPr>
            <a:r>
              <a:rPr lang="en-US" sz="1600">
                <a:solidFill>
                  <a:srgbClr val="0A0A0A"/>
                </a:solidFill>
                <a:latin typeface="Helvetica Neue"/>
                <a:cs typeface="Calibri"/>
              </a:rPr>
              <a:t>Task specific interface</a:t>
            </a:r>
            <a:endParaRPr lang="en-US" sz="1600">
              <a:solidFill>
                <a:srgbClr val="0A0A0A"/>
              </a:solidFill>
              <a:effectLst/>
              <a:latin typeface="Helvetica Neue"/>
              <a:cs typeface="Calibri" panose="020F0502020204030204" pitchFamily="34" charset="0"/>
            </a:endParaRPr>
          </a:p>
          <a:p>
            <a:pPr marL="172720" indent="-172720">
              <a:lnSpc>
                <a:spcPts val="2680"/>
              </a:lnSpc>
              <a:buFont typeface="Arial" panose="020B0604020202020204" pitchFamily="34" charset="0"/>
              <a:buChar char="•"/>
            </a:pPr>
            <a:r>
              <a:rPr lang="en-US" sz="1600">
                <a:solidFill>
                  <a:srgbClr val="0A0A0A"/>
                </a:solidFill>
                <a:effectLst/>
                <a:latin typeface="Helvetica Neue"/>
                <a:cs typeface="Calibri"/>
              </a:rPr>
              <a:t>Summary from multiple sources</a:t>
            </a:r>
          </a:p>
          <a:p>
            <a:pPr marL="172720" indent="-172720">
              <a:lnSpc>
                <a:spcPts val="2680"/>
              </a:lnSpc>
              <a:buFont typeface="Arial" panose="020B0604020202020204" pitchFamily="34" charset="0"/>
              <a:buChar char="•"/>
            </a:pPr>
            <a:r>
              <a:rPr lang="en-US" sz="1600">
                <a:solidFill>
                  <a:srgbClr val="0A0A0A"/>
                </a:solidFill>
                <a:latin typeface="Helvetica Neue"/>
                <a:cs typeface="Calibri"/>
              </a:rPr>
              <a:t>Links to relevant documents</a:t>
            </a:r>
          </a:p>
          <a:p>
            <a:pPr marL="172720" indent="-172720">
              <a:lnSpc>
                <a:spcPts val="2680"/>
              </a:lnSpc>
              <a:buFont typeface="Arial" panose="020B0604020202020204" pitchFamily="34" charset="0"/>
              <a:buChar char="•"/>
            </a:pPr>
            <a:r>
              <a:rPr lang="en-US" sz="1600">
                <a:latin typeface="Helvetica Neue"/>
                <a:cs typeface="Calibri"/>
              </a:rPr>
              <a:t>Increase access to knowledge</a:t>
            </a:r>
            <a:r>
              <a:rPr lang="en-US" sz="1600">
                <a:solidFill>
                  <a:srgbClr val="0A0A0A"/>
                </a:solidFill>
                <a:latin typeface="Helvetica Neue"/>
                <a:cs typeface="Calibri"/>
              </a:rPr>
              <a:t> </a:t>
            </a:r>
            <a:endParaRPr lang="en-US" sz="1600">
              <a:solidFill>
                <a:srgbClr val="0A0A0A"/>
              </a:solidFill>
              <a:effectLst/>
              <a:latin typeface="Helvetica Neue"/>
              <a:cs typeface="Calibri"/>
            </a:endParaRPr>
          </a:p>
          <a:p>
            <a:pPr marL="172720" indent="-172720">
              <a:lnSpc>
                <a:spcPts val="2680"/>
              </a:lnSpc>
              <a:buFont typeface="Arial" panose="020B0604020202020204" pitchFamily="34" charset="0"/>
              <a:buChar char="•"/>
            </a:pPr>
            <a:r>
              <a:rPr lang="en-US" sz="1600">
                <a:effectLst/>
                <a:latin typeface="Helvetica Neue"/>
                <a:cs typeface="Calibri"/>
              </a:rPr>
              <a:t>Prevent avoidable mistakes</a:t>
            </a:r>
          </a:p>
          <a:p>
            <a:pPr marL="172720" indent="-172720">
              <a:lnSpc>
                <a:spcPts val="2680"/>
              </a:lnSpc>
              <a:buFont typeface="Arial" panose="020B0604020202020204" pitchFamily="34" charset="0"/>
              <a:buChar char="•"/>
            </a:pPr>
            <a:r>
              <a:rPr lang="en-US" sz="1600">
                <a:latin typeface="Helvetica Neue"/>
                <a:cs typeface="Calibri"/>
              </a:rPr>
              <a:t>Easy to access and useful </a:t>
            </a:r>
          </a:p>
          <a:p>
            <a:pPr marL="172720" indent="-172720">
              <a:lnSpc>
                <a:spcPts val="2680"/>
              </a:lnSpc>
              <a:buFont typeface="Arial" panose="020B0604020202020204" pitchFamily="34" charset="0"/>
              <a:buChar char="•"/>
            </a:pPr>
            <a:r>
              <a:rPr lang="en-US" sz="1600">
                <a:latin typeface="Helvetica Neue"/>
                <a:cs typeface="Calibri"/>
              </a:rPr>
              <a:t>Saves time!! </a:t>
            </a:r>
          </a:p>
        </p:txBody>
      </p:sp>
      <p:sp>
        <p:nvSpPr>
          <p:cNvPr id="11" name="Title 1">
            <a:extLst>
              <a:ext uri="{FF2B5EF4-FFF2-40B4-BE49-F238E27FC236}">
                <a16:creationId xmlns:a16="http://schemas.microsoft.com/office/drawing/2014/main" id="{92805311-FF63-0E43-CE0A-41E257C2CCCE}"/>
              </a:ext>
            </a:extLst>
          </p:cNvPr>
          <p:cNvSpPr txBox="1">
            <a:spLocks/>
          </p:cNvSpPr>
          <p:nvPr/>
        </p:nvSpPr>
        <p:spPr>
          <a:xfrm>
            <a:off x="414216" y="239713"/>
            <a:ext cx="8525598" cy="405452"/>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buClrTx/>
              <a:buFontTx/>
              <a:defRPr/>
            </a:pPr>
            <a:r>
              <a:rPr lang="en-US" sz="2800">
                <a:latin typeface="Helvetica Neue"/>
                <a:ea typeface="Helvetica Neue"/>
                <a:cs typeface="Helvetica Neue"/>
              </a:rPr>
              <a:t>Benefits of AI-Driven Interface for </a:t>
            </a:r>
            <a:r>
              <a:rPr lang="en-US" sz="2800" u="sng">
                <a:latin typeface="Helvetica Neue"/>
                <a:ea typeface="Helvetica Neue"/>
                <a:cs typeface="Helvetica Neue"/>
              </a:rPr>
              <a:t>Standards</a:t>
            </a:r>
          </a:p>
        </p:txBody>
      </p:sp>
      <p:sp>
        <p:nvSpPr>
          <p:cNvPr id="13" name="Rectangle 12">
            <a:extLst>
              <a:ext uri="{FF2B5EF4-FFF2-40B4-BE49-F238E27FC236}">
                <a16:creationId xmlns:a16="http://schemas.microsoft.com/office/drawing/2014/main" id="{42F21E95-14C6-6E49-B0C3-2AEB7BDCD58B}"/>
              </a:ext>
            </a:extLst>
          </p:cNvPr>
          <p:cNvSpPr/>
          <p:nvPr/>
        </p:nvSpPr>
        <p:spPr>
          <a:xfrm>
            <a:off x="634897" y="774470"/>
            <a:ext cx="4292003" cy="404581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3810AA6D-688E-6E89-39B8-B6E8F1B73E6D}"/>
              </a:ext>
            </a:extLst>
          </p:cNvPr>
          <p:cNvPicPr>
            <a:picLocks noChangeAspect="1"/>
          </p:cNvPicPr>
          <p:nvPr/>
        </p:nvPicPr>
        <p:blipFill>
          <a:blip r:embed="rId3"/>
          <a:stretch>
            <a:fillRect/>
          </a:stretch>
        </p:blipFill>
        <p:spPr>
          <a:xfrm>
            <a:off x="650894" y="850823"/>
            <a:ext cx="4234606" cy="2391651"/>
          </a:xfrm>
          <a:prstGeom prst="rect">
            <a:avLst/>
          </a:prstGeom>
        </p:spPr>
      </p:pic>
      <p:pic>
        <p:nvPicPr>
          <p:cNvPr id="7" name="Picture 6" descr="A screenshot of a document&#10;&#10;Description automatically generated">
            <a:extLst>
              <a:ext uri="{FF2B5EF4-FFF2-40B4-BE49-F238E27FC236}">
                <a16:creationId xmlns:a16="http://schemas.microsoft.com/office/drawing/2014/main" id="{09A59F92-2111-0C9E-36EF-75E7157B9032}"/>
              </a:ext>
            </a:extLst>
          </p:cNvPr>
          <p:cNvPicPr>
            <a:picLocks noChangeAspect="1"/>
          </p:cNvPicPr>
          <p:nvPr/>
        </p:nvPicPr>
        <p:blipFill>
          <a:blip r:embed="rId4"/>
          <a:srcRect b="45054"/>
          <a:stretch/>
        </p:blipFill>
        <p:spPr>
          <a:xfrm>
            <a:off x="667216" y="3318827"/>
            <a:ext cx="4201962" cy="1416675"/>
          </a:xfrm>
          <a:prstGeom prst="rect">
            <a:avLst/>
          </a:prstGeom>
        </p:spPr>
      </p:pic>
    </p:spTree>
    <p:extLst>
      <p:ext uri="{BB962C8B-B14F-4D97-AF65-F5344CB8AC3E}">
        <p14:creationId xmlns:p14="http://schemas.microsoft.com/office/powerpoint/2010/main" val="33009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84E5461B69FC469058053A3DC2A1EB" ma:contentTypeVersion="13" ma:contentTypeDescription="Create a new document." ma:contentTypeScope="" ma:versionID="cbfb207586db42117899da71be026ff7">
  <xsd:schema xmlns:xsd="http://www.w3.org/2001/XMLSchema" xmlns:xs="http://www.w3.org/2001/XMLSchema" xmlns:p="http://schemas.microsoft.com/office/2006/metadata/properties" xmlns:ns2="5728ff6f-ff78-4203-b956-197de342f444" xmlns:ns3="e3772c2c-5760-4feb-90cd-ea98558649a8" targetNamespace="http://schemas.microsoft.com/office/2006/metadata/properties" ma:root="true" ma:fieldsID="d5806ff23656c7663c02db54b50e23e2" ns2:_="" ns3:_="">
    <xsd:import namespace="5728ff6f-ff78-4203-b956-197de342f444"/>
    <xsd:import namespace="e3772c2c-5760-4feb-90cd-ea98558649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28ff6f-ff78-4203-b956-197de342f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8e4bf1-390e-4d69-b605-753bdc4c271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772c2c-5760-4feb-90cd-ea98558649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48e3b53-1b8c-454b-95ef-e60ff039c409}" ma:internalName="TaxCatchAll" ma:showField="CatchAllData" ma:web="e3772c2c-5760-4feb-90cd-ea98558649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772c2c-5760-4feb-90cd-ea98558649a8" xsi:nil="true"/>
    <lcf76f155ced4ddcb4097134ff3c332f xmlns="5728ff6f-ff78-4203-b956-197de342f4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57D8C3-A33A-4521-9137-7F2D019A2B22}">
  <ds:schemaRefs>
    <ds:schemaRef ds:uri="5728ff6f-ff78-4203-b956-197de342f444"/>
    <ds:schemaRef ds:uri="e3772c2c-5760-4feb-90cd-ea98558649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590F64-0BD5-48B4-98C6-6C20CC65B3D8}">
  <ds:schemaRef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e3772c2c-5760-4feb-90cd-ea98558649a8"/>
    <ds:schemaRef ds:uri="http://purl.org/dc/terms/"/>
    <ds:schemaRef ds:uri="http://purl.org/dc/dcmitype/"/>
    <ds:schemaRef ds:uri="5728ff6f-ff78-4203-b956-197de342f444"/>
    <ds:schemaRef ds:uri="http://schemas.microsoft.com/office/2006/metadata/properties"/>
  </ds:schemaRefs>
</ds:datastoreItem>
</file>

<file path=customXml/itemProps3.xml><?xml version="1.0" encoding="utf-8"?>
<ds:datastoreItem xmlns:ds="http://schemas.openxmlformats.org/officeDocument/2006/customXml" ds:itemID="{3A6C9BC7-699D-4720-8167-2B15C14AC6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TotalTime>
  <Words>2025</Words>
  <Application>Microsoft Macintosh PowerPoint</Application>
  <PresentationFormat>On-screen Show (16:9)</PresentationFormat>
  <Paragraphs>158</Paragraphs>
  <Slides>18</Slides>
  <Notes>18</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Source Sans Pro</vt:lpstr>
      <vt:lpstr>Calibri</vt:lpstr>
      <vt:lpstr>Times</vt:lpstr>
      <vt:lpstr>Helvetica Neue</vt:lpstr>
      <vt:lpstr>Verdana</vt:lpstr>
      <vt:lpstr>Helvetica Light</vt:lpstr>
      <vt:lpstr>Arial</vt:lpstr>
      <vt:lpstr>Helvetica</vt:lpstr>
      <vt:lpstr>Menlo</vt:lpstr>
      <vt:lpstr>Times New Roman</vt:lpstr>
      <vt:lpstr>Office Theme</vt:lpstr>
      <vt:lpstr>Cornell University Design and Construction Standards AI Chat Bot</vt:lpstr>
      <vt:lpstr>PowerPoint Presentation</vt:lpstr>
      <vt:lpstr>PowerPoint Presentation</vt:lpstr>
      <vt:lpstr>PowerPoint Presentation</vt:lpstr>
      <vt:lpstr>PowerPoint Presentation</vt:lpstr>
      <vt:lpstr>PowerPoint Presentation</vt:lpstr>
      <vt:lpstr>Learning Organization    Knowledge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Annie Wainwright Melella</dc:creator>
  <cp:lastModifiedBy>risenhopecommunity@gmail.com</cp:lastModifiedBy>
  <cp:revision>2</cp:revision>
  <cp:lastPrinted>2025-05-15T14:12:54Z</cp:lastPrinted>
  <dcterms:created xsi:type="dcterms:W3CDTF">2022-01-04T14:44:48Z</dcterms:created>
  <dcterms:modified xsi:type="dcterms:W3CDTF">2025-05-15T14:17:07Z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0x0101002D84E5461B69FC469058053A3DC2A1EB</vt:lpwstr>
  </property>
  <property fmtid="{D5CDD505-2E9C-101B-9397-08002B2CF9AE}" pid="3" name="MediaServiceImageTags">
    <vt:lpwstr/>
  </property>
</Properties>
</file>