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24"/>
  </p:notesMasterIdLst>
  <p:sldIdLst>
    <p:sldId id="257" r:id="rId4"/>
    <p:sldId id="561" r:id="rId5"/>
    <p:sldId id="567" r:id="rId6"/>
    <p:sldId id="562" r:id="rId7"/>
    <p:sldId id="563" r:id="rId8"/>
    <p:sldId id="564" r:id="rId9"/>
    <p:sldId id="565" r:id="rId10"/>
    <p:sldId id="1178" r:id="rId11"/>
    <p:sldId id="1685" r:id="rId12"/>
    <p:sldId id="1226" r:id="rId13"/>
    <p:sldId id="277" r:id="rId14"/>
    <p:sldId id="278" r:id="rId15"/>
    <p:sldId id="283" r:id="rId16"/>
    <p:sldId id="553" r:id="rId17"/>
    <p:sldId id="552" r:id="rId18"/>
    <p:sldId id="268" r:id="rId19"/>
    <p:sldId id="269" r:id="rId20"/>
    <p:sldId id="549" r:id="rId21"/>
    <p:sldId id="551" r:id="rId22"/>
    <p:sldId id="267" r:id="rId2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8" userDrawn="1">
          <p15:clr>
            <a:srgbClr val="A4A3A4"/>
          </p15:clr>
        </p15:guide>
        <p15:guide id="2" pos="1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29" autoAdjust="0"/>
    <p:restoredTop sz="93250"/>
  </p:normalViewPr>
  <p:slideViewPr>
    <p:cSldViewPr snapToGrid="0">
      <p:cViewPr varScale="1">
        <p:scale>
          <a:sx n="74" d="100"/>
          <a:sy n="74" d="100"/>
        </p:scale>
        <p:origin x="184" y="200"/>
      </p:cViewPr>
      <p:guideLst>
        <p:guide orient="horz" pos="348"/>
        <p:guide pos="168"/>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70C50C-F46C-8A4B-8A41-6A6FBB958D92}" type="datetimeFigureOut">
              <a:rPr lang="en-US" smtClean="0"/>
              <a:t>4/16/25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53D443-CBAC-934A-8506-FB4DF260D863}" type="slidenum">
              <a:rPr lang="en-US" smtClean="0"/>
              <a:t>‹#›</a:t>
            </a:fld>
            <a:endParaRPr lang="en-US"/>
          </a:p>
        </p:txBody>
      </p:sp>
    </p:spTree>
    <p:extLst>
      <p:ext uri="{BB962C8B-B14F-4D97-AF65-F5344CB8AC3E}">
        <p14:creationId xmlns:p14="http://schemas.microsoft.com/office/powerpoint/2010/main" val="756898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Calibri" panose="020F0502020204030204" pitchFamily="34" charset="0"/>
                <a:cs typeface="Calibri" panose="020F0502020204030204" pitchFamily="34" charset="0"/>
              </a:rPr>
              <a:t>114 projects in construction</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$838 M in total project cost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153D443-CBAC-934A-8506-FB4DF260D863}" type="slidenum">
              <a:rPr lang="en-US" smtClean="0"/>
              <a:t>2</a:t>
            </a:fld>
            <a:endParaRPr lang="en-US" dirty="0"/>
          </a:p>
        </p:txBody>
      </p:sp>
    </p:spTree>
    <p:extLst>
      <p:ext uri="{BB962C8B-B14F-4D97-AF65-F5344CB8AC3E}">
        <p14:creationId xmlns:p14="http://schemas.microsoft.com/office/powerpoint/2010/main" val="853165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780"/>
              </a:lnSpc>
            </a:pPr>
            <a:r>
              <a:rPr lang="en-US" sz="1200" b="1" dirty="0">
                <a:latin typeface="+mj-lt"/>
                <a:cs typeface="Times New Roman" panose="02020603050405020304" pitchFamily="18" charset="0"/>
              </a:rPr>
              <a:t>New Recreation Field </a:t>
            </a:r>
          </a:p>
          <a:p>
            <a:pPr marL="285750" indent="-285750">
              <a:lnSpc>
                <a:spcPts val="1780"/>
              </a:lnSpc>
              <a:buFont typeface="Arial" panose="020B0604020202020204" pitchFamily="34" charset="0"/>
              <a:buChar char="•"/>
            </a:pPr>
            <a:r>
              <a:rPr lang="en-US" sz="1200" dirty="0">
                <a:latin typeface="+mj-lt"/>
                <a:cs typeface="Times New Roman" panose="02020603050405020304" pitchFamily="18" charset="0"/>
              </a:rPr>
              <a:t>Sized for Soccer</a:t>
            </a:r>
          </a:p>
          <a:p>
            <a:pPr marL="285750" indent="-285750">
              <a:lnSpc>
                <a:spcPts val="1780"/>
              </a:lnSpc>
              <a:buFont typeface="Arial" panose="020B0604020202020204" pitchFamily="34" charset="0"/>
              <a:buChar char="•"/>
            </a:pPr>
            <a:r>
              <a:rPr lang="en-US" sz="1200" dirty="0">
                <a:latin typeface="+mj-lt"/>
                <a:cs typeface="Times New Roman" panose="02020603050405020304" pitchFamily="18" charset="0"/>
              </a:rPr>
              <a:t>Artificial turf</a:t>
            </a:r>
          </a:p>
          <a:p>
            <a:pPr marL="285750" indent="-285750">
              <a:lnSpc>
                <a:spcPts val="1780"/>
              </a:lnSpc>
              <a:buFont typeface="Arial" panose="020B0604020202020204" pitchFamily="34" charset="0"/>
              <a:buChar char="•"/>
            </a:pPr>
            <a:r>
              <a:rPr lang="en-US" sz="1200" dirty="0">
                <a:latin typeface="+mj-lt"/>
                <a:cs typeface="Times New Roman" panose="02020603050405020304" pitchFamily="18" charset="0"/>
              </a:rPr>
              <a:t>Playing surface lighting </a:t>
            </a:r>
          </a:p>
          <a:p>
            <a:endParaRPr lang="en-US" dirty="0"/>
          </a:p>
        </p:txBody>
      </p:sp>
      <p:sp>
        <p:nvSpPr>
          <p:cNvPr id="4" name="Slide Number Placeholder 3"/>
          <p:cNvSpPr>
            <a:spLocks noGrp="1"/>
          </p:cNvSpPr>
          <p:nvPr>
            <p:ph type="sldNum" sz="quarter" idx="5"/>
          </p:nvPr>
        </p:nvSpPr>
        <p:spPr/>
        <p:txBody>
          <a:bodyPr/>
          <a:lstStyle/>
          <a:p>
            <a:fld id="{3153D443-CBAC-934A-8506-FB4DF260D863}" type="slidenum">
              <a:rPr lang="en-US" smtClean="0"/>
              <a:t>11</a:t>
            </a:fld>
            <a:endParaRPr lang="en-US"/>
          </a:p>
        </p:txBody>
      </p:sp>
    </p:spTree>
    <p:extLst>
      <p:ext uri="{BB962C8B-B14F-4D97-AF65-F5344CB8AC3E}">
        <p14:creationId xmlns:p14="http://schemas.microsoft.com/office/powerpoint/2010/main" val="304305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3D443-CBAC-934A-8506-FB4DF260D863}" type="slidenum">
              <a:rPr lang="en-US" smtClean="0"/>
              <a:t>12</a:t>
            </a:fld>
            <a:endParaRPr lang="en-US"/>
          </a:p>
        </p:txBody>
      </p:sp>
    </p:spTree>
    <p:extLst>
      <p:ext uri="{BB962C8B-B14F-4D97-AF65-F5344CB8AC3E}">
        <p14:creationId xmlns:p14="http://schemas.microsoft.com/office/powerpoint/2010/main" val="3233150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3D443-CBAC-934A-8506-FB4DF260D863}" type="slidenum">
              <a:rPr lang="en-US" smtClean="0"/>
              <a:t>13</a:t>
            </a:fld>
            <a:endParaRPr lang="en-US"/>
          </a:p>
        </p:txBody>
      </p:sp>
    </p:spTree>
    <p:extLst>
      <p:ext uri="{BB962C8B-B14F-4D97-AF65-F5344CB8AC3E}">
        <p14:creationId xmlns:p14="http://schemas.microsoft.com/office/powerpoint/2010/main" val="1052128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153D443-CBAC-934A-8506-FB4DF260D863}" type="slidenum">
              <a:rPr lang="en-US" smtClean="0"/>
              <a:t>14</a:t>
            </a:fld>
            <a:endParaRPr lang="en-US" dirty="0"/>
          </a:p>
        </p:txBody>
      </p:sp>
    </p:spTree>
    <p:extLst>
      <p:ext uri="{BB962C8B-B14F-4D97-AF65-F5344CB8AC3E}">
        <p14:creationId xmlns:p14="http://schemas.microsoft.com/office/powerpoint/2010/main" val="1427738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153D443-CBAC-934A-8506-FB4DF260D863}" type="slidenum">
              <a:rPr lang="en-US" smtClean="0"/>
              <a:t>15</a:t>
            </a:fld>
            <a:endParaRPr lang="en-US" dirty="0"/>
          </a:p>
        </p:txBody>
      </p:sp>
    </p:spTree>
    <p:extLst>
      <p:ext uri="{BB962C8B-B14F-4D97-AF65-F5344CB8AC3E}">
        <p14:creationId xmlns:p14="http://schemas.microsoft.com/office/powerpoint/2010/main" val="2789337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153D443-CBAC-934A-8506-FB4DF260D863}" type="slidenum">
              <a:rPr lang="en-US" smtClean="0"/>
              <a:t>18</a:t>
            </a:fld>
            <a:endParaRPr lang="en-US" dirty="0"/>
          </a:p>
        </p:txBody>
      </p:sp>
    </p:spTree>
    <p:extLst>
      <p:ext uri="{BB962C8B-B14F-4D97-AF65-F5344CB8AC3E}">
        <p14:creationId xmlns:p14="http://schemas.microsoft.com/office/powerpoint/2010/main" val="3017706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153D443-CBAC-934A-8506-FB4DF260D863}" type="slidenum">
              <a:rPr lang="en-US" smtClean="0"/>
              <a:t>19</a:t>
            </a:fld>
            <a:endParaRPr lang="en-US" dirty="0"/>
          </a:p>
        </p:txBody>
      </p:sp>
    </p:spTree>
    <p:extLst>
      <p:ext uri="{BB962C8B-B14F-4D97-AF65-F5344CB8AC3E}">
        <p14:creationId xmlns:p14="http://schemas.microsoft.com/office/powerpoint/2010/main" val="1397271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050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809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414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090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567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rendering makes the building look so much better than it does in reality. Campus Road is to the right here. If we were all together standing on the site You would feel the diminutive nature of Phillips Hall, which is dwarfed by Duffield, The Statler, and Gates Hall.</a:t>
            </a:r>
          </a:p>
          <a:p>
            <a:r>
              <a:rPr lang="en-US" dirty="0"/>
              <a:t>We  studied ……the site to understand its capacity as we worked with researchers and faculty to understand the detailed needs for ECE and Quantum space. We realized the low area in the landscape can accommodate a large basement research space for Quantum research, a greenspace above the quantum labs, on grade with Hoy Road,. And that was what we set out to do .</a:t>
            </a:r>
          </a:p>
          <a:p>
            <a:endParaRPr lang="en-US" dirty="0"/>
          </a:p>
          <a:p>
            <a:r>
              <a:rPr lang="en-US" dirty="0"/>
              <a:t>We have explored two options in great detail, both intended to take full advantage of this site and prominent location to expand the footprint and impact of Duffield Hall: </a:t>
            </a:r>
          </a:p>
          <a:p>
            <a:endParaRPr lang="en-US" dirty="0"/>
          </a:p>
          <a:p>
            <a:r>
              <a:rPr lang="en-US" b="1" dirty="0">
                <a:effectLst/>
                <a:latin typeface="Calibri" panose="020F0502020204030204" pitchFamily="34" charset="0"/>
                <a:ea typeface="Calibri" panose="020F0502020204030204" pitchFamily="34" charset="0"/>
              </a:rPr>
              <a:t>The first option Renovates Phillips Hall Completely: 90,000 </a:t>
            </a:r>
            <a:r>
              <a:rPr lang="en-US" b="1" dirty="0" err="1">
                <a:effectLst/>
                <a:latin typeface="Calibri" panose="020F0502020204030204" pitchFamily="34" charset="0"/>
                <a:ea typeface="Calibri" panose="020F0502020204030204" pitchFamily="34" charset="0"/>
              </a:rPr>
              <a:t>gsf</a:t>
            </a:r>
            <a:r>
              <a:rPr lang="en-US" b="1" dirty="0">
                <a:effectLst/>
                <a:latin typeface="Calibri" panose="020F0502020204030204" pitchFamily="34" charset="0"/>
                <a:ea typeface="Calibri" panose="020F0502020204030204" pitchFamily="34" charset="0"/>
              </a:rPr>
              <a:t> of renovation</a:t>
            </a:r>
          </a:p>
          <a:p>
            <a:r>
              <a:rPr lang="en-US" b="1" dirty="0">
                <a:effectLst/>
                <a:latin typeface="Calibri" panose="020F0502020204030204" pitchFamily="34" charset="0"/>
                <a:ea typeface="Calibri" panose="020F0502020204030204" pitchFamily="34" charset="0"/>
              </a:rPr>
              <a:t>And adds new 23,000 GSF of new space to support ECE programs at an estimated total project  cost of $78M </a:t>
            </a:r>
          </a:p>
          <a:p>
            <a:r>
              <a:rPr lang="en-US" sz="1800" dirty="0">
                <a:solidFill>
                  <a:srgbClr val="FF0000"/>
                </a:solidFill>
                <a:latin typeface="Calibri" panose="020F0502020204030204" pitchFamily="34" charset="0"/>
                <a:ea typeface="Calibri" panose="020F0502020204030204" pitchFamily="34" charset="0"/>
                <a:cs typeface="Times New Roman" panose="02020603050405020304" pitchFamily="18" charset="0"/>
              </a:rPr>
              <a:t>“We’ve done our best to scope the estimated cost but know that it will grow on an annual basis… escalation is always a consideration.”</a:t>
            </a:r>
            <a:endParaRPr lang="en-US" b="1" dirty="0">
              <a:effectLst/>
              <a:latin typeface="Calibri" panose="020F0502020204030204" pitchFamily="34" charset="0"/>
              <a:ea typeface="Calibri" panose="020F0502020204030204" pitchFamily="34" charset="0"/>
            </a:endParaRPr>
          </a:p>
          <a:p>
            <a:endParaRPr lang="en-US" b="1" u="sng" dirty="0">
              <a:latin typeface="Calibri" panose="020F0502020204030204" pitchFamily="34" charset="0"/>
              <a:ea typeface="Calibri" panose="020F0502020204030204" pitchFamily="34" charset="0"/>
            </a:endParaRPr>
          </a:p>
          <a:p>
            <a:endParaRPr lang="en-US" b="1" u="sng" dirty="0">
              <a:latin typeface="Calibri" panose="020F0502020204030204" pitchFamily="34" charset="0"/>
              <a:ea typeface="Calibri" panose="020F0502020204030204" pitchFamily="34" charset="0"/>
            </a:endParaRPr>
          </a:p>
          <a:p>
            <a:r>
              <a:rPr lang="en-US" b="1" u="sng" dirty="0">
                <a:latin typeface="Calibri" panose="020F0502020204030204" pitchFamily="34" charset="0"/>
                <a:ea typeface="Calibri" panose="020F0502020204030204" pitchFamily="34" charset="0"/>
              </a:rPr>
              <a:t>The second Option adds more new space to support expanding programs and invests less in renovation of Phillips Hall. This approach assumes future renovation of some existing spaces within Phillips Hall,  but does enough infrastructure upgrades to meet </a:t>
            </a:r>
            <a:r>
              <a:rPr lang="en-US" b="1" u="sng" dirty="0" err="1">
                <a:latin typeface="Calibri" panose="020F0502020204030204" pitchFamily="34" charset="0"/>
                <a:ea typeface="Calibri" panose="020F0502020204030204" pitchFamily="34" charset="0"/>
              </a:rPr>
              <a:t>Cornells</a:t>
            </a:r>
            <a:r>
              <a:rPr lang="en-US" b="1" u="sng" dirty="0">
                <a:latin typeface="Calibri" panose="020F0502020204030204" pitchFamily="34" charset="0"/>
                <a:ea typeface="Calibri" panose="020F0502020204030204" pitchFamily="34" charset="0"/>
              </a:rPr>
              <a:t> standards by replacing fire safety systems,  building mechanical systems, and replaces the exterior envelope.</a:t>
            </a:r>
          </a:p>
          <a:p>
            <a:endParaRPr lang="en-US" b="1" u="sng" dirty="0">
              <a:latin typeface="Calibri" panose="020F0502020204030204" pitchFamily="34" charset="0"/>
              <a:ea typeface="Calibri" panose="020F0502020204030204" pitchFamily="34" charset="0"/>
            </a:endParaRPr>
          </a:p>
          <a:p>
            <a:r>
              <a:rPr lang="en-US" b="1" u="sng" dirty="0">
                <a:latin typeface="Calibri" panose="020F0502020204030204" pitchFamily="34" charset="0"/>
                <a:ea typeface="Calibri" panose="020F0502020204030204" pitchFamily="34" charset="0"/>
              </a:rPr>
              <a:t>Program Highlights:</a:t>
            </a:r>
          </a:p>
          <a:p>
            <a:r>
              <a:rPr lang="en-US" dirty="0">
                <a:latin typeface="Calibri" panose="020F0502020204030204" pitchFamily="34" charset="0"/>
                <a:ea typeface="Calibri" panose="020F0502020204030204" pitchFamily="34" charset="0"/>
              </a:rPr>
              <a:t>11,400 NSF for Quantum research</a:t>
            </a:r>
          </a:p>
          <a:p>
            <a:r>
              <a:rPr lang="en-US" dirty="0">
                <a:latin typeface="Calibri" panose="020F0502020204030204" pitchFamily="34" charset="0"/>
                <a:ea typeface="Calibri" panose="020F0502020204030204" pitchFamily="34" charset="0"/>
              </a:rPr>
              <a:t>4,500 NSF Robotics Instruction &amp; Multi-Function</a:t>
            </a:r>
          </a:p>
          <a:p>
            <a:endParaRPr lang="en-US" dirty="0">
              <a:latin typeface="Calibri" panose="020F0502020204030204" pitchFamily="34" charset="0"/>
              <a:ea typeface="Calibri" panose="020F0502020204030204" pitchFamily="34" charset="0"/>
            </a:endParaRPr>
          </a:p>
          <a:p>
            <a:r>
              <a:rPr lang="en-US" dirty="0">
                <a:latin typeface="Calibri" panose="020F0502020204030204" pitchFamily="34" charset="0"/>
                <a:ea typeface="Calibri" panose="020F0502020204030204" pitchFamily="34" charset="0"/>
              </a:rPr>
              <a:t>Construction Cost: $60M </a:t>
            </a:r>
          </a:p>
          <a:p>
            <a:r>
              <a:rPr lang="en-US" dirty="0">
                <a:latin typeface="Calibri" panose="020F0502020204030204" pitchFamily="34" charset="0"/>
                <a:ea typeface="Calibri" panose="020F0502020204030204" pitchFamily="34" charset="0"/>
              </a:rPr>
              <a:t>Project Cost:	$78M</a:t>
            </a:r>
          </a:p>
          <a:p>
            <a:endParaRPr lang="en-US" dirty="0">
              <a:latin typeface="Calibri" panose="020F0502020204030204" pitchFamily="34" charset="0"/>
              <a:ea typeface="Calibri" panose="020F0502020204030204" pitchFamily="34" charset="0"/>
            </a:endParaRPr>
          </a:p>
          <a:p>
            <a:endParaRPr lang="en-US" dirty="0">
              <a:latin typeface="Calibri" panose="020F0502020204030204" pitchFamily="34" charset="0"/>
              <a:ea typeface="Calibri" panose="020F0502020204030204" pitchFamily="34" charset="0"/>
            </a:endParaRPr>
          </a:p>
          <a:p>
            <a:r>
              <a:rPr lang="en-US" b="1" u="sng" dirty="0">
                <a:latin typeface="Calibri" panose="020F0502020204030204" pitchFamily="34" charset="0"/>
                <a:ea typeface="Calibri" panose="020F0502020204030204" pitchFamily="34" charset="0"/>
              </a:rPr>
              <a:t>Average Cost Breakdown:</a:t>
            </a:r>
          </a:p>
          <a:p>
            <a:r>
              <a:rPr lang="en-US" dirty="0">
                <a:latin typeface="Calibri" panose="020F0502020204030204" pitchFamily="34" charset="0"/>
                <a:ea typeface="Calibri" panose="020F0502020204030204" pitchFamily="34" charset="0"/>
              </a:rPr>
              <a:t>Addition: 	$25M</a:t>
            </a:r>
          </a:p>
          <a:p>
            <a:r>
              <a:rPr lang="en-US" dirty="0">
                <a:latin typeface="Calibri" panose="020F0502020204030204" pitchFamily="34" charset="0"/>
                <a:ea typeface="Calibri" panose="020F0502020204030204" pitchFamily="34" charset="0"/>
              </a:rPr>
              <a:t>Reno: 	$29.5M </a:t>
            </a:r>
            <a:r>
              <a:rPr lang="en-US" sz="1000" dirty="0">
                <a:latin typeface="Calibri" panose="020F0502020204030204" pitchFamily="34" charset="0"/>
                <a:ea typeface="Calibri" panose="020F0502020204030204" pitchFamily="34" charset="0"/>
              </a:rPr>
              <a:t>(includes façade replacement)</a:t>
            </a:r>
          </a:p>
          <a:p>
            <a:r>
              <a:rPr lang="en-US" dirty="0">
                <a:latin typeface="Calibri" panose="020F0502020204030204" pitchFamily="34" charset="0"/>
                <a:ea typeface="Calibri" panose="020F0502020204030204" pitchFamily="34" charset="0"/>
              </a:rPr>
              <a:t>Site: 	$4.5M</a:t>
            </a:r>
          </a:p>
          <a:p>
            <a:r>
              <a:rPr lang="en-US" dirty="0">
                <a:latin typeface="Calibri" panose="020F0502020204030204" pitchFamily="34" charset="0"/>
                <a:ea typeface="Calibri" panose="020F0502020204030204" pitchFamily="34" charset="0"/>
              </a:rPr>
              <a:t>Phasing:	$1M</a:t>
            </a:r>
          </a:p>
          <a:p>
            <a:endParaRPr lang="en-US"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B993D82-8B42-44EA-B9FA-A5BB38EC7675}" type="slidenum">
              <a:rPr lang="en-US" smtClean="0"/>
              <a:t>8</a:t>
            </a:fld>
            <a:endParaRPr lang="en-US"/>
          </a:p>
        </p:txBody>
      </p:sp>
    </p:spTree>
    <p:extLst>
      <p:ext uri="{BB962C8B-B14F-4D97-AF65-F5344CB8AC3E}">
        <p14:creationId xmlns:p14="http://schemas.microsoft.com/office/powerpoint/2010/main" val="3155154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993D82-8B42-44EA-B9FA-A5BB38EC7675}" type="slidenum">
              <a:rPr lang="en-US" smtClean="0"/>
              <a:t>9</a:t>
            </a:fld>
            <a:endParaRPr lang="en-US"/>
          </a:p>
        </p:txBody>
      </p:sp>
    </p:spTree>
    <p:extLst>
      <p:ext uri="{BB962C8B-B14F-4D97-AF65-F5344CB8AC3E}">
        <p14:creationId xmlns:p14="http://schemas.microsoft.com/office/powerpoint/2010/main" val="2767798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back from the corner of Campus and Hoy Roads , towards the expanded Duffield Hall would most importantly , enable more research and provide ECE students with the space and tools thy need to succeed. The message the new building sends is equally powerful…representing the extraordinary impact of work being done by ECE faculty and students.</a:t>
            </a:r>
          </a:p>
        </p:txBody>
      </p:sp>
      <p:sp>
        <p:nvSpPr>
          <p:cNvPr id="4" name="Slide Number Placeholder 3"/>
          <p:cNvSpPr>
            <a:spLocks noGrp="1"/>
          </p:cNvSpPr>
          <p:nvPr>
            <p:ph type="sldNum" sz="quarter" idx="5"/>
          </p:nvPr>
        </p:nvSpPr>
        <p:spPr/>
        <p:txBody>
          <a:bodyPr/>
          <a:lstStyle/>
          <a:p>
            <a:fld id="{CB993D82-8B42-44EA-B9FA-A5BB38EC7675}" type="slidenum">
              <a:rPr lang="en-US" smtClean="0"/>
              <a:t>10</a:t>
            </a:fld>
            <a:endParaRPr lang="en-US"/>
          </a:p>
        </p:txBody>
      </p:sp>
    </p:spTree>
    <p:extLst>
      <p:ext uri="{BB962C8B-B14F-4D97-AF65-F5344CB8AC3E}">
        <p14:creationId xmlns:p14="http://schemas.microsoft.com/office/powerpoint/2010/main" val="7360653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6" name="Picture 15" descr="A close-up of a tree with pink flowers&#10;&#10;Description automatically generated">
            <a:extLst>
              <a:ext uri="{FF2B5EF4-FFF2-40B4-BE49-F238E27FC236}">
                <a16:creationId xmlns:a16="http://schemas.microsoft.com/office/drawing/2014/main" id="{96756FFC-7CE8-DD07-FBCB-01E996CF523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71655"/>
            <a:ext cx="9144000" cy="4971846"/>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A39AA073-920D-E54F-9AC5-76F07003BD6C}" type="datetime1">
              <a:rPr lang="en-US" smtClean="0"/>
              <a:t>4/16/25</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p>
            <a:fld id="{6315554C-9387-4378-80C2-5F7076CAC952}" type="slidenum">
              <a:rPr lang="en-US" smtClean="0"/>
              <a:t>‹#›</a:t>
            </a:fld>
            <a:endParaRPr lang="en-US" dirty="0"/>
          </a:p>
        </p:txBody>
      </p:sp>
      <p:sp>
        <p:nvSpPr>
          <p:cNvPr id="14" name="Title 18">
            <a:extLst>
              <a:ext uri="{FF2B5EF4-FFF2-40B4-BE49-F238E27FC236}">
                <a16:creationId xmlns:a16="http://schemas.microsoft.com/office/drawing/2014/main" id="{EBDFF706-523C-3443-A746-980EE949C5C6}"/>
              </a:ext>
            </a:extLst>
          </p:cNvPr>
          <p:cNvSpPr>
            <a:spLocks noGrp="1"/>
          </p:cNvSpPr>
          <p:nvPr>
            <p:ph type="title" hasCustomPrompt="1"/>
          </p:nvPr>
        </p:nvSpPr>
        <p:spPr>
          <a:xfrm>
            <a:off x="304272" y="2561844"/>
            <a:ext cx="4777596" cy="861774"/>
          </a:xfrm>
          <a:solidFill>
            <a:schemeClr val="tx1">
              <a:lumMod val="95000"/>
              <a:lumOff val="5000"/>
              <a:alpha val="48000"/>
            </a:schemeClr>
          </a:solidFill>
        </p:spPr>
        <p:txBody>
          <a:bodyPr lIns="182880" tIns="182880" rIns="182880" bIns="182880" anchor="t">
            <a:spAutoFit/>
          </a:bodyPr>
          <a:lstStyle>
            <a:lvl1pPr algn="l">
              <a:defRPr sz="3200" baseline="0">
                <a:solidFill>
                  <a:schemeClr val="bg1"/>
                </a:solidFill>
              </a:defRPr>
            </a:lvl1pPr>
          </a:lstStyle>
          <a:p>
            <a:r>
              <a:rPr lang="en-US" dirty="0"/>
              <a:t>Click to add title</a:t>
            </a:r>
          </a:p>
        </p:txBody>
      </p:sp>
      <p:sp>
        <p:nvSpPr>
          <p:cNvPr id="15" name="Text Placeholder 20">
            <a:extLst>
              <a:ext uri="{FF2B5EF4-FFF2-40B4-BE49-F238E27FC236}">
                <a16:creationId xmlns:a16="http://schemas.microsoft.com/office/drawing/2014/main" id="{AF5CFD81-593A-174A-ABE5-171DDF25EC62}"/>
              </a:ext>
            </a:extLst>
          </p:cNvPr>
          <p:cNvSpPr>
            <a:spLocks noGrp="1"/>
          </p:cNvSpPr>
          <p:nvPr>
            <p:ph type="body" sz="quarter" idx="13" hasCustomPrompt="1"/>
          </p:nvPr>
        </p:nvSpPr>
        <p:spPr>
          <a:xfrm>
            <a:off x="304272" y="3568340"/>
            <a:ext cx="4137025" cy="646331"/>
          </a:xfrm>
          <a:solidFill>
            <a:schemeClr val="tx1">
              <a:lumMod val="95000"/>
              <a:lumOff val="5000"/>
              <a:alpha val="48000"/>
            </a:schemeClr>
          </a:solidFill>
        </p:spPr>
        <p:txBody>
          <a:bodyPr lIns="182880" tIns="182880" rIns="182880" bIns="182880">
            <a:sp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a:solidFill>
                  <a:schemeClr val="bg1"/>
                </a:solidFill>
                <a:latin typeface="+mn-lt"/>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solidFill>
                  <a:srgbClr val="FFFFFF"/>
                </a:solidFill>
                <a:latin typeface="+mn-lt"/>
              </a:rPr>
              <a:t>Click to add text</a:t>
            </a:r>
          </a:p>
        </p:txBody>
      </p:sp>
      <p:pic>
        <p:nvPicPr>
          <p:cNvPr id="17" name="Picture 16" descr="Logo&#10;&#10;Description automatically generated">
            <a:extLst>
              <a:ext uri="{FF2B5EF4-FFF2-40B4-BE49-F238E27FC236}">
                <a16:creationId xmlns:a16="http://schemas.microsoft.com/office/drawing/2014/main" id="{AC4908C2-176B-3DE5-53E1-82E40219326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0394" y="645281"/>
            <a:ext cx="991284" cy="991284"/>
          </a:xfrm>
          <a:prstGeom prst="rect">
            <a:avLst/>
          </a:prstGeom>
        </p:spPr>
      </p:pic>
      <p:sp>
        <p:nvSpPr>
          <p:cNvPr id="12" name="Rectangle 11">
            <a:extLst>
              <a:ext uri="{FF2B5EF4-FFF2-40B4-BE49-F238E27FC236}">
                <a16:creationId xmlns:a16="http://schemas.microsoft.com/office/drawing/2014/main" id="{7679AF82-2025-4A46-9A8F-C7EBC5A38F02}"/>
              </a:ext>
            </a:extLst>
          </p:cNvPr>
          <p:cNvSpPr/>
          <p:nvPr userDrawn="1"/>
        </p:nvSpPr>
        <p:spPr>
          <a:xfrm>
            <a:off x="0" y="4967"/>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7377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w/ Graphi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043E314-98FC-B94B-8977-49FAA4E0471C}" type="datetime1">
              <a:rPr lang="en-US" smtClean="0"/>
              <a:t>4/16/25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a:p>
        </p:txBody>
      </p:sp>
      <p:sp>
        <p:nvSpPr>
          <p:cNvPr id="7" name="Rectangle 6"/>
          <p:cNvSpPr/>
          <p:nvPr userDrawn="1"/>
        </p:nvSpPr>
        <p:spPr>
          <a:xfrm>
            <a:off x="0" y="1"/>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TextBox 11"/>
          <p:cNvSpPr txBox="1"/>
          <p:nvPr userDrawn="1"/>
        </p:nvSpPr>
        <p:spPr>
          <a:xfrm>
            <a:off x="438726" y="3567547"/>
            <a:ext cx="8258850" cy="584775"/>
          </a:xfrm>
          <a:prstGeom prst="rect">
            <a:avLst/>
          </a:prstGeom>
          <a:noFill/>
        </p:spPr>
        <p:txBody>
          <a:bodyPr wrap="square" rtlCol="0">
            <a:spAutoFit/>
          </a:bodyPr>
          <a:lstStyle/>
          <a:p>
            <a:pPr lvl="0" algn="ctr"/>
            <a:r>
              <a:rPr lang="en-US" sz="3200" dirty="0">
                <a:solidFill>
                  <a:schemeClr val="bg1"/>
                </a:solidFill>
                <a:latin typeface="Helvetica"/>
                <a:cs typeface="Helvetica"/>
              </a:rPr>
              <a:t>Photos, illustrations, graphics here.</a:t>
            </a:r>
            <a:endParaRPr lang="en-US" sz="1800" dirty="0">
              <a:solidFill>
                <a:schemeClr val="bg1"/>
              </a:solidFill>
            </a:endParaRPr>
          </a:p>
        </p:txBody>
      </p:sp>
      <p:sp>
        <p:nvSpPr>
          <p:cNvPr id="13" name="Content Placeholder 12"/>
          <p:cNvSpPr>
            <a:spLocks noGrp="1"/>
          </p:cNvSpPr>
          <p:nvPr>
            <p:ph sz="quarter" idx="13"/>
          </p:nvPr>
        </p:nvSpPr>
        <p:spPr>
          <a:xfrm>
            <a:off x="4800605" y="1085850"/>
            <a:ext cx="4343395" cy="3657600"/>
          </a:xfrm>
        </p:spPr>
        <p:txBody>
          <a:bodyPr>
            <a:normAutofit/>
          </a:bodyPr>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3"/>
          <p:cNvSpPr>
            <a:spLocks noGrp="1"/>
          </p:cNvSpPr>
          <p:nvPr>
            <p:ph type="title"/>
          </p:nvPr>
        </p:nvSpPr>
        <p:spPr>
          <a:xfrm>
            <a:off x="287899" y="461818"/>
            <a:ext cx="6554707" cy="452582"/>
          </a:xfrm>
        </p:spPr>
        <p:txBody>
          <a:bodyPr/>
          <a:lstStyle>
            <a:lvl1pPr algn="l">
              <a:defRPr/>
            </a:lvl1pPr>
          </a:lstStyle>
          <a:p>
            <a:r>
              <a:rPr lang="en-US"/>
              <a:t>Click to edit Master title style</a:t>
            </a:r>
            <a:endParaRPr lang="en-US" dirty="0"/>
          </a:p>
        </p:txBody>
      </p:sp>
      <p:sp>
        <p:nvSpPr>
          <p:cNvPr id="16" name="Text Placeholder 15"/>
          <p:cNvSpPr>
            <a:spLocks noGrp="1"/>
          </p:cNvSpPr>
          <p:nvPr>
            <p:ph type="body" sz="quarter" idx="14"/>
          </p:nvPr>
        </p:nvSpPr>
        <p:spPr>
          <a:xfrm>
            <a:off x="289410" y="1085850"/>
            <a:ext cx="4358795" cy="3657600"/>
          </a:xfrm>
        </p:spPr>
        <p:txBody>
          <a:bodyPr numCol="1">
            <a:normAutofit/>
          </a:bodyPr>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cu white lrg.psd">
            <a:extLst>
              <a:ext uri="{FF2B5EF4-FFF2-40B4-BE49-F238E27FC236}">
                <a16:creationId xmlns:a16="http://schemas.microsoft.com/office/drawing/2014/main" id="{DE780E24-C73F-2641-BCA8-7EB5A5CFB8F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999"/>
          <a:stretch/>
        </p:blipFill>
        <p:spPr>
          <a:xfrm>
            <a:off x="4103639" y="-95250"/>
            <a:ext cx="929024" cy="354268"/>
          </a:xfrm>
          <a:prstGeom prst="rect">
            <a:avLst/>
          </a:prstGeom>
        </p:spPr>
      </p:pic>
    </p:spTree>
    <p:extLst>
      <p:ext uri="{BB962C8B-B14F-4D97-AF65-F5344CB8AC3E}">
        <p14:creationId xmlns:p14="http://schemas.microsoft.com/office/powerpoint/2010/main" val="242311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676317C-1E3C-864A-B276-B05BE7E8A20F}" type="datetime1">
              <a:rPr lang="en-US" smtClean="0"/>
              <a:t>4/16/25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15554C-9387-4378-80C2-5F7076CAC952}" type="slidenum">
              <a:rPr lang="en-US" smtClean="0"/>
              <a:t>‹#›</a:t>
            </a:fld>
            <a:endParaRPr lang="en-US"/>
          </a:p>
        </p:txBody>
      </p:sp>
      <p:sp>
        <p:nvSpPr>
          <p:cNvPr id="10" name="Rectangle 9"/>
          <p:cNvSpPr/>
          <p:nvPr userDrawn="1"/>
        </p:nvSpPr>
        <p:spPr>
          <a:xfrm>
            <a:off x="0" y="1"/>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quarter" idx="13"/>
          </p:nvPr>
        </p:nvSpPr>
        <p:spPr>
          <a:xfrm>
            <a:off x="381000" y="973933"/>
            <a:ext cx="8458200" cy="403622"/>
          </a:xfrm>
        </p:spPr>
        <p:txBody>
          <a:bodyPr>
            <a:noAutofit/>
          </a:bodyPr>
          <a:lstStyle>
            <a:lvl1pPr>
              <a:defRPr sz="2200"/>
            </a:lvl1pPr>
          </a:lstStyle>
          <a:p>
            <a:pPr lvl="0"/>
            <a:r>
              <a:rPr lang="en-US"/>
              <a:t>Click to edit Master text styles</a:t>
            </a:r>
          </a:p>
        </p:txBody>
      </p:sp>
      <p:sp>
        <p:nvSpPr>
          <p:cNvPr id="13" name="Content Placeholder 12"/>
          <p:cNvSpPr>
            <a:spLocks noGrp="1"/>
          </p:cNvSpPr>
          <p:nvPr>
            <p:ph sz="quarter" idx="14"/>
          </p:nvPr>
        </p:nvSpPr>
        <p:spPr>
          <a:xfrm>
            <a:off x="838200" y="1543050"/>
            <a:ext cx="7467600" cy="3028950"/>
          </a:xfrm>
        </p:spPr>
        <p:txBody>
          <a:bodyPr>
            <a:normAutofit/>
          </a:bodyPr>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descr="cu white lrg.psd">
            <a:extLst>
              <a:ext uri="{FF2B5EF4-FFF2-40B4-BE49-F238E27FC236}">
                <a16:creationId xmlns:a16="http://schemas.microsoft.com/office/drawing/2014/main" id="{C4484C72-ACA8-0D4F-B547-E196BF6EABE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999"/>
          <a:stretch/>
        </p:blipFill>
        <p:spPr>
          <a:xfrm>
            <a:off x="4103639" y="-95250"/>
            <a:ext cx="929024" cy="354268"/>
          </a:xfrm>
          <a:prstGeom prst="rect">
            <a:avLst/>
          </a:prstGeom>
        </p:spPr>
      </p:pic>
      <p:sp>
        <p:nvSpPr>
          <p:cNvPr id="3" name="Title 13">
            <a:extLst>
              <a:ext uri="{FF2B5EF4-FFF2-40B4-BE49-F238E27FC236}">
                <a16:creationId xmlns:a16="http://schemas.microsoft.com/office/drawing/2014/main" id="{50B2F287-FFEB-F2EA-C2A1-3E9E04180A98}"/>
              </a:ext>
            </a:extLst>
          </p:cNvPr>
          <p:cNvSpPr>
            <a:spLocks noGrp="1"/>
          </p:cNvSpPr>
          <p:nvPr>
            <p:ph type="title"/>
          </p:nvPr>
        </p:nvSpPr>
        <p:spPr>
          <a:xfrm>
            <a:off x="287899" y="461818"/>
            <a:ext cx="6554707" cy="452582"/>
          </a:xfrm>
        </p:spPr>
        <p:txBody>
          <a:bodyPr/>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val="137150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pic>
        <p:nvPicPr>
          <p:cNvPr id="6" name="Picture 5" descr="A tree with pink flowers in front of a church&#10;&#10;Description automatically generated">
            <a:extLst>
              <a:ext uri="{FF2B5EF4-FFF2-40B4-BE49-F238E27FC236}">
                <a16:creationId xmlns:a16="http://schemas.microsoft.com/office/drawing/2014/main" id="{684465BF-701E-E0BB-004D-D29E8AFB803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02392"/>
            <a:ext cx="9136856" cy="5140284"/>
          </a:xfrm>
          <a:prstGeom prst="rect">
            <a:avLst/>
          </a:prstGeom>
        </p:spPr>
      </p:pic>
      <p:sp>
        <p:nvSpPr>
          <p:cNvPr id="3" name="Date Placeholder 2"/>
          <p:cNvSpPr>
            <a:spLocks noGrp="1"/>
          </p:cNvSpPr>
          <p:nvPr>
            <p:ph type="dt" sz="half" idx="10"/>
          </p:nvPr>
        </p:nvSpPr>
        <p:spPr/>
        <p:txBody>
          <a:bodyPr/>
          <a:lstStyle>
            <a:lvl1pPr>
              <a:defRPr>
                <a:solidFill>
                  <a:schemeClr val="bg1"/>
                </a:solidFill>
              </a:defRPr>
            </a:lvl1pPr>
          </a:lstStyle>
          <a:p>
            <a:fld id="{2FAA7FEC-9996-D64C-8F2B-024292F7E474}" type="datetime1">
              <a:rPr lang="en-US" smtClean="0"/>
              <a:t>4/16/25</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315554C-9387-4378-80C2-5F7076CAC952}" type="slidenum">
              <a:rPr lang="en-US" smtClean="0"/>
              <a:pPr/>
              <a:t>‹#›</a:t>
            </a:fld>
            <a:endParaRPr lang="en-US"/>
          </a:p>
        </p:txBody>
      </p:sp>
      <p:pic>
        <p:nvPicPr>
          <p:cNvPr id="9" name="Picture 8" descr="cu white lrg.psd">
            <a:extLst>
              <a:ext uri="{FF2B5EF4-FFF2-40B4-BE49-F238E27FC236}">
                <a16:creationId xmlns:a16="http://schemas.microsoft.com/office/drawing/2014/main" id="{C07E3104-5F71-A147-BCA6-8FF456BD594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04272" y="572335"/>
            <a:ext cx="1143528" cy="1115666"/>
          </a:xfrm>
          <a:prstGeom prst="rect">
            <a:avLst/>
          </a:prstGeom>
        </p:spPr>
      </p:pic>
      <p:sp>
        <p:nvSpPr>
          <p:cNvPr id="13" name="Text Placeholder 9">
            <a:extLst>
              <a:ext uri="{FF2B5EF4-FFF2-40B4-BE49-F238E27FC236}">
                <a16:creationId xmlns:a16="http://schemas.microsoft.com/office/drawing/2014/main" id="{F9E41D6A-CEE2-BC49-9C75-C30C9FFE8CEA}"/>
              </a:ext>
            </a:extLst>
          </p:cNvPr>
          <p:cNvSpPr>
            <a:spLocks noGrp="1"/>
          </p:cNvSpPr>
          <p:nvPr>
            <p:ph type="body" sz="quarter" idx="14" hasCustomPrompt="1"/>
          </p:nvPr>
        </p:nvSpPr>
        <p:spPr>
          <a:xfrm>
            <a:off x="346286" y="2197058"/>
            <a:ext cx="2498725" cy="679492"/>
          </a:xfrm>
          <a:solidFill>
            <a:schemeClr val="tx1">
              <a:alpha val="29000"/>
            </a:schemeClr>
          </a:solidFill>
        </p:spPr>
        <p:txBody>
          <a:bodyPr lIns="182880" tIns="91440" rIns="182880"/>
          <a:lstStyle>
            <a:lvl1pPr marL="0" indent="0">
              <a:buNone/>
              <a:defRPr baseline="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Thank You</a:t>
            </a:r>
          </a:p>
        </p:txBody>
      </p:sp>
      <p:sp>
        <p:nvSpPr>
          <p:cNvPr id="14" name="Rectangle 13">
            <a:extLst>
              <a:ext uri="{FF2B5EF4-FFF2-40B4-BE49-F238E27FC236}">
                <a16:creationId xmlns:a16="http://schemas.microsoft.com/office/drawing/2014/main" id="{6C587C51-FE91-4C44-9A72-98873C27B89F}"/>
              </a:ext>
            </a:extLst>
          </p:cNvPr>
          <p:cNvSpPr/>
          <p:nvPr userDrawn="1"/>
        </p:nvSpPr>
        <p:spPr>
          <a:xfrm>
            <a:off x="0" y="0"/>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384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losing Slide">
    <p:spTree>
      <p:nvGrpSpPr>
        <p:cNvPr id="1" name=""/>
        <p:cNvGrpSpPr/>
        <p:nvPr/>
      </p:nvGrpSpPr>
      <p:grpSpPr>
        <a:xfrm>
          <a:off x="0" y="0"/>
          <a:ext cx="0" cy="0"/>
          <a:chOff x="0" y="0"/>
          <a:chExt cx="0" cy="0"/>
        </a:xfrm>
      </p:grpSpPr>
      <p:pic>
        <p:nvPicPr>
          <p:cNvPr id="10" name="Picture 9" descr="A person walking down a staircase&#10;&#10;Description automatically generated">
            <a:extLst>
              <a:ext uri="{FF2B5EF4-FFF2-40B4-BE49-F238E27FC236}">
                <a16:creationId xmlns:a16="http://schemas.microsoft.com/office/drawing/2014/main" id="{6F3D53FD-CE4C-8F27-21EC-4AA6E06F62E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02392"/>
            <a:ext cx="9144000" cy="5041108"/>
          </a:xfrm>
          <a:prstGeom prst="rect">
            <a:avLst/>
          </a:prstGeom>
        </p:spPr>
      </p:pic>
      <p:sp>
        <p:nvSpPr>
          <p:cNvPr id="3" name="Date Placeholder 2"/>
          <p:cNvSpPr>
            <a:spLocks noGrp="1"/>
          </p:cNvSpPr>
          <p:nvPr>
            <p:ph type="dt" sz="half" idx="10"/>
          </p:nvPr>
        </p:nvSpPr>
        <p:spPr/>
        <p:txBody>
          <a:bodyPr/>
          <a:lstStyle>
            <a:lvl1pPr>
              <a:defRPr>
                <a:solidFill>
                  <a:schemeClr val="bg1"/>
                </a:solidFill>
              </a:defRPr>
            </a:lvl1pPr>
          </a:lstStyle>
          <a:p>
            <a:fld id="{9790D17C-1331-8D40-BEDD-3FA6906F0965}" type="datetime1">
              <a:rPr lang="en-US" smtClean="0"/>
              <a:t>4/16/25</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315554C-9387-4378-80C2-5F7076CAC952}" type="slidenum">
              <a:rPr lang="en-US" smtClean="0"/>
              <a:pPr/>
              <a:t>‹#›</a:t>
            </a:fld>
            <a:endParaRPr lang="en-US"/>
          </a:p>
        </p:txBody>
      </p:sp>
      <p:pic>
        <p:nvPicPr>
          <p:cNvPr id="9" name="Picture 8" descr="cu white lrg.psd">
            <a:extLst>
              <a:ext uri="{FF2B5EF4-FFF2-40B4-BE49-F238E27FC236}">
                <a16:creationId xmlns:a16="http://schemas.microsoft.com/office/drawing/2014/main" id="{1833D975-7B22-4E40-AE6D-46799851063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04272" y="572335"/>
            <a:ext cx="1143528" cy="1115666"/>
          </a:xfrm>
          <a:prstGeom prst="rect">
            <a:avLst/>
          </a:prstGeom>
        </p:spPr>
      </p:pic>
      <p:sp>
        <p:nvSpPr>
          <p:cNvPr id="11" name="Text Placeholder 9">
            <a:extLst>
              <a:ext uri="{FF2B5EF4-FFF2-40B4-BE49-F238E27FC236}">
                <a16:creationId xmlns:a16="http://schemas.microsoft.com/office/drawing/2014/main" id="{B25A76E2-9570-0E41-99BE-143060C3023B}"/>
              </a:ext>
            </a:extLst>
          </p:cNvPr>
          <p:cNvSpPr>
            <a:spLocks noGrp="1"/>
          </p:cNvSpPr>
          <p:nvPr>
            <p:ph type="body" sz="quarter" idx="14" hasCustomPrompt="1"/>
          </p:nvPr>
        </p:nvSpPr>
        <p:spPr>
          <a:xfrm>
            <a:off x="346286" y="3696830"/>
            <a:ext cx="2498725" cy="679492"/>
          </a:xfrm>
          <a:solidFill>
            <a:schemeClr val="tx1">
              <a:alpha val="29000"/>
            </a:schemeClr>
          </a:solidFill>
        </p:spPr>
        <p:txBody>
          <a:bodyPr lIns="182880" tIns="91440" rIns="182880"/>
          <a:lstStyle>
            <a:lvl1pPr marL="0" indent="0">
              <a:buNone/>
              <a:defRPr baseline="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Thank You</a:t>
            </a:r>
          </a:p>
        </p:txBody>
      </p:sp>
      <p:sp>
        <p:nvSpPr>
          <p:cNvPr id="14" name="Rectangle 13">
            <a:extLst>
              <a:ext uri="{FF2B5EF4-FFF2-40B4-BE49-F238E27FC236}">
                <a16:creationId xmlns:a16="http://schemas.microsoft.com/office/drawing/2014/main" id="{795EC99D-D93D-F247-AB06-8EAA0780C5ED}"/>
              </a:ext>
            </a:extLst>
          </p:cNvPr>
          <p:cNvSpPr/>
          <p:nvPr userDrawn="1"/>
        </p:nvSpPr>
        <p:spPr>
          <a:xfrm>
            <a:off x="0" y="0"/>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7620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losing Slide">
    <p:spTree>
      <p:nvGrpSpPr>
        <p:cNvPr id="1" name=""/>
        <p:cNvGrpSpPr/>
        <p:nvPr/>
      </p:nvGrpSpPr>
      <p:grpSpPr>
        <a:xfrm>
          <a:off x="0" y="0"/>
          <a:ext cx="0" cy="0"/>
          <a:chOff x="0" y="0"/>
          <a:chExt cx="0" cy="0"/>
        </a:xfrm>
      </p:grpSpPr>
      <p:pic>
        <p:nvPicPr>
          <p:cNvPr id="6" name="Picture 5" descr="A sun shining through a window&#10;&#10;Description automatically generated">
            <a:extLst>
              <a:ext uri="{FF2B5EF4-FFF2-40B4-BE49-F238E27FC236}">
                <a16:creationId xmlns:a16="http://schemas.microsoft.com/office/drawing/2014/main" id="{7B0C19F5-7465-43C8-49C1-EDFB0DDC380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02391"/>
            <a:ext cx="9133287" cy="5041109"/>
          </a:xfrm>
          <a:prstGeom prst="rect">
            <a:avLst/>
          </a:prstGeom>
        </p:spPr>
      </p:pic>
      <p:sp>
        <p:nvSpPr>
          <p:cNvPr id="3" name="Date Placeholder 2"/>
          <p:cNvSpPr>
            <a:spLocks noGrp="1"/>
          </p:cNvSpPr>
          <p:nvPr>
            <p:ph type="dt" sz="half" idx="10"/>
          </p:nvPr>
        </p:nvSpPr>
        <p:spPr/>
        <p:txBody>
          <a:bodyPr/>
          <a:lstStyle>
            <a:lvl1pPr>
              <a:defRPr>
                <a:solidFill>
                  <a:schemeClr val="bg1"/>
                </a:solidFill>
              </a:defRPr>
            </a:lvl1pPr>
          </a:lstStyle>
          <a:p>
            <a:fld id="{277DA6EA-FD24-7E44-B277-F0A183863BA3}" type="datetime1">
              <a:rPr lang="en-US" smtClean="0"/>
              <a:t>4/16/25</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315554C-9387-4378-80C2-5F7076CAC952}" type="slidenum">
              <a:rPr lang="en-US" smtClean="0"/>
              <a:pPr/>
              <a:t>‹#›</a:t>
            </a:fld>
            <a:endParaRPr lang="en-US"/>
          </a:p>
        </p:txBody>
      </p:sp>
      <p:sp>
        <p:nvSpPr>
          <p:cNvPr id="11" name="Text Placeholder 9">
            <a:extLst>
              <a:ext uri="{FF2B5EF4-FFF2-40B4-BE49-F238E27FC236}">
                <a16:creationId xmlns:a16="http://schemas.microsoft.com/office/drawing/2014/main" id="{7E419631-6A90-1D4B-9AC3-E03C8AA89D35}"/>
              </a:ext>
            </a:extLst>
          </p:cNvPr>
          <p:cNvSpPr>
            <a:spLocks noGrp="1"/>
          </p:cNvSpPr>
          <p:nvPr>
            <p:ph type="body" sz="quarter" idx="14" hasCustomPrompt="1"/>
          </p:nvPr>
        </p:nvSpPr>
        <p:spPr>
          <a:xfrm>
            <a:off x="346286" y="2197058"/>
            <a:ext cx="2498725" cy="679492"/>
          </a:xfrm>
          <a:solidFill>
            <a:schemeClr val="tx1">
              <a:alpha val="29000"/>
            </a:schemeClr>
          </a:solidFill>
        </p:spPr>
        <p:txBody>
          <a:bodyPr lIns="182880" tIns="91440" rIns="182880"/>
          <a:lstStyle>
            <a:lvl1pPr marL="0" indent="0">
              <a:buNone/>
              <a:defRPr baseline="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Thank You</a:t>
            </a:r>
          </a:p>
        </p:txBody>
      </p:sp>
      <p:pic>
        <p:nvPicPr>
          <p:cNvPr id="9" name="Picture 8" descr="cu white lrg.psd">
            <a:extLst>
              <a:ext uri="{FF2B5EF4-FFF2-40B4-BE49-F238E27FC236}">
                <a16:creationId xmlns:a16="http://schemas.microsoft.com/office/drawing/2014/main" id="{F398FED1-7045-FB49-9E7A-73D72B791BC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04272" y="3264074"/>
            <a:ext cx="1143528" cy="1115666"/>
          </a:xfrm>
          <a:prstGeom prst="rect">
            <a:avLst/>
          </a:prstGeom>
        </p:spPr>
      </p:pic>
      <p:sp>
        <p:nvSpPr>
          <p:cNvPr id="14" name="Rectangle 13">
            <a:extLst>
              <a:ext uri="{FF2B5EF4-FFF2-40B4-BE49-F238E27FC236}">
                <a16:creationId xmlns:a16="http://schemas.microsoft.com/office/drawing/2014/main" id="{E2F0080C-2D86-EE4D-9499-8C7E75FAA76D}"/>
              </a:ext>
            </a:extLst>
          </p:cNvPr>
          <p:cNvSpPr/>
          <p:nvPr userDrawn="1"/>
        </p:nvSpPr>
        <p:spPr>
          <a:xfrm>
            <a:off x="0" y="0"/>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8411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solidFill>
                  <a:prstClr val="black">
                    <a:tint val="75000"/>
                  </a:prstClr>
                </a:solidFill>
              </a:rPr>
              <a:t>March 10, 2016</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15554C-9387-4378-80C2-5F7076CAC952}" type="slidenum">
              <a:rPr lang="en-US" smtClean="0">
                <a:solidFill>
                  <a:prstClr val="black">
                    <a:tint val="75000"/>
                  </a:prstClr>
                </a:solidFill>
              </a:rPr>
              <a:pPr/>
              <a:t>‹#›</a:t>
            </a:fld>
            <a:endParaRPr lang="en-US">
              <a:solidFill>
                <a:prstClr val="black">
                  <a:tint val="75000"/>
                </a:prstClr>
              </a:solidFill>
            </a:endParaRPr>
          </a:p>
        </p:txBody>
      </p:sp>
      <p:sp>
        <p:nvSpPr>
          <p:cNvPr id="10" name="Rectangle 9"/>
          <p:cNvSpPr/>
          <p:nvPr userDrawn="1"/>
        </p:nvSpPr>
        <p:spPr>
          <a:xfrm>
            <a:off x="0" y="0"/>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endParaRPr>
          </a:p>
        </p:txBody>
      </p:sp>
      <p:pic>
        <p:nvPicPr>
          <p:cNvPr id="12" name="Picture 11" descr="cu white lrg.psd"/>
          <p:cNvPicPr>
            <a:picLocks noChangeAspect="1"/>
          </p:cNvPicPr>
          <p:nvPr userDrawn="1"/>
        </p:nvPicPr>
        <p:blipFill rotWithShape="1">
          <a:blip r:embed="rId2" cstate="print">
            <a:extLst>
              <a:ext uri="{28A0092B-C50C-407E-A947-70E740481C1C}">
                <a14:useLocalDpi xmlns:a14="http://schemas.microsoft.com/office/drawing/2010/main"/>
              </a:ext>
            </a:extLst>
          </a:blip>
          <a:srcRect r="-999"/>
          <a:stretch/>
        </p:blipFill>
        <p:spPr>
          <a:xfrm>
            <a:off x="3871577" y="-117768"/>
            <a:ext cx="1370059" cy="391837"/>
          </a:xfrm>
          <a:prstGeom prst="rect">
            <a:avLst/>
          </a:prstGeom>
        </p:spPr>
      </p:pic>
      <p:sp>
        <p:nvSpPr>
          <p:cNvPr id="3" name="Text Placeholder 2"/>
          <p:cNvSpPr>
            <a:spLocks noGrp="1"/>
          </p:cNvSpPr>
          <p:nvPr>
            <p:ph type="body" sz="quarter" idx="13"/>
          </p:nvPr>
        </p:nvSpPr>
        <p:spPr>
          <a:xfrm>
            <a:off x="285751" y="1314451"/>
            <a:ext cx="8678863" cy="29991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285750" y="800100"/>
            <a:ext cx="8677656" cy="514350"/>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398465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A tree with pink flowers in front of a church&#10;&#10;Description automatically generated">
            <a:extLst>
              <a:ext uri="{FF2B5EF4-FFF2-40B4-BE49-F238E27FC236}">
                <a16:creationId xmlns:a16="http://schemas.microsoft.com/office/drawing/2014/main" id="{3F41BEE9-5C72-8814-5924-2550874C45C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02392"/>
            <a:ext cx="9144000" cy="5041108"/>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2184E7A0-51C2-9545-A9F8-4B83DC122E80}" type="datetime1">
              <a:rPr lang="en-US" smtClean="0"/>
              <a:t>4/16/25</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315554C-9387-4378-80C2-5F7076CAC952}" type="slidenum">
              <a:rPr lang="en-US" smtClean="0"/>
              <a:pPr/>
              <a:t>‹#›</a:t>
            </a:fld>
            <a:endParaRPr lang="en-US" dirty="0"/>
          </a:p>
        </p:txBody>
      </p:sp>
      <p:sp>
        <p:nvSpPr>
          <p:cNvPr id="13" name="Title 18">
            <a:extLst>
              <a:ext uri="{FF2B5EF4-FFF2-40B4-BE49-F238E27FC236}">
                <a16:creationId xmlns:a16="http://schemas.microsoft.com/office/drawing/2014/main" id="{DC0A9285-546C-824E-BB82-80DD4A7E5723}"/>
              </a:ext>
            </a:extLst>
          </p:cNvPr>
          <p:cNvSpPr>
            <a:spLocks noGrp="1"/>
          </p:cNvSpPr>
          <p:nvPr>
            <p:ph type="title"/>
          </p:nvPr>
        </p:nvSpPr>
        <p:spPr>
          <a:xfrm>
            <a:off x="304272" y="2561844"/>
            <a:ext cx="4777596" cy="861774"/>
          </a:xfrm>
          <a:solidFill>
            <a:schemeClr val="tx1">
              <a:lumMod val="95000"/>
              <a:lumOff val="5000"/>
              <a:alpha val="48000"/>
            </a:schemeClr>
          </a:solidFill>
        </p:spPr>
        <p:txBody>
          <a:bodyPr lIns="182880" tIns="182880" rIns="182880" bIns="182880" anchor="t">
            <a:spAutoFit/>
          </a:bodyPr>
          <a:lstStyle>
            <a:lvl1pPr algn="l">
              <a:defRPr sz="3200" baseline="0">
                <a:solidFill>
                  <a:schemeClr val="bg1"/>
                </a:solidFill>
              </a:defRPr>
            </a:lvl1pPr>
          </a:lstStyle>
          <a:p>
            <a:r>
              <a:rPr lang="en-US"/>
              <a:t>Click to edit Master title style</a:t>
            </a:r>
            <a:endParaRPr lang="en-US" dirty="0"/>
          </a:p>
        </p:txBody>
      </p:sp>
      <p:sp>
        <p:nvSpPr>
          <p:cNvPr id="14" name="Text Placeholder 20">
            <a:extLst>
              <a:ext uri="{FF2B5EF4-FFF2-40B4-BE49-F238E27FC236}">
                <a16:creationId xmlns:a16="http://schemas.microsoft.com/office/drawing/2014/main" id="{E4BB0DCA-7A92-6B40-8BBB-8F95D90EFE92}"/>
              </a:ext>
            </a:extLst>
          </p:cNvPr>
          <p:cNvSpPr>
            <a:spLocks noGrp="1"/>
          </p:cNvSpPr>
          <p:nvPr>
            <p:ph type="body" sz="quarter" idx="13" hasCustomPrompt="1"/>
          </p:nvPr>
        </p:nvSpPr>
        <p:spPr>
          <a:xfrm>
            <a:off x="304272" y="3568340"/>
            <a:ext cx="4137025" cy="646331"/>
          </a:xfrm>
          <a:solidFill>
            <a:schemeClr val="tx1">
              <a:lumMod val="95000"/>
              <a:lumOff val="5000"/>
              <a:alpha val="48000"/>
            </a:schemeClr>
          </a:solidFill>
        </p:spPr>
        <p:txBody>
          <a:bodyPr lIns="182880" tIns="182880" rIns="182880" bIns="182880">
            <a:sp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a:solidFill>
                  <a:schemeClr val="bg1"/>
                </a:solidFill>
                <a:latin typeface="+mn-lt"/>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solidFill>
                  <a:srgbClr val="FFFFFF"/>
                </a:solidFill>
                <a:latin typeface="+mn-lt"/>
              </a:rPr>
              <a:t>Click to add text</a:t>
            </a:r>
          </a:p>
        </p:txBody>
      </p:sp>
      <p:sp>
        <p:nvSpPr>
          <p:cNvPr id="16" name="Rectangle 15">
            <a:extLst>
              <a:ext uri="{FF2B5EF4-FFF2-40B4-BE49-F238E27FC236}">
                <a16:creationId xmlns:a16="http://schemas.microsoft.com/office/drawing/2014/main" id="{12C1DC78-2376-0349-8F5F-611A76241AF7}"/>
              </a:ext>
            </a:extLst>
          </p:cNvPr>
          <p:cNvSpPr/>
          <p:nvPr userDrawn="1"/>
        </p:nvSpPr>
        <p:spPr>
          <a:xfrm>
            <a:off x="0" y="0"/>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cu white lrg.psd">
            <a:extLst>
              <a:ext uri="{FF2B5EF4-FFF2-40B4-BE49-F238E27FC236}">
                <a16:creationId xmlns:a16="http://schemas.microsoft.com/office/drawing/2014/main" id="{18B6D14B-CB71-3D4E-99F7-A9E0C7778A3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04272" y="572335"/>
            <a:ext cx="1143528" cy="1115666"/>
          </a:xfrm>
          <a:prstGeom prst="rect">
            <a:avLst/>
          </a:prstGeom>
        </p:spPr>
      </p:pic>
    </p:spTree>
    <p:extLst>
      <p:ext uri="{BB962C8B-B14F-4D97-AF65-F5344CB8AC3E}">
        <p14:creationId xmlns:p14="http://schemas.microsoft.com/office/powerpoint/2010/main" val="243152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descr="A pink flowers on a tree branch&#10;&#10;Description automatically generated">
            <a:extLst>
              <a:ext uri="{FF2B5EF4-FFF2-40B4-BE49-F238E27FC236}">
                <a16:creationId xmlns:a16="http://schemas.microsoft.com/office/drawing/2014/main" id="{65318FB7-8F07-A858-AEDF-4E0337E4B46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66688"/>
            <a:ext cx="9144000" cy="4976812"/>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2184E7A0-51C2-9545-A9F8-4B83DC122E80}" type="datetime1">
              <a:rPr lang="en-US" smtClean="0"/>
              <a:t>4/16/25</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315554C-9387-4378-80C2-5F7076CAC952}" type="slidenum">
              <a:rPr lang="en-US" smtClean="0"/>
              <a:pPr/>
              <a:t>‹#›</a:t>
            </a:fld>
            <a:endParaRPr lang="en-US" dirty="0"/>
          </a:p>
        </p:txBody>
      </p:sp>
      <p:sp>
        <p:nvSpPr>
          <p:cNvPr id="13" name="Title 18">
            <a:extLst>
              <a:ext uri="{FF2B5EF4-FFF2-40B4-BE49-F238E27FC236}">
                <a16:creationId xmlns:a16="http://schemas.microsoft.com/office/drawing/2014/main" id="{DC0A9285-546C-824E-BB82-80DD4A7E5723}"/>
              </a:ext>
            </a:extLst>
          </p:cNvPr>
          <p:cNvSpPr>
            <a:spLocks noGrp="1"/>
          </p:cNvSpPr>
          <p:nvPr>
            <p:ph type="title" hasCustomPrompt="1"/>
          </p:nvPr>
        </p:nvSpPr>
        <p:spPr>
          <a:xfrm>
            <a:off x="304272" y="2561844"/>
            <a:ext cx="4777596" cy="861774"/>
          </a:xfrm>
          <a:solidFill>
            <a:schemeClr val="tx1">
              <a:lumMod val="95000"/>
              <a:lumOff val="5000"/>
              <a:alpha val="48000"/>
            </a:schemeClr>
          </a:solidFill>
        </p:spPr>
        <p:txBody>
          <a:bodyPr lIns="182880" tIns="182880" rIns="182880" bIns="182880" anchor="t">
            <a:spAutoFit/>
          </a:bodyPr>
          <a:lstStyle>
            <a:lvl1pPr algn="l">
              <a:defRPr sz="3200" baseline="0">
                <a:solidFill>
                  <a:schemeClr val="bg1"/>
                </a:solidFill>
              </a:defRPr>
            </a:lvl1pPr>
          </a:lstStyle>
          <a:p>
            <a:r>
              <a:rPr lang="en-US" dirty="0"/>
              <a:t>Click to add title</a:t>
            </a:r>
          </a:p>
        </p:txBody>
      </p:sp>
      <p:sp>
        <p:nvSpPr>
          <p:cNvPr id="14" name="Text Placeholder 20">
            <a:extLst>
              <a:ext uri="{FF2B5EF4-FFF2-40B4-BE49-F238E27FC236}">
                <a16:creationId xmlns:a16="http://schemas.microsoft.com/office/drawing/2014/main" id="{E4BB0DCA-7A92-6B40-8BBB-8F95D90EFE92}"/>
              </a:ext>
            </a:extLst>
          </p:cNvPr>
          <p:cNvSpPr>
            <a:spLocks noGrp="1"/>
          </p:cNvSpPr>
          <p:nvPr>
            <p:ph type="body" sz="quarter" idx="13" hasCustomPrompt="1"/>
          </p:nvPr>
        </p:nvSpPr>
        <p:spPr>
          <a:xfrm>
            <a:off x="304272" y="3568340"/>
            <a:ext cx="4137025" cy="646331"/>
          </a:xfrm>
          <a:solidFill>
            <a:schemeClr val="tx1">
              <a:lumMod val="95000"/>
              <a:lumOff val="5000"/>
              <a:alpha val="48000"/>
            </a:schemeClr>
          </a:solidFill>
        </p:spPr>
        <p:txBody>
          <a:bodyPr lIns="182880" tIns="182880" rIns="182880" bIns="182880">
            <a:sp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a:solidFill>
                  <a:schemeClr val="bg1"/>
                </a:solidFill>
                <a:latin typeface="+mn-lt"/>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solidFill>
                  <a:srgbClr val="FFFFFF"/>
                </a:solidFill>
                <a:latin typeface="+mn-lt"/>
              </a:rPr>
              <a:t>Click to add text</a:t>
            </a:r>
          </a:p>
        </p:txBody>
      </p:sp>
      <p:sp>
        <p:nvSpPr>
          <p:cNvPr id="16" name="Rectangle 15">
            <a:extLst>
              <a:ext uri="{FF2B5EF4-FFF2-40B4-BE49-F238E27FC236}">
                <a16:creationId xmlns:a16="http://schemas.microsoft.com/office/drawing/2014/main" id="{12C1DC78-2376-0349-8F5F-611A76241AF7}"/>
              </a:ext>
            </a:extLst>
          </p:cNvPr>
          <p:cNvSpPr/>
          <p:nvPr userDrawn="1"/>
        </p:nvSpPr>
        <p:spPr>
          <a:xfrm>
            <a:off x="0" y="0"/>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cu white lrg.psd">
            <a:extLst>
              <a:ext uri="{FF2B5EF4-FFF2-40B4-BE49-F238E27FC236}">
                <a16:creationId xmlns:a16="http://schemas.microsoft.com/office/drawing/2014/main" id="{18B6D14B-CB71-3D4E-99F7-A9E0C7778A3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04272" y="572335"/>
            <a:ext cx="1143528" cy="1115666"/>
          </a:xfrm>
          <a:prstGeom prst="rect">
            <a:avLst/>
          </a:prstGeom>
        </p:spPr>
      </p:pic>
    </p:spTree>
    <p:extLst>
      <p:ext uri="{BB962C8B-B14F-4D97-AF65-F5344CB8AC3E}">
        <p14:creationId xmlns:p14="http://schemas.microsoft.com/office/powerpoint/2010/main" val="264365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BB6C41E-658E-0F4C-84F5-F5C1D0CD758E}" type="datetime1">
              <a:rPr lang="en-US" smtClean="0"/>
              <a:t>4/16/25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5554C-9387-4378-80C2-5F7076CAC952}" type="slidenum">
              <a:rPr lang="en-US" smtClean="0"/>
              <a:t>‹#›</a:t>
            </a:fld>
            <a:endParaRPr lang="en-US"/>
          </a:p>
        </p:txBody>
      </p:sp>
      <p:pic>
        <p:nvPicPr>
          <p:cNvPr id="10" name="Picture 9" descr="cu screen b31b1b.psd">
            <a:extLst>
              <a:ext uri="{FF2B5EF4-FFF2-40B4-BE49-F238E27FC236}">
                <a16:creationId xmlns:a16="http://schemas.microsoft.com/office/drawing/2014/main" id="{2F0129F0-F30E-CA46-95D8-485C2699B0E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82033" y="402168"/>
            <a:ext cx="1113367" cy="1019803"/>
          </a:xfrm>
          <a:prstGeom prst="rect">
            <a:avLst/>
          </a:prstGeom>
        </p:spPr>
      </p:pic>
      <p:sp>
        <p:nvSpPr>
          <p:cNvPr id="11" name="Rectangle 10">
            <a:extLst>
              <a:ext uri="{FF2B5EF4-FFF2-40B4-BE49-F238E27FC236}">
                <a16:creationId xmlns:a16="http://schemas.microsoft.com/office/drawing/2014/main" id="{2A90F953-0249-5D43-BD33-B0BA15959AE8}"/>
              </a:ext>
            </a:extLst>
          </p:cNvPr>
          <p:cNvSpPr/>
          <p:nvPr userDrawn="1"/>
        </p:nvSpPr>
        <p:spPr>
          <a:xfrm>
            <a:off x="0" y="0"/>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 Placeholder 13">
            <a:extLst>
              <a:ext uri="{FF2B5EF4-FFF2-40B4-BE49-F238E27FC236}">
                <a16:creationId xmlns:a16="http://schemas.microsoft.com/office/drawing/2014/main" id="{94237CBF-2E23-4D04-C1D6-E0948387C5AB}"/>
              </a:ext>
            </a:extLst>
          </p:cNvPr>
          <p:cNvSpPr>
            <a:spLocks noGrp="1"/>
          </p:cNvSpPr>
          <p:nvPr>
            <p:ph type="body" sz="quarter" idx="13" hasCustomPrompt="1"/>
          </p:nvPr>
        </p:nvSpPr>
        <p:spPr>
          <a:xfrm>
            <a:off x="0" y="1028702"/>
            <a:ext cx="9144000" cy="1314451"/>
          </a:xfrm>
        </p:spPr>
        <p:txBody>
          <a:bodyPr>
            <a:normAutofit/>
          </a:bodyPr>
          <a:lstStyle>
            <a:lvl1pPr marL="0" indent="0" algn="ctr">
              <a:buNone/>
              <a:defRPr sz="2200">
                <a:solidFill>
                  <a:schemeClr val="accent2"/>
                </a:solidFill>
              </a:defRPr>
            </a:lvl1pPr>
          </a:lstStyle>
          <a:p>
            <a:pPr lvl="0"/>
            <a:r>
              <a:rPr lang="en-US" dirty="0"/>
              <a:t>Click to add text</a:t>
            </a:r>
          </a:p>
        </p:txBody>
      </p:sp>
      <p:sp>
        <p:nvSpPr>
          <p:cNvPr id="2" name="Title 13">
            <a:extLst>
              <a:ext uri="{FF2B5EF4-FFF2-40B4-BE49-F238E27FC236}">
                <a16:creationId xmlns:a16="http://schemas.microsoft.com/office/drawing/2014/main" id="{596D8814-2552-F362-0E0D-5833424CB5BE}"/>
              </a:ext>
            </a:extLst>
          </p:cNvPr>
          <p:cNvSpPr>
            <a:spLocks noGrp="1"/>
          </p:cNvSpPr>
          <p:nvPr>
            <p:ph type="title"/>
          </p:nvPr>
        </p:nvSpPr>
        <p:spPr>
          <a:xfrm>
            <a:off x="0" y="489144"/>
            <a:ext cx="9144000" cy="452582"/>
          </a:xfrm>
        </p:spPr>
        <p:txBody>
          <a:bodyPr>
            <a:noAutofit/>
          </a:bodyPr>
          <a:lstStyle>
            <a:lvl1pPr algn="ctr">
              <a:defRPr sz="2800"/>
            </a:lvl1pPr>
          </a:lstStyle>
          <a:p>
            <a:r>
              <a:rPr lang="en-US"/>
              <a:t>Click to edit Master title style</a:t>
            </a:r>
            <a:endParaRPr lang="en-US" dirty="0"/>
          </a:p>
        </p:txBody>
      </p:sp>
    </p:spTree>
    <p:extLst>
      <p:ext uri="{BB962C8B-B14F-4D97-AF65-F5344CB8AC3E}">
        <p14:creationId xmlns:p14="http://schemas.microsoft.com/office/powerpoint/2010/main" val="540298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6" name="Picture 5" descr="A group of people walking on steps near a waterfall&#10;&#10;Description automatically generated">
            <a:extLst>
              <a:ext uri="{FF2B5EF4-FFF2-40B4-BE49-F238E27FC236}">
                <a16:creationId xmlns:a16="http://schemas.microsoft.com/office/drawing/2014/main" id="{80803B17-E832-7E06-3E3F-71EAC23AF5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90801"/>
            <a:ext cx="9144000" cy="2724149"/>
          </a:xfrm>
          <a:prstGeom prst="rect">
            <a:avLst/>
          </a:prstGeom>
        </p:spPr>
      </p:pic>
      <p:pic>
        <p:nvPicPr>
          <p:cNvPr id="12" name="Picture 11" descr="cu screen b31b1b.psd">
            <a:extLst>
              <a:ext uri="{FF2B5EF4-FFF2-40B4-BE49-F238E27FC236}">
                <a16:creationId xmlns:a16="http://schemas.microsoft.com/office/drawing/2014/main" id="{66A8AAA4-1989-724F-95DE-DE37D4FCC4B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82033" y="402168"/>
            <a:ext cx="1113367" cy="1019803"/>
          </a:xfrm>
          <a:prstGeom prst="rect">
            <a:avLst/>
          </a:prstGeom>
        </p:spPr>
      </p:pic>
      <p:sp>
        <p:nvSpPr>
          <p:cNvPr id="3" name="Date Placeholder 2"/>
          <p:cNvSpPr>
            <a:spLocks noGrp="1"/>
          </p:cNvSpPr>
          <p:nvPr>
            <p:ph type="dt" sz="half" idx="10"/>
          </p:nvPr>
        </p:nvSpPr>
        <p:spPr/>
        <p:txBody>
          <a:bodyPr/>
          <a:lstStyle>
            <a:lvl1pPr>
              <a:defRPr>
                <a:solidFill>
                  <a:schemeClr val="bg1"/>
                </a:solidFill>
              </a:defRPr>
            </a:lvl1pPr>
          </a:lstStyle>
          <a:p>
            <a:fld id="{D445AFBA-9E26-3649-AAFD-0E9220A9B890}" type="datetime1">
              <a:rPr lang="en-US" smtClean="0"/>
              <a:t>4/16/25</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315554C-9387-4378-80C2-5F7076CAC952}" type="slidenum">
              <a:rPr lang="en-US" smtClean="0"/>
              <a:pPr/>
              <a:t>‹#›</a:t>
            </a:fld>
            <a:endParaRPr lang="en-US" dirty="0"/>
          </a:p>
        </p:txBody>
      </p:sp>
      <p:sp>
        <p:nvSpPr>
          <p:cNvPr id="14" name="Text Placeholder 13">
            <a:extLst>
              <a:ext uri="{FF2B5EF4-FFF2-40B4-BE49-F238E27FC236}">
                <a16:creationId xmlns:a16="http://schemas.microsoft.com/office/drawing/2014/main" id="{90A83950-FFBA-554A-B588-D6A580D0D2E2}"/>
              </a:ext>
            </a:extLst>
          </p:cNvPr>
          <p:cNvSpPr>
            <a:spLocks noGrp="1"/>
          </p:cNvSpPr>
          <p:nvPr>
            <p:ph type="body" sz="quarter" idx="13" hasCustomPrompt="1"/>
          </p:nvPr>
        </p:nvSpPr>
        <p:spPr>
          <a:xfrm>
            <a:off x="0" y="1028702"/>
            <a:ext cx="9144000" cy="1314451"/>
          </a:xfrm>
        </p:spPr>
        <p:txBody>
          <a:bodyPr>
            <a:normAutofit/>
          </a:bodyPr>
          <a:lstStyle>
            <a:lvl1pPr marL="0" indent="0" algn="ctr">
              <a:buNone/>
              <a:defRPr sz="2200">
                <a:solidFill>
                  <a:schemeClr val="accent2"/>
                </a:solidFill>
              </a:defRPr>
            </a:lvl1pPr>
          </a:lstStyle>
          <a:p>
            <a:pPr lvl="0"/>
            <a:r>
              <a:rPr lang="en-US" dirty="0"/>
              <a:t>Click to add text</a:t>
            </a:r>
          </a:p>
        </p:txBody>
      </p:sp>
      <p:sp>
        <p:nvSpPr>
          <p:cNvPr id="15" name="Rectangle 14">
            <a:extLst>
              <a:ext uri="{FF2B5EF4-FFF2-40B4-BE49-F238E27FC236}">
                <a16:creationId xmlns:a16="http://schemas.microsoft.com/office/drawing/2014/main" id="{240048BE-D63D-3C4B-B69F-DEEA9A7291A7}"/>
              </a:ext>
            </a:extLst>
          </p:cNvPr>
          <p:cNvSpPr/>
          <p:nvPr userDrawn="1"/>
        </p:nvSpPr>
        <p:spPr>
          <a:xfrm>
            <a:off x="0" y="0"/>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3">
            <a:extLst>
              <a:ext uri="{FF2B5EF4-FFF2-40B4-BE49-F238E27FC236}">
                <a16:creationId xmlns:a16="http://schemas.microsoft.com/office/drawing/2014/main" id="{F840E018-135F-E8F8-8E5F-51BA03B44DFB}"/>
              </a:ext>
            </a:extLst>
          </p:cNvPr>
          <p:cNvSpPr>
            <a:spLocks noGrp="1"/>
          </p:cNvSpPr>
          <p:nvPr>
            <p:ph type="title"/>
          </p:nvPr>
        </p:nvSpPr>
        <p:spPr>
          <a:xfrm>
            <a:off x="0" y="489144"/>
            <a:ext cx="9144000" cy="452582"/>
          </a:xfrm>
        </p:spPr>
        <p:txBody>
          <a:bodyPr>
            <a:noAutofit/>
          </a:bodyPr>
          <a:lstStyle>
            <a:lvl1pPr algn="ctr">
              <a:defRPr sz="2800"/>
            </a:lvl1pPr>
          </a:lstStyle>
          <a:p>
            <a:r>
              <a:rPr lang="en-US"/>
              <a:t>Click to edit Master title style</a:t>
            </a:r>
            <a:endParaRPr lang="en-US" dirty="0"/>
          </a:p>
        </p:txBody>
      </p:sp>
    </p:spTree>
    <p:extLst>
      <p:ext uri="{BB962C8B-B14F-4D97-AF65-F5344CB8AC3E}">
        <p14:creationId xmlns:p14="http://schemas.microsoft.com/office/powerpoint/2010/main" val="254504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2">
    <p:spTree>
      <p:nvGrpSpPr>
        <p:cNvPr id="1" name=""/>
        <p:cNvGrpSpPr/>
        <p:nvPr/>
      </p:nvGrpSpPr>
      <p:grpSpPr>
        <a:xfrm>
          <a:off x="0" y="0"/>
          <a:ext cx="0" cy="0"/>
          <a:chOff x="0" y="0"/>
          <a:chExt cx="0" cy="0"/>
        </a:xfrm>
      </p:grpSpPr>
      <p:pic>
        <p:nvPicPr>
          <p:cNvPr id="6" name="Picture 5" descr="A group of people sitting in a park&#10;&#10;Description automatically generated">
            <a:extLst>
              <a:ext uri="{FF2B5EF4-FFF2-40B4-BE49-F238E27FC236}">
                <a16:creationId xmlns:a16="http://schemas.microsoft.com/office/drawing/2014/main" id="{05409541-8A3E-842C-E399-095EA94EBDD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2571751"/>
            <a:ext cx="9144001" cy="2667000"/>
          </a:xfrm>
          <a:prstGeom prst="rect">
            <a:avLst/>
          </a:prstGeom>
        </p:spPr>
      </p:pic>
      <p:sp>
        <p:nvSpPr>
          <p:cNvPr id="3" name="Date Placeholder 2"/>
          <p:cNvSpPr>
            <a:spLocks noGrp="1"/>
          </p:cNvSpPr>
          <p:nvPr>
            <p:ph type="dt" sz="half" idx="10"/>
          </p:nvPr>
        </p:nvSpPr>
        <p:spPr/>
        <p:txBody>
          <a:bodyPr/>
          <a:lstStyle>
            <a:lvl1pPr>
              <a:defRPr>
                <a:solidFill>
                  <a:schemeClr val="bg1"/>
                </a:solidFill>
              </a:defRPr>
            </a:lvl1pPr>
          </a:lstStyle>
          <a:p>
            <a:fld id="{EA9E6AE6-2C29-BB46-B61A-82BFF4E5A3DE}" type="datetime1">
              <a:rPr lang="en-US" smtClean="0"/>
              <a:t>4/16/25</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315554C-9387-4378-80C2-5F7076CAC952}" type="slidenum">
              <a:rPr lang="en-US" smtClean="0"/>
              <a:pPr/>
              <a:t>‹#›</a:t>
            </a:fld>
            <a:endParaRPr lang="en-US"/>
          </a:p>
        </p:txBody>
      </p:sp>
      <p:sp>
        <p:nvSpPr>
          <p:cNvPr id="10" name="Text Placeholder 13"/>
          <p:cNvSpPr>
            <a:spLocks noGrp="1"/>
          </p:cNvSpPr>
          <p:nvPr>
            <p:ph type="body" sz="quarter" idx="13" hasCustomPrompt="1"/>
          </p:nvPr>
        </p:nvSpPr>
        <p:spPr>
          <a:xfrm>
            <a:off x="0" y="1028702"/>
            <a:ext cx="9144000" cy="1314451"/>
          </a:xfrm>
        </p:spPr>
        <p:txBody>
          <a:bodyPr>
            <a:normAutofit/>
          </a:bodyPr>
          <a:lstStyle>
            <a:lvl1pPr marL="0" indent="0" algn="ctr">
              <a:buNone/>
              <a:defRPr sz="2200">
                <a:solidFill>
                  <a:schemeClr val="accent2"/>
                </a:solidFill>
              </a:defRPr>
            </a:lvl1pPr>
          </a:lstStyle>
          <a:p>
            <a:pPr lvl="0"/>
            <a:r>
              <a:rPr lang="en-US" dirty="0"/>
              <a:t>Click to add text</a:t>
            </a:r>
          </a:p>
        </p:txBody>
      </p:sp>
      <p:pic>
        <p:nvPicPr>
          <p:cNvPr id="12" name="Picture 11" descr="cu screen b31b1b.psd">
            <a:extLst>
              <a:ext uri="{FF2B5EF4-FFF2-40B4-BE49-F238E27FC236}">
                <a16:creationId xmlns:a16="http://schemas.microsoft.com/office/drawing/2014/main" id="{3992565B-390F-0E49-BEBB-FCFB7B0F990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82033" y="402168"/>
            <a:ext cx="1113367" cy="1019803"/>
          </a:xfrm>
          <a:prstGeom prst="rect">
            <a:avLst/>
          </a:prstGeom>
        </p:spPr>
      </p:pic>
      <p:sp>
        <p:nvSpPr>
          <p:cNvPr id="15" name="Rectangle 14">
            <a:extLst>
              <a:ext uri="{FF2B5EF4-FFF2-40B4-BE49-F238E27FC236}">
                <a16:creationId xmlns:a16="http://schemas.microsoft.com/office/drawing/2014/main" id="{8BEBA6B5-B8A6-AA4A-8C89-E307EC9BBF7B}"/>
              </a:ext>
            </a:extLst>
          </p:cNvPr>
          <p:cNvSpPr/>
          <p:nvPr userDrawn="1"/>
        </p:nvSpPr>
        <p:spPr>
          <a:xfrm>
            <a:off x="0" y="0"/>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3">
            <a:extLst>
              <a:ext uri="{FF2B5EF4-FFF2-40B4-BE49-F238E27FC236}">
                <a16:creationId xmlns:a16="http://schemas.microsoft.com/office/drawing/2014/main" id="{22E05E15-0EFA-28DA-8B0B-32DAC8AED54F}"/>
              </a:ext>
            </a:extLst>
          </p:cNvPr>
          <p:cNvSpPr>
            <a:spLocks noGrp="1"/>
          </p:cNvSpPr>
          <p:nvPr>
            <p:ph type="title"/>
          </p:nvPr>
        </p:nvSpPr>
        <p:spPr>
          <a:xfrm>
            <a:off x="0" y="489144"/>
            <a:ext cx="9144000" cy="452582"/>
          </a:xfrm>
        </p:spPr>
        <p:txBody>
          <a:bodyPr>
            <a:noAutofit/>
          </a:bodyPr>
          <a:lstStyle>
            <a:lvl1pPr algn="ctr">
              <a:defRPr sz="2800"/>
            </a:lvl1pPr>
          </a:lstStyle>
          <a:p>
            <a:r>
              <a:rPr lang="en-US"/>
              <a:t>Click to edit Master title style</a:t>
            </a:r>
            <a:endParaRPr lang="en-US" dirty="0"/>
          </a:p>
        </p:txBody>
      </p:sp>
    </p:spTree>
    <p:extLst>
      <p:ext uri="{BB962C8B-B14F-4D97-AF65-F5344CB8AC3E}">
        <p14:creationId xmlns:p14="http://schemas.microsoft.com/office/powerpoint/2010/main" val="164957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2">
    <p:spTree>
      <p:nvGrpSpPr>
        <p:cNvPr id="1" name=""/>
        <p:cNvGrpSpPr/>
        <p:nvPr/>
      </p:nvGrpSpPr>
      <p:grpSpPr>
        <a:xfrm>
          <a:off x="0" y="0"/>
          <a:ext cx="0" cy="0"/>
          <a:chOff x="0" y="0"/>
          <a:chExt cx="0" cy="0"/>
        </a:xfrm>
      </p:grpSpPr>
      <p:pic>
        <p:nvPicPr>
          <p:cNvPr id="7" name="Picture 6" descr="A tree with purple flowers&#10;&#10;Description automatically generated">
            <a:extLst>
              <a:ext uri="{FF2B5EF4-FFF2-40B4-BE49-F238E27FC236}">
                <a16:creationId xmlns:a16="http://schemas.microsoft.com/office/drawing/2014/main" id="{51047B4F-40DC-EBC8-9067-27B7187C18A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2571750"/>
            <a:ext cx="9156735" cy="2571750"/>
          </a:xfrm>
          <a:prstGeom prst="rect">
            <a:avLst/>
          </a:prstGeom>
        </p:spPr>
      </p:pic>
      <p:sp>
        <p:nvSpPr>
          <p:cNvPr id="3" name="Date Placeholder 2"/>
          <p:cNvSpPr>
            <a:spLocks noGrp="1"/>
          </p:cNvSpPr>
          <p:nvPr>
            <p:ph type="dt" sz="half" idx="10"/>
          </p:nvPr>
        </p:nvSpPr>
        <p:spPr/>
        <p:txBody>
          <a:bodyPr/>
          <a:lstStyle>
            <a:lvl1pPr>
              <a:defRPr>
                <a:solidFill>
                  <a:schemeClr val="bg1"/>
                </a:solidFill>
              </a:defRPr>
            </a:lvl1pPr>
          </a:lstStyle>
          <a:p>
            <a:fld id="{89206A58-46B6-944A-9D6E-0BD4C7FDED12}" type="datetime1">
              <a:rPr lang="en-US" smtClean="0"/>
              <a:t>4/16/25</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315554C-9387-4378-80C2-5F7076CAC952}" type="slidenum">
              <a:rPr lang="en-US" smtClean="0"/>
              <a:pPr/>
              <a:t>‹#›</a:t>
            </a:fld>
            <a:endParaRPr lang="en-US"/>
          </a:p>
        </p:txBody>
      </p:sp>
      <p:sp>
        <p:nvSpPr>
          <p:cNvPr id="13" name="Text Placeholder 13">
            <a:extLst>
              <a:ext uri="{FF2B5EF4-FFF2-40B4-BE49-F238E27FC236}">
                <a16:creationId xmlns:a16="http://schemas.microsoft.com/office/drawing/2014/main" id="{F700C50E-FCED-974E-AE11-01401D94F0E4}"/>
              </a:ext>
            </a:extLst>
          </p:cNvPr>
          <p:cNvSpPr>
            <a:spLocks noGrp="1"/>
          </p:cNvSpPr>
          <p:nvPr>
            <p:ph type="body" sz="quarter" idx="13" hasCustomPrompt="1"/>
          </p:nvPr>
        </p:nvSpPr>
        <p:spPr>
          <a:xfrm>
            <a:off x="0" y="1028702"/>
            <a:ext cx="9144000" cy="1314451"/>
          </a:xfrm>
        </p:spPr>
        <p:txBody>
          <a:bodyPr>
            <a:normAutofit/>
          </a:bodyPr>
          <a:lstStyle>
            <a:lvl1pPr marL="0" indent="0" algn="ctr">
              <a:buNone/>
              <a:defRPr sz="2200">
                <a:solidFill>
                  <a:schemeClr val="accent2"/>
                </a:solidFill>
              </a:defRPr>
            </a:lvl1pPr>
          </a:lstStyle>
          <a:p>
            <a:pPr lvl="0"/>
            <a:r>
              <a:rPr lang="en-US" dirty="0"/>
              <a:t>Click to add text</a:t>
            </a:r>
          </a:p>
        </p:txBody>
      </p:sp>
      <p:pic>
        <p:nvPicPr>
          <p:cNvPr id="10" name="Picture 9" descr="cu screen b31b1b.psd">
            <a:extLst>
              <a:ext uri="{FF2B5EF4-FFF2-40B4-BE49-F238E27FC236}">
                <a16:creationId xmlns:a16="http://schemas.microsoft.com/office/drawing/2014/main" id="{53244A25-21F2-D24A-ABB6-38D0F9AAA9F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82033" y="402168"/>
            <a:ext cx="1113367" cy="1019803"/>
          </a:xfrm>
          <a:prstGeom prst="rect">
            <a:avLst/>
          </a:prstGeom>
        </p:spPr>
      </p:pic>
      <p:sp>
        <p:nvSpPr>
          <p:cNvPr id="15" name="Rectangle 14">
            <a:extLst>
              <a:ext uri="{FF2B5EF4-FFF2-40B4-BE49-F238E27FC236}">
                <a16:creationId xmlns:a16="http://schemas.microsoft.com/office/drawing/2014/main" id="{70D1926D-C92B-6A40-8BE8-8DB719C491A3}"/>
              </a:ext>
            </a:extLst>
          </p:cNvPr>
          <p:cNvSpPr/>
          <p:nvPr userDrawn="1"/>
        </p:nvSpPr>
        <p:spPr>
          <a:xfrm>
            <a:off x="0" y="0"/>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3">
            <a:extLst>
              <a:ext uri="{FF2B5EF4-FFF2-40B4-BE49-F238E27FC236}">
                <a16:creationId xmlns:a16="http://schemas.microsoft.com/office/drawing/2014/main" id="{53CD406C-D78C-A002-5EB9-7B73215BAC27}"/>
              </a:ext>
            </a:extLst>
          </p:cNvPr>
          <p:cNvSpPr>
            <a:spLocks noGrp="1"/>
          </p:cNvSpPr>
          <p:nvPr>
            <p:ph type="title"/>
          </p:nvPr>
        </p:nvSpPr>
        <p:spPr>
          <a:xfrm>
            <a:off x="0" y="489144"/>
            <a:ext cx="9156734" cy="452582"/>
          </a:xfrm>
        </p:spPr>
        <p:txBody>
          <a:bodyPr>
            <a:noAutofit/>
          </a:bodyPr>
          <a:lstStyle>
            <a:lvl1pPr algn="ctr">
              <a:defRPr sz="2800"/>
            </a:lvl1pPr>
          </a:lstStyle>
          <a:p>
            <a:r>
              <a:rPr lang="en-US"/>
              <a:t>Click to edit Master title style</a:t>
            </a:r>
            <a:endParaRPr lang="en-US" dirty="0"/>
          </a:p>
        </p:txBody>
      </p:sp>
    </p:spTree>
    <p:extLst>
      <p:ext uri="{BB962C8B-B14F-4D97-AF65-F5344CB8AC3E}">
        <p14:creationId xmlns:p14="http://schemas.microsoft.com/office/powerpoint/2010/main" val="253694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87BE292-9A57-0542-9D1A-670BF0915FC7}" type="datetime1">
              <a:rPr lang="en-US" smtClean="0"/>
              <a:t>4/16/25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5554C-9387-4378-80C2-5F7076CAC952}" type="slidenum">
              <a:rPr lang="en-US" smtClean="0"/>
              <a:t>‹#›</a:t>
            </a:fld>
            <a:endParaRPr lang="en-US"/>
          </a:p>
        </p:txBody>
      </p:sp>
      <p:sp>
        <p:nvSpPr>
          <p:cNvPr id="10" name="Rectangle 9"/>
          <p:cNvSpPr/>
          <p:nvPr userDrawn="1"/>
        </p:nvSpPr>
        <p:spPr>
          <a:xfrm>
            <a:off x="0" y="1"/>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11" descr="cu white lrg.psd"/>
          <p:cNvPicPr>
            <a:picLocks noChangeAspect="1"/>
          </p:cNvPicPr>
          <p:nvPr userDrawn="1"/>
        </p:nvPicPr>
        <p:blipFill rotWithShape="1">
          <a:blip r:embed="rId2" cstate="print">
            <a:extLst>
              <a:ext uri="{28A0092B-C50C-407E-A947-70E740481C1C}">
                <a14:useLocalDpi xmlns:a14="http://schemas.microsoft.com/office/drawing/2010/main"/>
              </a:ext>
            </a:extLst>
          </a:blip>
          <a:srcRect r="-999"/>
          <a:stretch/>
        </p:blipFill>
        <p:spPr>
          <a:xfrm>
            <a:off x="3871581" y="-117766"/>
            <a:ext cx="1370059" cy="391837"/>
          </a:xfrm>
          <a:prstGeom prst="rect">
            <a:avLst/>
          </a:prstGeom>
        </p:spPr>
      </p:pic>
      <p:sp>
        <p:nvSpPr>
          <p:cNvPr id="3" name="Text Placeholder 2"/>
          <p:cNvSpPr>
            <a:spLocks noGrp="1"/>
          </p:cNvSpPr>
          <p:nvPr>
            <p:ph type="body" sz="quarter" idx="13"/>
          </p:nvPr>
        </p:nvSpPr>
        <p:spPr>
          <a:xfrm>
            <a:off x="285753" y="967384"/>
            <a:ext cx="8678863" cy="2999185"/>
          </a:xfrm>
        </p:spPr>
        <p:txBody>
          <a:bodyPr>
            <a:normAutofit/>
          </a:bodyPr>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285750" y="453032"/>
            <a:ext cx="8677656" cy="514350"/>
          </a:xfrm>
        </p:spPr>
        <p:txBody>
          <a:bodyPr/>
          <a:lstStyle>
            <a:lvl1pPr algn="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676D217F-405D-D842-BCF8-605A468DB0E6}"/>
              </a:ext>
            </a:extLst>
          </p:cNvPr>
          <p:cNvSpPr/>
          <p:nvPr userDrawn="1"/>
        </p:nvSpPr>
        <p:spPr>
          <a:xfrm>
            <a:off x="0" y="0"/>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cu white lrg.psd">
            <a:extLst>
              <a:ext uri="{FF2B5EF4-FFF2-40B4-BE49-F238E27FC236}">
                <a16:creationId xmlns:a16="http://schemas.microsoft.com/office/drawing/2014/main" id="{C88FCF1F-2A07-B442-9D02-E6E2CE89B9A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999"/>
          <a:stretch/>
        </p:blipFill>
        <p:spPr>
          <a:xfrm>
            <a:off x="4103639" y="-95250"/>
            <a:ext cx="929024" cy="354268"/>
          </a:xfrm>
          <a:prstGeom prst="rect">
            <a:avLst/>
          </a:prstGeom>
        </p:spPr>
      </p:pic>
    </p:spTree>
    <p:extLst>
      <p:ext uri="{BB962C8B-B14F-4D97-AF65-F5344CB8AC3E}">
        <p14:creationId xmlns:p14="http://schemas.microsoft.com/office/powerpoint/2010/main" val="48127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 Graphi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4D5B79E-0656-2A4C-B62D-76749EE85259}" type="datetime1">
              <a:rPr lang="en-US" smtClean="0"/>
              <a:t>4/16/25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a:p>
        </p:txBody>
      </p:sp>
      <p:sp>
        <p:nvSpPr>
          <p:cNvPr id="7" name="Rectangle 6"/>
          <p:cNvSpPr/>
          <p:nvPr userDrawn="1"/>
        </p:nvSpPr>
        <p:spPr>
          <a:xfrm>
            <a:off x="0" y="1"/>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TextBox 11"/>
          <p:cNvSpPr txBox="1"/>
          <p:nvPr userDrawn="1"/>
        </p:nvSpPr>
        <p:spPr>
          <a:xfrm>
            <a:off x="438726" y="3567547"/>
            <a:ext cx="8258850" cy="584775"/>
          </a:xfrm>
          <a:prstGeom prst="rect">
            <a:avLst/>
          </a:prstGeom>
          <a:noFill/>
        </p:spPr>
        <p:txBody>
          <a:bodyPr wrap="square" rtlCol="0">
            <a:spAutoFit/>
          </a:bodyPr>
          <a:lstStyle/>
          <a:p>
            <a:pPr lvl="0" algn="ctr"/>
            <a:r>
              <a:rPr lang="en-US" sz="3200" dirty="0">
                <a:solidFill>
                  <a:schemeClr val="bg1"/>
                </a:solidFill>
                <a:latin typeface="Helvetica"/>
                <a:cs typeface="Helvetica"/>
              </a:rPr>
              <a:t>Photos, illustrations, graphics here.</a:t>
            </a:r>
            <a:endParaRPr lang="en-US" sz="1800" dirty="0">
              <a:solidFill>
                <a:schemeClr val="bg1"/>
              </a:solidFill>
            </a:endParaRPr>
          </a:p>
        </p:txBody>
      </p:sp>
      <p:sp>
        <p:nvSpPr>
          <p:cNvPr id="13" name="Content Placeholder 12"/>
          <p:cNvSpPr>
            <a:spLocks noGrp="1"/>
          </p:cNvSpPr>
          <p:nvPr>
            <p:ph sz="quarter" idx="13"/>
          </p:nvPr>
        </p:nvSpPr>
        <p:spPr>
          <a:xfrm>
            <a:off x="292899" y="2908169"/>
            <a:ext cx="8558213" cy="2087166"/>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p:cNvSpPr>
            <a:spLocks noGrp="1"/>
          </p:cNvSpPr>
          <p:nvPr>
            <p:ph type="body" sz="quarter" idx="14"/>
          </p:nvPr>
        </p:nvSpPr>
        <p:spPr>
          <a:xfrm>
            <a:off x="289405" y="1143000"/>
            <a:ext cx="8534400" cy="1657350"/>
          </a:xfrm>
        </p:spPr>
        <p:txBody>
          <a:bodyPr numCol="2">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cu white lrg.psd">
            <a:extLst>
              <a:ext uri="{FF2B5EF4-FFF2-40B4-BE49-F238E27FC236}">
                <a16:creationId xmlns:a16="http://schemas.microsoft.com/office/drawing/2014/main" id="{78D9ACAA-FDE2-2E47-B810-92F2D7384BC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999"/>
          <a:stretch/>
        </p:blipFill>
        <p:spPr>
          <a:xfrm>
            <a:off x="4103639" y="-95250"/>
            <a:ext cx="929024" cy="354268"/>
          </a:xfrm>
          <a:prstGeom prst="rect">
            <a:avLst/>
          </a:prstGeom>
        </p:spPr>
      </p:pic>
      <p:sp>
        <p:nvSpPr>
          <p:cNvPr id="2" name="Title 13">
            <a:extLst>
              <a:ext uri="{FF2B5EF4-FFF2-40B4-BE49-F238E27FC236}">
                <a16:creationId xmlns:a16="http://schemas.microsoft.com/office/drawing/2014/main" id="{CC55B508-E112-032D-BA73-9505904E376E}"/>
              </a:ext>
            </a:extLst>
          </p:cNvPr>
          <p:cNvSpPr>
            <a:spLocks noGrp="1"/>
          </p:cNvSpPr>
          <p:nvPr>
            <p:ph type="title"/>
          </p:nvPr>
        </p:nvSpPr>
        <p:spPr>
          <a:xfrm>
            <a:off x="287899" y="461818"/>
            <a:ext cx="6554707" cy="452582"/>
          </a:xfrm>
        </p:spPr>
        <p:txBody>
          <a:bodyPr/>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val="1092385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16D2D88-B574-BB49-A7D0-C089E3D3C187}" type="datetime1">
              <a:rPr lang="en-US" smtClean="0"/>
              <a:t>4/16/25</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315554C-9387-4378-80C2-5F7076CAC952}" type="slidenum">
              <a:rPr lang="en-US" smtClean="0"/>
              <a:t>‹#›</a:t>
            </a:fld>
            <a:endParaRPr lang="en-US"/>
          </a:p>
        </p:txBody>
      </p:sp>
    </p:spTree>
    <p:extLst>
      <p:ext uri="{BB962C8B-B14F-4D97-AF65-F5344CB8AC3E}">
        <p14:creationId xmlns:p14="http://schemas.microsoft.com/office/powerpoint/2010/main" val="1459005253"/>
      </p:ext>
    </p:extLst>
  </p:cSld>
  <p:clrMap bg1="lt1" tx1="dk1" bg2="lt2" tx2="dk2" accent1="accent1" accent2="accent2" accent3="accent3" accent4="accent4" accent5="accent5" accent6="accent6" hlink="hlink" folHlink="folHlink"/>
  <p:sldLayoutIdLst>
    <p:sldLayoutId id="2147483671" r:id="rId1"/>
    <p:sldLayoutId id="2147483649" r:id="rId2"/>
    <p:sldLayoutId id="2147483672" r:id="rId3"/>
    <p:sldLayoutId id="2147483651" r:id="rId4"/>
    <p:sldLayoutId id="2147483660" r:id="rId5"/>
    <p:sldLayoutId id="2147483670" r:id="rId6"/>
    <p:sldLayoutId id="2147483664" r:id="rId7"/>
    <p:sldLayoutId id="2147483650" r:id="rId8"/>
    <p:sldLayoutId id="2147483661" r:id="rId9"/>
    <p:sldLayoutId id="2147483665" r:id="rId10"/>
    <p:sldLayoutId id="2147483657" r:id="rId11"/>
    <p:sldLayoutId id="2147483666" r:id="rId12"/>
    <p:sldLayoutId id="2147483667" r:id="rId13"/>
    <p:sldLayoutId id="2147483669" r:id="rId14"/>
    <p:sldLayoutId id="2147483673"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914377" rtl="0" eaLnBrk="1" latinLnBrk="0" hangingPunct="1">
        <a:spcBef>
          <a:spcPct val="0"/>
        </a:spcBef>
        <a:buNone/>
        <a:defRPr sz="3400" kern="1200">
          <a:solidFill>
            <a:schemeClr val="accent3"/>
          </a:solidFill>
          <a:latin typeface="Times New Roman" panose="02020603050405020304" pitchFamily="18" charset="0"/>
          <a:ea typeface="+mj-ea"/>
          <a:cs typeface="Times New Roman" panose="02020603050405020304" pitchFamily="18" charset="0"/>
        </a:defRPr>
      </a:lvl1pPr>
    </p:titleStyle>
    <p:bodyStyle>
      <a:lvl1pPr marL="342891" indent="-342891" algn="l" defTabSz="914377" rtl="0" eaLnBrk="1" latinLnBrk="0" hangingPunct="1">
        <a:spcBef>
          <a:spcPct val="20000"/>
        </a:spcBef>
        <a:buFont typeface="Arial" panose="020B0604020202020204" pitchFamily="34" charset="0"/>
        <a:buChar char="•"/>
        <a:defRPr sz="2200" kern="1200">
          <a:solidFill>
            <a:schemeClr val="tx1"/>
          </a:solidFill>
          <a:latin typeface="+mj-lt"/>
          <a:ea typeface="+mn-ea"/>
          <a:cs typeface="+mn-cs"/>
        </a:defRPr>
      </a:lvl1pPr>
      <a:lvl2pPr marL="742932" indent="-285744" algn="l" defTabSz="914377" rtl="0" eaLnBrk="1" latinLnBrk="0" hangingPunct="1">
        <a:spcBef>
          <a:spcPct val="20000"/>
        </a:spcBef>
        <a:buFont typeface="Arial" panose="020B0604020202020204" pitchFamily="34" charset="0"/>
        <a:buChar char="–"/>
        <a:defRPr sz="2200" kern="1200">
          <a:solidFill>
            <a:schemeClr val="tx1"/>
          </a:solidFill>
          <a:latin typeface="+mj-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j-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j-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j-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A2999-98AB-4313-2D71-7B2B18125A7A}"/>
              </a:ext>
            </a:extLst>
          </p:cNvPr>
          <p:cNvSpPr>
            <a:spLocks noGrp="1"/>
          </p:cNvSpPr>
          <p:nvPr>
            <p:ph type="title"/>
          </p:nvPr>
        </p:nvSpPr>
        <p:spPr>
          <a:xfrm>
            <a:off x="220509" y="4038089"/>
            <a:ext cx="5342673" cy="615553"/>
          </a:xfrm>
          <a:noFill/>
        </p:spPr>
        <p:txBody>
          <a:bodyPr/>
          <a:lstStyle/>
          <a:p>
            <a:r>
              <a:rPr lang="en-US" sz="2400" dirty="0">
                <a:solidFill>
                  <a:schemeClr val="tx1"/>
                </a:solidFill>
                <a:latin typeface="Helvetica" pitchFamily="2" charset="0"/>
              </a:rPr>
              <a:t>Summer Construction Update</a:t>
            </a:r>
          </a:p>
        </p:txBody>
      </p:sp>
      <p:sp>
        <p:nvSpPr>
          <p:cNvPr id="3" name="Text Placeholder 2">
            <a:extLst>
              <a:ext uri="{FF2B5EF4-FFF2-40B4-BE49-F238E27FC236}">
                <a16:creationId xmlns:a16="http://schemas.microsoft.com/office/drawing/2014/main" id="{80FE6208-DD9F-2CD4-5C5F-2FA8C5EDD616}"/>
              </a:ext>
            </a:extLst>
          </p:cNvPr>
          <p:cNvSpPr>
            <a:spLocks noGrp="1"/>
          </p:cNvSpPr>
          <p:nvPr>
            <p:ph type="body" sz="quarter" idx="13"/>
          </p:nvPr>
        </p:nvSpPr>
        <p:spPr>
          <a:xfrm>
            <a:off x="220509" y="4438198"/>
            <a:ext cx="1775814" cy="615553"/>
          </a:xfrm>
          <a:noFill/>
        </p:spPr>
        <p:txBody>
          <a:bodyPr/>
          <a:lstStyle/>
          <a:p>
            <a:r>
              <a:rPr lang="en-US" sz="1600" i="1" dirty="0">
                <a:solidFill>
                  <a:schemeClr val="tx1"/>
                </a:solidFill>
                <a:latin typeface="+mj-lt"/>
              </a:rPr>
              <a:t>May 15, 2025</a:t>
            </a:r>
          </a:p>
        </p:txBody>
      </p:sp>
    </p:spTree>
    <p:extLst>
      <p:ext uri="{BB962C8B-B14F-4D97-AF65-F5344CB8AC3E}">
        <p14:creationId xmlns:p14="http://schemas.microsoft.com/office/powerpoint/2010/main" val="391067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alking on a street&#10;&#10;Description automatically generated">
            <a:extLst>
              <a:ext uri="{FF2B5EF4-FFF2-40B4-BE49-F238E27FC236}">
                <a16:creationId xmlns:a16="http://schemas.microsoft.com/office/drawing/2014/main" id="{3B2EA179-021F-BFD4-0F43-BC46DAA4572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83996"/>
            <a:ext cx="9135733" cy="5377675"/>
          </a:xfrm>
          <a:prstGeom prst="rect">
            <a:avLst/>
          </a:prstGeom>
        </p:spPr>
      </p:pic>
      <p:sp>
        <p:nvSpPr>
          <p:cNvPr id="4" name="Title 1">
            <a:extLst>
              <a:ext uri="{FF2B5EF4-FFF2-40B4-BE49-F238E27FC236}">
                <a16:creationId xmlns:a16="http://schemas.microsoft.com/office/drawing/2014/main" id="{9D0C69A2-D27C-5D68-51CF-0A65F9CA0238}"/>
              </a:ext>
            </a:extLst>
          </p:cNvPr>
          <p:cNvSpPr txBox="1">
            <a:spLocks/>
          </p:cNvSpPr>
          <p:nvPr/>
        </p:nvSpPr>
        <p:spPr>
          <a:xfrm>
            <a:off x="227320" y="-55426"/>
            <a:ext cx="891668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tx1">
                    <a:lumMod val="50000"/>
                    <a:lumOff val="50000"/>
                  </a:schemeClr>
                </a:solidFill>
                <a:latin typeface="Helvetica" panose="020B0604020202020204" pitchFamily="34" charset="0"/>
                <a:cs typeface="Helvetica" panose="020B0604020202020204" pitchFamily="34" charset="0"/>
              </a:rPr>
              <a:t>View from Campus Road Looking SW</a:t>
            </a:r>
          </a:p>
        </p:txBody>
      </p:sp>
    </p:spTree>
    <p:extLst>
      <p:ext uri="{BB962C8B-B14F-4D97-AF65-F5344CB8AC3E}">
        <p14:creationId xmlns:p14="http://schemas.microsoft.com/office/powerpoint/2010/main" val="3087247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ports field with people playing on it&#10;&#10;Description automatically generated">
            <a:extLst>
              <a:ext uri="{FF2B5EF4-FFF2-40B4-BE49-F238E27FC236}">
                <a16:creationId xmlns:a16="http://schemas.microsoft.com/office/drawing/2014/main" id="{DA43471E-6085-47C6-296E-77ECE3A4D5C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 y="170916"/>
            <a:ext cx="9144000" cy="4972584"/>
          </a:xfrm>
          <a:prstGeom prst="rect">
            <a:avLst/>
          </a:prstGeom>
        </p:spPr>
      </p:pic>
      <p:sp>
        <p:nvSpPr>
          <p:cNvPr id="4" name="Slide Number Placeholder 3">
            <a:extLst>
              <a:ext uri="{FF2B5EF4-FFF2-40B4-BE49-F238E27FC236}">
                <a16:creationId xmlns:a16="http://schemas.microsoft.com/office/drawing/2014/main" id="{27E1F4B2-6A63-6C4B-5EFD-31790DD49012}"/>
              </a:ext>
            </a:extLst>
          </p:cNvPr>
          <p:cNvSpPr>
            <a:spLocks noGrp="1"/>
          </p:cNvSpPr>
          <p:nvPr>
            <p:ph type="sldNum" sz="quarter" idx="12"/>
          </p:nvPr>
        </p:nvSpPr>
        <p:spPr/>
        <p:txBody>
          <a:bodyPr/>
          <a:lstStyle/>
          <a:p>
            <a:fld id="{6315554C-9387-4378-80C2-5F7076CAC952}" type="slidenum">
              <a:rPr lang="en-US" smtClean="0"/>
              <a:t>11</a:t>
            </a:fld>
            <a:endParaRPr lang="en-US"/>
          </a:p>
        </p:txBody>
      </p:sp>
    </p:spTree>
    <p:extLst>
      <p:ext uri="{BB962C8B-B14F-4D97-AF65-F5344CB8AC3E}">
        <p14:creationId xmlns:p14="http://schemas.microsoft.com/office/powerpoint/2010/main" val="155368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uilding with people walking around&#10;&#10;Description automatically generated">
            <a:extLst>
              <a:ext uri="{FF2B5EF4-FFF2-40B4-BE49-F238E27FC236}">
                <a16:creationId xmlns:a16="http://schemas.microsoft.com/office/drawing/2014/main" id="{2850F4FA-80AB-6F98-56DA-20793FC73AF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162370"/>
            <a:ext cx="9154134" cy="4981130"/>
          </a:xfrm>
          <a:prstGeom prst="rect">
            <a:avLst/>
          </a:prstGeom>
        </p:spPr>
      </p:pic>
      <p:sp>
        <p:nvSpPr>
          <p:cNvPr id="4" name="Slide Number Placeholder 3">
            <a:extLst>
              <a:ext uri="{FF2B5EF4-FFF2-40B4-BE49-F238E27FC236}">
                <a16:creationId xmlns:a16="http://schemas.microsoft.com/office/drawing/2014/main" id="{27E1F4B2-6A63-6C4B-5EFD-31790DD49012}"/>
              </a:ext>
            </a:extLst>
          </p:cNvPr>
          <p:cNvSpPr>
            <a:spLocks noGrp="1"/>
          </p:cNvSpPr>
          <p:nvPr>
            <p:ph type="sldNum" sz="quarter" idx="12"/>
          </p:nvPr>
        </p:nvSpPr>
        <p:spPr/>
        <p:txBody>
          <a:bodyPr/>
          <a:lstStyle/>
          <a:p>
            <a:fld id="{6315554C-9387-4378-80C2-5F7076CAC952}" type="slidenum">
              <a:rPr lang="en-US" smtClean="0"/>
              <a:t>12</a:t>
            </a:fld>
            <a:endParaRPr lang="en-US"/>
          </a:p>
        </p:txBody>
      </p:sp>
    </p:spTree>
    <p:extLst>
      <p:ext uri="{BB962C8B-B14F-4D97-AF65-F5344CB8AC3E}">
        <p14:creationId xmlns:p14="http://schemas.microsoft.com/office/powerpoint/2010/main" val="257258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E1F4B2-6A63-6C4B-5EFD-31790DD49012}"/>
              </a:ext>
            </a:extLst>
          </p:cNvPr>
          <p:cNvSpPr>
            <a:spLocks noGrp="1"/>
          </p:cNvSpPr>
          <p:nvPr>
            <p:ph type="sldNum" sz="quarter" idx="12"/>
          </p:nvPr>
        </p:nvSpPr>
        <p:spPr/>
        <p:txBody>
          <a:bodyPr/>
          <a:lstStyle/>
          <a:p>
            <a:fld id="{6315554C-9387-4378-80C2-5F7076CAC952}" type="slidenum">
              <a:rPr lang="en-US" smtClean="0"/>
              <a:t>13</a:t>
            </a:fld>
            <a:endParaRPr lang="en-US"/>
          </a:p>
        </p:txBody>
      </p:sp>
      <p:pic>
        <p:nvPicPr>
          <p:cNvPr id="5" name="Picture 4" descr="A football field with people playing in it&#10;&#10;Description automatically generated">
            <a:extLst>
              <a:ext uri="{FF2B5EF4-FFF2-40B4-BE49-F238E27FC236}">
                <a16:creationId xmlns:a16="http://schemas.microsoft.com/office/drawing/2014/main" id="{1E0D3231-0F3B-D21F-AC11-9CC2F1AA8D6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58" y="170793"/>
            <a:ext cx="9143042" cy="4545196"/>
          </a:xfrm>
          <a:prstGeom prst="rect">
            <a:avLst/>
          </a:prstGeom>
        </p:spPr>
      </p:pic>
    </p:spTree>
    <p:extLst>
      <p:ext uri="{BB962C8B-B14F-4D97-AF65-F5344CB8AC3E}">
        <p14:creationId xmlns:p14="http://schemas.microsoft.com/office/powerpoint/2010/main" val="3712789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50027C-3462-FAFE-5FC2-CBD89086F1E1}"/>
              </a:ext>
            </a:extLst>
          </p:cNvPr>
          <p:cNvSpPr txBox="1"/>
          <p:nvPr/>
        </p:nvSpPr>
        <p:spPr>
          <a:xfrm>
            <a:off x="1281224" y="6715048"/>
            <a:ext cx="8011632" cy="646331"/>
          </a:xfrm>
          <a:prstGeom prst="rect">
            <a:avLst/>
          </a:prstGeom>
          <a:noFill/>
        </p:spPr>
        <p:txBody>
          <a:bodyPr wrap="square">
            <a:spAutoFit/>
          </a:bodyPr>
          <a:lstStyle/>
          <a:p>
            <a:r>
              <a:rPr lang="en-US" sz="1800" dirty="0">
                <a:solidFill>
                  <a:schemeClr val="accent5">
                    <a:lumMod val="75000"/>
                  </a:schemeClr>
                </a:solidFill>
                <a:effectLst/>
                <a:latin typeface="Calibri" panose="020F0502020204030204" pitchFamily="34" charset="0"/>
                <a:cs typeface="Calibri" panose="020F0502020204030204" pitchFamily="34" charset="0"/>
              </a:rPr>
              <a:t>New 132,000 GSF building to provide the College with additional space to support ongoing growth in student population, faculty hiring, and research activity.</a:t>
            </a:r>
          </a:p>
        </p:txBody>
      </p:sp>
      <p:pic>
        <p:nvPicPr>
          <p:cNvPr id="3" name="Picture 2" descr="A building with cars parked in front of it&#10;&#10;Description automatically generated">
            <a:extLst>
              <a:ext uri="{FF2B5EF4-FFF2-40B4-BE49-F238E27FC236}">
                <a16:creationId xmlns:a16="http://schemas.microsoft.com/office/drawing/2014/main" id="{6CDF13E0-7CE7-427A-B5C6-1D891CA90EF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 y="710493"/>
            <a:ext cx="9157599" cy="4229508"/>
          </a:xfrm>
          <a:prstGeom prst="rect">
            <a:avLst/>
          </a:prstGeom>
        </p:spPr>
      </p:pic>
      <p:sp>
        <p:nvSpPr>
          <p:cNvPr id="5" name="Title 1">
            <a:extLst>
              <a:ext uri="{FF2B5EF4-FFF2-40B4-BE49-F238E27FC236}">
                <a16:creationId xmlns:a16="http://schemas.microsoft.com/office/drawing/2014/main" id="{4D66E336-5551-0DD7-93FF-D87302354DF5}"/>
              </a:ext>
            </a:extLst>
          </p:cNvPr>
          <p:cNvSpPr>
            <a:spLocks noGrp="1"/>
          </p:cNvSpPr>
          <p:nvPr>
            <p:ph type="title"/>
          </p:nvPr>
        </p:nvSpPr>
        <p:spPr>
          <a:xfrm>
            <a:off x="266700" y="84443"/>
            <a:ext cx="5342673" cy="615553"/>
          </a:xfrm>
          <a:noFill/>
        </p:spPr>
        <p:txBody>
          <a:bodyPr/>
          <a:lstStyle/>
          <a:p>
            <a:r>
              <a:rPr lang="en-US" sz="2400" dirty="0">
                <a:solidFill>
                  <a:schemeClr val="tx1"/>
                </a:solidFill>
                <a:latin typeface="Helvetica" pitchFamily="2" charset="0"/>
              </a:rPr>
              <a:t>Life Sciences Pavilion</a:t>
            </a:r>
          </a:p>
        </p:txBody>
      </p:sp>
    </p:spTree>
    <p:extLst>
      <p:ext uri="{BB962C8B-B14F-4D97-AF65-F5344CB8AC3E}">
        <p14:creationId xmlns:p14="http://schemas.microsoft.com/office/powerpoint/2010/main" val="97313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50027C-3462-FAFE-5FC2-CBD89086F1E1}"/>
              </a:ext>
            </a:extLst>
          </p:cNvPr>
          <p:cNvSpPr txBox="1"/>
          <p:nvPr/>
        </p:nvSpPr>
        <p:spPr>
          <a:xfrm>
            <a:off x="1281224" y="6715048"/>
            <a:ext cx="8011632" cy="646331"/>
          </a:xfrm>
          <a:prstGeom prst="rect">
            <a:avLst/>
          </a:prstGeom>
          <a:noFill/>
        </p:spPr>
        <p:txBody>
          <a:bodyPr wrap="square">
            <a:spAutoFit/>
          </a:bodyPr>
          <a:lstStyle/>
          <a:p>
            <a:r>
              <a:rPr lang="en-US" sz="1800" dirty="0">
                <a:solidFill>
                  <a:schemeClr val="accent5">
                    <a:lumMod val="75000"/>
                  </a:schemeClr>
                </a:solidFill>
                <a:effectLst/>
                <a:latin typeface="Calibri" panose="020F0502020204030204" pitchFamily="34" charset="0"/>
                <a:cs typeface="Calibri" panose="020F0502020204030204" pitchFamily="34" charset="0"/>
              </a:rPr>
              <a:t>New 132,000 GSF building to provide the College with additional space to support ongoing growth in student population, faculty hiring, and research activity.</a:t>
            </a:r>
          </a:p>
        </p:txBody>
      </p:sp>
      <p:pic>
        <p:nvPicPr>
          <p:cNvPr id="3" name="Picture 2">
            <a:extLst>
              <a:ext uri="{FF2B5EF4-FFF2-40B4-BE49-F238E27FC236}">
                <a16:creationId xmlns:a16="http://schemas.microsoft.com/office/drawing/2014/main" id="{20293398-B128-3C64-4C7D-8D78E1121CFC}"/>
              </a:ext>
            </a:extLst>
          </p:cNvPr>
          <p:cNvPicPr>
            <a:picLocks noChangeAspect="1"/>
          </p:cNvPicPr>
          <p:nvPr/>
        </p:nvPicPr>
        <p:blipFill>
          <a:blip r:embed="rId3"/>
          <a:stretch>
            <a:fillRect/>
          </a:stretch>
        </p:blipFill>
        <p:spPr>
          <a:xfrm>
            <a:off x="3838" y="374802"/>
            <a:ext cx="9140162" cy="4393895"/>
          </a:xfrm>
          <a:prstGeom prst="rect">
            <a:avLst/>
          </a:prstGeom>
        </p:spPr>
      </p:pic>
    </p:spTree>
    <p:extLst>
      <p:ext uri="{BB962C8B-B14F-4D97-AF65-F5344CB8AC3E}">
        <p14:creationId xmlns:p14="http://schemas.microsoft.com/office/powerpoint/2010/main" val="276483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0C837-811D-2A5C-7756-42FA095C6F71}"/>
              </a:ext>
            </a:extLst>
          </p:cNvPr>
          <p:cNvPicPr>
            <a:picLocks noChangeAspect="1"/>
          </p:cNvPicPr>
          <p:nvPr/>
        </p:nvPicPr>
        <p:blipFill>
          <a:blip r:embed="rId2"/>
          <a:stretch>
            <a:fillRect/>
          </a:stretch>
        </p:blipFill>
        <p:spPr>
          <a:xfrm>
            <a:off x="0" y="319699"/>
            <a:ext cx="9144000" cy="4710545"/>
          </a:xfrm>
          <a:prstGeom prst="rect">
            <a:avLst/>
          </a:prstGeom>
        </p:spPr>
      </p:pic>
    </p:spTree>
    <p:extLst>
      <p:ext uri="{BB962C8B-B14F-4D97-AF65-F5344CB8AC3E}">
        <p14:creationId xmlns:p14="http://schemas.microsoft.com/office/powerpoint/2010/main" val="37382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7600B2-21E2-E730-D129-295C745D2D07}"/>
              </a:ext>
            </a:extLst>
          </p:cNvPr>
          <p:cNvPicPr>
            <a:picLocks noChangeAspect="1"/>
          </p:cNvPicPr>
          <p:nvPr/>
        </p:nvPicPr>
        <p:blipFill>
          <a:blip r:embed="rId2"/>
          <a:stretch>
            <a:fillRect/>
          </a:stretch>
        </p:blipFill>
        <p:spPr>
          <a:xfrm>
            <a:off x="0" y="380601"/>
            <a:ext cx="9142381" cy="4382298"/>
          </a:xfrm>
          <a:prstGeom prst="rect">
            <a:avLst/>
          </a:prstGeom>
        </p:spPr>
      </p:pic>
    </p:spTree>
    <p:extLst>
      <p:ext uri="{BB962C8B-B14F-4D97-AF65-F5344CB8AC3E}">
        <p14:creationId xmlns:p14="http://schemas.microsoft.com/office/powerpoint/2010/main" val="27518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50027C-3462-FAFE-5FC2-CBD89086F1E1}"/>
              </a:ext>
            </a:extLst>
          </p:cNvPr>
          <p:cNvSpPr txBox="1"/>
          <p:nvPr/>
        </p:nvSpPr>
        <p:spPr>
          <a:xfrm>
            <a:off x="1281224" y="6715048"/>
            <a:ext cx="8011632" cy="646331"/>
          </a:xfrm>
          <a:prstGeom prst="rect">
            <a:avLst/>
          </a:prstGeom>
          <a:noFill/>
        </p:spPr>
        <p:txBody>
          <a:bodyPr wrap="square">
            <a:spAutoFit/>
          </a:bodyPr>
          <a:lstStyle/>
          <a:p>
            <a:r>
              <a:rPr lang="en-US" sz="1800" dirty="0">
                <a:solidFill>
                  <a:schemeClr val="accent5">
                    <a:lumMod val="75000"/>
                  </a:schemeClr>
                </a:solidFill>
                <a:effectLst/>
                <a:latin typeface="Calibri" panose="020F0502020204030204" pitchFamily="34" charset="0"/>
                <a:cs typeface="Calibri" panose="020F0502020204030204" pitchFamily="34" charset="0"/>
              </a:rPr>
              <a:t>New 132,000 GSF building to provide the College with additional space to support ongoing growth in student population, faculty hiring, and research activity.</a:t>
            </a:r>
          </a:p>
        </p:txBody>
      </p:sp>
      <p:pic>
        <p:nvPicPr>
          <p:cNvPr id="2" name="Content Placeholder 4">
            <a:extLst>
              <a:ext uri="{FF2B5EF4-FFF2-40B4-BE49-F238E27FC236}">
                <a16:creationId xmlns:a16="http://schemas.microsoft.com/office/drawing/2014/main" id="{7A06350E-8FFD-22E8-A80F-FCA4CDD8602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 y="444750"/>
            <a:ext cx="9144595" cy="4561815"/>
          </a:xfrm>
          <a:prstGeom prst="rect">
            <a:avLst/>
          </a:prstGeom>
        </p:spPr>
      </p:pic>
    </p:spTree>
    <p:extLst>
      <p:ext uri="{BB962C8B-B14F-4D97-AF65-F5344CB8AC3E}">
        <p14:creationId xmlns:p14="http://schemas.microsoft.com/office/powerpoint/2010/main" val="152805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AECF56C-640C-CA43-8895-E0E8A974CC7E}"/>
              </a:ext>
            </a:extLst>
          </p:cNvPr>
          <p:cNvSpPr txBox="1"/>
          <p:nvPr/>
        </p:nvSpPr>
        <p:spPr>
          <a:xfrm>
            <a:off x="1354791" y="242047"/>
            <a:ext cx="6878171" cy="418256"/>
          </a:xfrm>
          <a:prstGeom prst="rect">
            <a:avLst/>
          </a:prstGeom>
          <a:noFill/>
        </p:spPr>
        <p:txBody>
          <a:bodyPr wrap="square" rtlCol="0">
            <a:spAutoFit/>
          </a:bodyPr>
          <a:lstStyle/>
          <a:p>
            <a:r>
              <a:rPr lang="en-US" sz="2118" dirty="0">
                <a:latin typeface="Arial" panose="020B0604020202020204" pitchFamily="34" charset="0"/>
                <a:cs typeface="Arial" panose="020B0604020202020204" pitchFamily="34" charset="0"/>
              </a:rPr>
              <a:t>Construction Phase - Communication  </a:t>
            </a:r>
            <a:endParaRPr lang="en-US" sz="2118"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DB0D48E-CAC7-577F-166B-202C762DDBF8}"/>
              </a:ext>
            </a:extLst>
          </p:cNvPr>
          <p:cNvSpPr txBox="1"/>
          <p:nvPr/>
        </p:nvSpPr>
        <p:spPr>
          <a:xfrm>
            <a:off x="1354791" y="760180"/>
            <a:ext cx="5748618" cy="581057"/>
          </a:xfrm>
          <a:prstGeom prst="rect">
            <a:avLst/>
          </a:prstGeom>
          <a:noFill/>
        </p:spPr>
        <p:txBody>
          <a:bodyPr wrap="square" rtlCol="0">
            <a:spAutoFit/>
          </a:bodyPr>
          <a:lstStyle/>
          <a:p>
            <a:pPr marL="84049" indent="-84049"/>
            <a:r>
              <a:rPr lang="en-US" sz="1588" i="1" dirty="0">
                <a:solidFill>
                  <a:srgbClr val="4E8F00"/>
                </a:solidFill>
                <a:latin typeface="Helvetica" pitchFamily="2" charset="0"/>
                <a:cs typeface="Calibri" panose="020F0502020204030204" pitchFamily="34" charset="0"/>
              </a:rPr>
              <a:t>“The single biggest problem in communication is the illusion  that it has taken place.” </a:t>
            </a:r>
            <a:r>
              <a:rPr lang="en-US" sz="1456" i="1" dirty="0">
                <a:solidFill>
                  <a:srgbClr val="4E8F00"/>
                </a:solidFill>
                <a:latin typeface="Open Sans" panose="020B0606030504020204" pitchFamily="34" charset="0"/>
              </a:rPr>
              <a:t>- </a:t>
            </a:r>
            <a:r>
              <a:rPr lang="en-US" sz="1191" i="1" dirty="0">
                <a:solidFill>
                  <a:srgbClr val="4E8F00"/>
                </a:solidFill>
                <a:latin typeface="Open Sans" panose="020B0606030504020204" pitchFamily="34" charset="0"/>
              </a:rPr>
              <a:t>George Bernard Shaw</a:t>
            </a:r>
            <a:endParaRPr lang="en-US" sz="1191" i="1" dirty="0">
              <a:solidFill>
                <a:srgbClr val="4E8F00"/>
              </a:solidFill>
            </a:endParaRPr>
          </a:p>
        </p:txBody>
      </p:sp>
      <p:sp>
        <p:nvSpPr>
          <p:cNvPr id="22" name="TextBox 21">
            <a:extLst>
              <a:ext uri="{FF2B5EF4-FFF2-40B4-BE49-F238E27FC236}">
                <a16:creationId xmlns:a16="http://schemas.microsoft.com/office/drawing/2014/main" id="{EB407BE8-F2D1-EB32-556A-47EA6CDE7874}"/>
              </a:ext>
            </a:extLst>
          </p:cNvPr>
          <p:cNvSpPr txBox="1"/>
          <p:nvPr/>
        </p:nvSpPr>
        <p:spPr>
          <a:xfrm>
            <a:off x="1008776" y="1234889"/>
            <a:ext cx="6967327" cy="3592522"/>
          </a:xfrm>
          <a:prstGeom prst="rect">
            <a:avLst/>
          </a:prstGeom>
          <a:noFill/>
        </p:spPr>
        <p:txBody>
          <a:bodyPr wrap="square">
            <a:spAutoFit/>
          </a:bodyPr>
          <a:lstStyle/>
          <a:p>
            <a:pPr>
              <a:lnSpc>
                <a:spcPts val="1853"/>
              </a:lnSpc>
            </a:pPr>
            <a:endParaRPr lang="en-US" sz="1324" dirty="0">
              <a:latin typeface="Calibri" panose="020F0502020204030204" pitchFamily="34" charset="0"/>
              <a:cs typeface="Calibri" panose="020F0502020204030204" pitchFamily="34" charset="0"/>
            </a:endParaRPr>
          </a:p>
          <a:p>
            <a:pPr marL="529506" lvl="1" indent="-226931">
              <a:lnSpc>
                <a:spcPts val="2118"/>
              </a:lnSpc>
              <a:buFont typeface="Arial" panose="020B0604020202020204" pitchFamily="34" charset="0"/>
              <a:buChar char="•"/>
            </a:pPr>
            <a:r>
              <a:rPr lang="en-US" sz="1588" dirty="0">
                <a:latin typeface="Calibri" panose="020F0502020204030204" pitchFamily="34" charset="0"/>
                <a:cs typeface="Calibri" panose="020F0502020204030204" pitchFamily="34" charset="0"/>
              </a:rPr>
              <a:t>Please Err on the side of over communicating </a:t>
            </a:r>
            <a:r>
              <a:rPr lang="en-US" sz="1588" i="1" dirty="0">
                <a:latin typeface="Calibri" panose="020F0502020204030204" pitchFamily="34" charset="0"/>
                <a:cs typeface="Calibri" panose="020F0502020204030204" pitchFamily="34" charset="0"/>
              </a:rPr>
              <a:t>but…</a:t>
            </a:r>
            <a:r>
              <a:rPr lang="en-US" sz="1588" dirty="0">
                <a:latin typeface="Calibri" panose="020F0502020204030204" pitchFamily="34" charset="0"/>
                <a:cs typeface="Calibri" panose="020F0502020204030204" pitchFamily="34" charset="0"/>
              </a:rPr>
              <a:t>be clear and concise </a:t>
            </a:r>
          </a:p>
          <a:p>
            <a:pPr marL="302575" lvl="1">
              <a:lnSpc>
                <a:spcPts val="927"/>
              </a:lnSpc>
            </a:pPr>
            <a:endParaRPr lang="en-US" sz="1588" dirty="0">
              <a:latin typeface="Calibri" panose="020F0502020204030204" pitchFamily="34" charset="0"/>
              <a:cs typeface="Calibri" panose="020F0502020204030204" pitchFamily="34" charset="0"/>
            </a:endParaRPr>
          </a:p>
          <a:p>
            <a:pPr marL="529506" lvl="1" indent="-226931">
              <a:lnSpc>
                <a:spcPts val="2118"/>
              </a:lnSpc>
              <a:buFont typeface="Arial" panose="020B0604020202020204" pitchFamily="34" charset="0"/>
              <a:buChar char="•"/>
            </a:pPr>
            <a:r>
              <a:rPr lang="en-US" sz="1588" dirty="0">
                <a:latin typeface="Calibri" panose="020F0502020204030204" pitchFamily="34" charset="0"/>
                <a:cs typeface="Calibri" panose="020F0502020204030204" pitchFamily="34" charset="0"/>
              </a:rPr>
              <a:t>Think early and often about the local and campus wide impact of your project </a:t>
            </a:r>
            <a:r>
              <a:rPr lang="en-US" sz="1588" i="1" dirty="0">
                <a:latin typeface="Calibri" panose="020F0502020204030204" pitchFamily="34" charset="0"/>
                <a:cs typeface="Calibri" panose="020F0502020204030204" pitchFamily="34" charset="0"/>
              </a:rPr>
              <a:t>(update Trimble project construction impacts statement)</a:t>
            </a:r>
          </a:p>
          <a:p>
            <a:pPr marL="302575" lvl="1">
              <a:lnSpc>
                <a:spcPts val="927"/>
              </a:lnSpc>
            </a:pPr>
            <a:endParaRPr lang="en-US" sz="1588" dirty="0">
              <a:latin typeface="Calibri" panose="020F0502020204030204" pitchFamily="34" charset="0"/>
              <a:cs typeface="Calibri" panose="020F0502020204030204" pitchFamily="34" charset="0"/>
            </a:endParaRPr>
          </a:p>
          <a:p>
            <a:pPr marL="302575" lvl="1">
              <a:lnSpc>
                <a:spcPts val="927"/>
              </a:lnSpc>
            </a:pPr>
            <a:endParaRPr lang="en-US" sz="1588" dirty="0">
              <a:latin typeface="Calibri" panose="020F0502020204030204" pitchFamily="34" charset="0"/>
              <a:cs typeface="Calibri" panose="020F0502020204030204" pitchFamily="34" charset="0"/>
            </a:endParaRPr>
          </a:p>
          <a:p>
            <a:pPr marL="529506" lvl="1" indent="-226931">
              <a:lnSpc>
                <a:spcPts val="2118"/>
              </a:lnSpc>
              <a:buFont typeface="Arial" panose="020B0604020202020204" pitchFamily="34" charset="0"/>
              <a:buChar char="•"/>
            </a:pPr>
            <a:r>
              <a:rPr lang="en-US" sz="1588" dirty="0">
                <a:latin typeface="Calibri" panose="020F0502020204030204" pitchFamily="34" charset="0"/>
                <a:cs typeface="Calibri" panose="020F0502020204030204" pitchFamily="34" charset="0"/>
              </a:rPr>
              <a:t>Use a layered approach targeted for each type of audience 		 </a:t>
            </a:r>
          </a:p>
          <a:p>
            <a:pPr marL="759775" lvl="2">
              <a:lnSpc>
                <a:spcPts val="2118"/>
              </a:lnSpc>
            </a:pPr>
            <a:r>
              <a:rPr lang="en-US" sz="1588" dirty="0">
                <a:latin typeface="Calibri" panose="020F0502020204030204" pitchFamily="34" charset="0"/>
                <a:cs typeface="Calibri" panose="020F0502020204030204" pitchFamily="34" charset="0"/>
              </a:rPr>
              <a:t>“</a:t>
            </a:r>
            <a:r>
              <a:rPr lang="en-US" sz="1588" i="1" dirty="0">
                <a:latin typeface="Calibri" panose="020F0502020204030204" pitchFamily="34" charset="0"/>
                <a:cs typeface="Calibri" panose="020F0502020204030204" pitchFamily="34" charset="0"/>
              </a:rPr>
              <a:t>Success with Constant Contact bi-weekly project updates for impactful projects”</a:t>
            </a:r>
          </a:p>
          <a:p>
            <a:pPr marL="302575" lvl="1">
              <a:lnSpc>
                <a:spcPts val="927"/>
              </a:lnSpc>
            </a:pPr>
            <a:endParaRPr lang="en-US" sz="1588" dirty="0">
              <a:latin typeface="Calibri" panose="020F0502020204030204" pitchFamily="34" charset="0"/>
              <a:cs typeface="Calibri" panose="020F0502020204030204" pitchFamily="34" charset="0"/>
            </a:endParaRPr>
          </a:p>
          <a:p>
            <a:pPr marL="529506" lvl="1" indent="-226931">
              <a:lnSpc>
                <a:spcPts val="2118"/>
              </a:lnSpc>
              <a:buFont typeface="Arial" panose="020B0604020202020204" pitchFamily="34" charset="0"/>
              <a:buChar char="•"/>
            </a:pPr>
            <a:r>
              <a:rPr lang="en-US" sz="1588" dirty="0">
                <a:latin typeface="Calibri" panose="020F0502020204030204" pitchFamily="34" charset="0"/>
                <a:cs typeface="Calibri" panose="020F0502020204030204" pitchFamily="34" charset="0"/>
              </a:rPr>
              <a:t>Don’t forget your third-party consultants </a:t>
            </a:r>
            <a:r>
              <a:rPr lang="en-US" sz="1588" i="1" dirty="0">
                <a:latin typeface="Calibri" panose="020F0502020204030204" pitchFamily="34" charset="0"/>
                <a:cs typeface="Calibri" panose="020F0502020204030204" pitchFamily="34" charset="0"/>
              </a:rPr>
              <a:t>(FM Global, Commissioning Agents, Testing agents </a:t>
            </a:r>
            <a:r>
              <a:rPr lang="en-US" sz="1588" i="1" dirty="0" err="1">
                <a:latin typeface="Calibri" panose="020F0502020204030204" pitchFamily="34" charset="0"/>
                <a:cs typeface="Calibri" panose="020F0502020204030204" pitchFamily="34" charset="0"/>
              </a:rPr>
              <a:t>etc</a:t>
            </a:r>
            <a:r>
              <a:rPr lang="en-US" sz="1588" i="1" dirty="0">
                <a:latin typeface="Calibri" panose="020F0502020204030204" pitchFamily="34" charset="0"/>
                <a:cs typeface="Calibri" panose="020F0502020204030204" pitchFamily="34" charset="0"/>
              </a:rPr>
              <a:t>…)</a:t>
            </a:r>
          </a:p>
          <a:p>
            <a:pPr marL="302575" lvl="1">
              <a:lnSpc>
                <a:spcPts val="927"/>
              </a:lnSpc>
            </a:pPr>
            <a:endParaRPr lang="en-US" sz="1588" i="1" dirty="0">
              <a:latin typeface="Calibri" panose="020F0502020204030204" pitchFamily="34" charset="0"/>
              <a:cs typeface="Calibri" panose="020F0502020204030204" pitchFamily="34" charset="0"/>
            </a:endParaRPr>
          </a:p>
          <a:p>
            <a:pPr marL="529506" lvl="1" indent="-226931">
              <a:lnSpc>
                <a:spcPts val="2118"/>
              </a:lnSpc>
              <a:buFont typeface="Arial" panose="020B0604020202020204" pitchFamily="34" charset="0"/>
              <a:buChar char="•"/>
            </a:pPr>
            <a:r>
              <a:rPr lang="en-US" sz="1588" dirty="0">
                <a:latin typeface="Calibri" panose="020F0502020204030204" pitchFamily="34" charset="0"/>
                <a:cs typeface="Calibri" panose="020F0502020204030204" pitchFamily="34" charset="0"/>
              </a:rPr>
              <a:t>Every project should have a project communication plan/strategy in place…</a:t>
            </a:r>
            <a:r>
              <a:rPr lang="en-US" sz="1588" i="1" dirty="0">
                <a:latin typeface="Calibri" panose="020F0502020204030204" pitchFamily="34" charset="0"/>
                <a:cs typeface="Calibri" panose="020F0502020204030204" pitchFamily="34" charset="0"/>
              </a:rPr>
              <a:t>that has been shared and vetted with partners and stakeholders </a:t>
            </a:r>
          </a:p>
        </p:txBody>
      </p:sp>
    </p:spTree>
    <p:extLst>
      <p:ext uri="{BB962C8B-B14F-4D97-AF65-F5344CB8AC3E}">
        <p14:creationId xmlns:p14="http://schemas.microsoft.com/office/powerpoint/2010/main" val="275767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E09AF6D-D66B-7C0C-21BB-14967CFA2DC4}"/>
              </a:ext>
            </a:extLst>
          </p:cNvPr>
          <p:cNvSpPr>
            <a:spLocks noGrp="1"/>
          </p:cNvSpPr>
          <p:nvPr>
            <p:ph type="title"/>
          </p:nvPr>
        </p:nvSpPr>
        <p:spPr>
          <a:xfrm>
            <a:off x="266700" y="84443"/>
            <a:ext cx="5342673" cy="615553"/>
          </a:xfrm>
          <a:noFill/>
        </p:spPr>
        <p:txBody>
          <a:bodyPr/>
          <a:lstStyle/>
          <a:p>
            <a:r>
              <a:rPr lang="en-US" sz="2400" dirty="0">
                <a:solidFill>
                  <a:schemeClr val="tx1"/>
                </a:solidFill>
                <a:latin typeface="Helvetica" pitchFamily="2" charset="0"/>
              </a:rPr>
              <a:t>Summer Construction Update</a:t>
            </a:r>
          </a:p>
        </p:txBody>
      </p:sp>
      <p:pic>
        <p:nvPicPr>
          <p:cNvPr id="2" name="Picture 1">
            <a:extLst>
              <a:ext uri="{FF2B5EF4-FFF2-40B4-BE49-F238E27FC236}">
                <a16:creationId xmlns:a16="http://schemas.microsoft.com/office/drawing/2014/main" id="{8F687A5C-0F61-6158-BABD-AE9446E059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8220" y="665650"/>
            <a:ext cx="7772400" cy="4085630"/>
          </a:xfrm>
          <a:prstGeom prst="rect">
            <a:avLst/>
          </a:prstGeom>
        </p:spPr>
      </p:pic>
      <p:sp>
        <p:nvSpPr>
          <p:cNvPr id="5" name="TextBox 4">
            <a:extLst>
              <a:ext uri="{FF2B5EF4-FFF2-40B4-BE49-F238E27FC236}">
                <a16:creationId xmlns:a16="http://schemas.microsoft.com/office/drawing/2014/main" id="{7241AD36-D567-3046-D953-257AFC0DD9BA}"/>
              </a:ext>
            </a:extLst>
          </p:cNvPr>
          <p:cNvSpPr txBox="1"/>
          <p:nvPr/>
        </p:nvSpPr>
        <p:spPr>
          <a:xfrm>
            <a:off x="728254" y="4751280"/>
            <a:ext cx="6741623" cy="276999"/>
          </a:xfrm>
          <a:prstGeom prst="rect">
            <a:avLst/>
          </a:prstGeom>
          <a:noFill/>
        </p:spPr>
        <p:txBody>
          <a:bodyPr wrap="square">
            <a:spAutoFit/>
          </a:bodyPr>
          <a:lstStyle/>
          <a:p>
            <a:r>
              <a:rPr lang="en-US" sz="1200" dirty="0"/>
              <a:t>https://</a:t>
            </a:r>
            <a:r>
              <a:rPr lang="en-US" sz="1200" dirty="0" err="1"/>
              <a:t>cornell.maps.arcgis.com</a:t>
            </a:r>
            <a:r>
              <a:rPr lang="en-US" sz="1200" dirty="0"/>
              <a:t>/apps/</a:t>
            </a:r>
            <a:r>
              <a:rPr lang="en-US" sz="1200" dirty="0" err="1"/>
              <a:t>webappviewer</a:t>
            </a:r>
            <a:r>
              <a:rPr lang="en-US" sz="1200" dirty="0"/>
              <a:t>/</a:t>
            </a:r>
            <a:r>
              <a:rPr lang="en-US" sz="1200" dirty="0" err="1"/>
              <a:t>index.html?id</a:t>
            </a:r>
            <a:r>
              <a:rPr lang="en-US" sz="1200" dirty="0"/>
              <a:t>=e7eb8bb4a2b0459c8208f3d44612c6fe</a:t>
            </a:r>
          </a:p>
        </p:txBody>
      </p:sp>
    </p:spTree>
    <p:extLst>
      <p:ext uri="{BB962C8B-B14F-4D97-AF65-F5344CB8AC3E}">
        <p14:creationId xmlns:p14="http://schemas.microsoft.com/office/powerpoint/2010/main" val="3989594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91B153-86EA-A21E-070B-4B7DDC0BEF5F}"/>
              </a:ext>
            </a:extLst>
          </p:cNvPr>
          <p:cNvSpPr txBox="1">
            <a:spLocks/>
          </p:cNvSpPr>
          <p:nvPr/>
        </p:nvSpPr>
        <p:spPr>
          <a:xfrm>
            <a:off x="952185" y="4464503"/>
            <a:ext cx="2939970" cy="615553"/>
          </a:xfrm>
          <a:prstGeom prst="rect">
            <a:avLst/>
          </a:prstGeom>
          <a:noFill/>
        </p:spPr>
        <p:txBody>
          <a:bodyPr>
            <a:normAutofit/>
          </a:bodyPr>
          <a:lstStyle>
            <a:lvl1pPr algn="ctr" defTabSz="914377" rtl="0" eaLnBrk="1" latinLnBrk="0" hangingPunct="1">
              <a:spcBef>
                <a:spcPct val="0"/>
              </a:spcBef>
              <a:buNone/>
              <a:defRPr sz="3400" kern="1200">
                <a:solidFill>
                  <a:schemeClr val="accent3"/>
                </a:solidFill>
                <a:latin typeface="Times New Roman" panose="02020603050405020304" pitchFamily="18" charset="0"/>
                <a:ea typeface="+mj-ea"/>
                <a:cs typeface="Times New Roman" panose="02020603050405020304" pitchFamily="18" charset="0"/>
              </a:defRPr>
            </a:lvl1pPr>
          </a:lstStyle>
          <a:p>
            <a:r>
              <a:rPr lang="en-US" sz="2000" b="1" dirty="0">
                <a:solidFill>
                  <a:schemeClr val="bg1"/>
                </a:solidFill>
                <a:latin typeface="Helvetica" pitchFamily="2" charset="0"/>
              </a:rPr>
              <a:t>Questions?</a:t>
            </a:r>
          </a:p>
        </p:txBody>
      </p:sp>
    </p:spTree>
    <p:extLst>
      <p:ext uri="{BB962C8B-B14F-4D97-AF65-F5344CB8AC3E}">
        <p14:creationId xmlns:p14="http://schemas.microsoft.com/office/powerpoint/2010/main" val="143433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2B64C2-30D0-26DB-DF1A-2FE1CA11CCD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0497" y="168923"/>
            <a:ext cx="7497755" cy="4988537"/>
          </a:xfrm>
          <a:prstGeom prst="rect">
            <a:avLst/>
          </a:prstGeom>
          <a:ln w="34925"/>
        </p:spPr>
      </p:pic>
      <p:sp>
        <p:nvSpPr>
          <p:cNvPr id="9" name="TextBox 8">
            <a:extLst>
              <a:ext uri="{FF2B5EF4-FFF2-40B4-BE49-F238E27FC236}">
                <a16:creationId xmlns:a16="http://schemas.microsoft.com/office/drawing/2014/main" id="{DAECF56C-640C-CA43-8895-E0E8A974CC7E}"/>
              </a:ext>
            </a:extLst>
          </p:cNvPr>
          <p:cNvSpPr txBox="1"/>
          <p:nvPr/>
        </p:nvSpPr>
        <p:spPr>
          <a:xfrm>
            <a:off x="803231" y="141677"/>
            <a:ext cx="3818149" cy="4182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18"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Major Roadwork &amp; Paving </a:t>
            </a:r>
          </a:p>
        </p:txBody>
      </p:sp>
      <p:sp>
        <p:nvSpPr>
          <p:cNvPr id="20" name="Freeform 19">
            <a:extLst>
              <a:ext uri="{FF2B5EF4-FFF2-40B4-BE49-F238E27FC236}">
                <a16:creationId xmlns:a16="http://schemas.microsoft.com/office/drawing/2014/main" id="{99A8ACED-D31E-0194-E983-0BCBF442E1B7}"/>
              </a:ext>
            </a:extLst>
          </p:cNvPr>
          <p:cNvSpPr/>
          <p:nvPr/>
        </p:nvSpPr>
        <p:spPr>
          <a:xfrm>
            <a:off x="3526012" y="2904565"/>
            <a:ext cx="103014" cy="76323"/>
          </a:xfrm>
          <a:custGeom>
            <a:avLst/>
            <a:gdLst>
              <a:gd name="connsiteX0" fmla="*/ 0 w 261257"/>
              <a:gd name="connsiteY0" fmla="*/ 130628 h 213131"/>
              <a:gd name="connsiteX1" fmla="*/ 185630 w 261257"/>
              <a:gd name="connsiteY1" fmla="*/ 213131 h 213131"/>
              <a:gd name="connsiteX2" fmla="*/ 261257 w 261257"/>
              <a:gd name="connsiteY2" fmla="*/ 130628 h 213131"/>
              <a:gd name="connsiteX3" fmla="*/ 223443 w 261257"/>
              <a:gd name="connsiteY3" fmla="*/ 85940 h 213131"/>
              <a:gd name="connsiteX4" fmla="*/ 254382 w 261257"/>
              <a:gd name="connsiteY4" fmla="*/ 27501 h 213131"/>
              <a:gd name="connsiteX5" fmla="*/ 209693 w 261257"/>
              <a:gd name="connsiteY5" fmla="*/ 0 h 213131"/>
              <a:gd name="connsiteX6" fmla="*/ 0 w 261257"/>
              <a:gd name="connsiteY6" fmla="*/ 130628 h 21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57" h="213131">
                <a:moveTo>
                  <a:pt x="0" y="130628"/>
                </a:moveTo>
                <a:lnTo>
                  <a:pt x="185630" y="213131"/>
                </a:lnTo>
                <a:lnTo>
                  <a:pt x="261257" y="130628"/>
                </a:lnTo>
                <a:lnTo>
                  <a:pt x="223443" y="85940"/>
                </a:lnTo>
                <a:lnTo>
                  <a:pt x="254382" y="27501"/>
                </a:lnTo>
                <a:lnTo>
                  <a:pt x="209693" y="0"/>
                </a:lnTo>
                <a:lnTo>
                  <a:pt x="0" y="130628"/>
                </a:lnTo>
                <a:close/>
              </a:path>
            </a:pathLst>
          </a:cu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61" b="0" i="0" u="none" strike="noStrike" kern="1200" cap="none" spc="0" normalizeH="0" baseline="0" noProof="0">
              <a:ln>
                <a:noFill/>
              </a:ln>
              <a:solidFill>
                <a:prstClr val="white"/>
              </a:solidFill>
              <a:effectLst/>
              <a:uLnTx/>
              <a:uFillTx/>
              <a:latin typeface="Times"/>
              <a:ea typeface="+mn-ea"/>
              <a:cs typeface="+mn-cs"/>
            </a:endParaRPr>
          </a:p>
        </p:txBody>
      </p:sp>
      <p:sp>
        <p:nvSpPr>
          <p:cNvPr id="44" name="TextBox 43">
            <a:extLst>
              <a:ext uri="{FF2B5EF4-FFF2-40B4-BE49-F238E27FC236}">
                <a16:creationId xmlns:a16="http://schemas.microsoft.com/office/drawing/2014/main" id="{424B9370-218D-380D-5918-11E1A8454862}"/>
              </a:ext>
            </a:extLst>
          </p:cNvPr>
          <p:cNvSpPr txBox="1"/>
          <p:nvPr/>
        </p:nvSpPr>
        <p:spPr>
          <a:xfrm>
            <a:off x="6065540" y="4123734"/>
            <a:ext cx="936557"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Hollister Drive and Lots Paving</a:t>
            </a:r>
          </a:p>
        </p:txBody>
      </p:sp>
      <p:sp>
        <p:nvSpPr>
          <p:cNvPr id="17" name="TextBox 16">
            <a:extLst>
              <a:ext uri="{FF2B5EF4-FFF2-40B4-BE49-F238E27FC236}">
                <a16:creationId xmlns:a16="http://schemas.microsoft.com/office/drawing/2014/main" id="{607F028F-34D6-3DC8-C338-4E3D3FA617C9}"/>
              </a:ext>
            </a:extLst>
          </p:cNvPr>
          <p:cNvSpPr txBox="1"/>
          <p:nvPr/>
        </p:nvSpPr>
        <p:spPr>
          <a:xfrm>
            <a:off x="3151656" y="2856558"/>
            <a:ext cx="9547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Forest Home Sidewalks</a:t>
            </a:r>
          </a:p>
        </p:txBody>
      </p:sp>
      <p:cxnSp>
        <p:nvCxnSpPr>
          <p:cNvPr id="24" name="Straight Connector 23">
            <a:extLst>
              <a:ext uri="{FF2B5EF4-FFF2-40B4-BE49-F238E27FC236}">
                <a16:creationId xmlns:a16="http://schemas.microsoft.com/office/drawing/2014/main" id="{CA10F194-CDB5-6EC1-9D77-B64F8FA2E8F8}"/>
              </a:ext>
            </a:extLst>
          </p:cNvPr>
          <p:cNvCxnSpPr>
            <a:cxnSpLocks/>
          </p:cNvCxnSpPr>
          <p:nvPr/>
        </p:nvCxnSpPr>
        <p:spPr>
          <a:xfrm flipV="1">
            <a:off x="2597445" y="2325065"/>
            <a:ext cx="340627" cy="246685"/>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B8BD693-0BB6-E26D-0843-1DA3993DA698}"/>
              </a:ext>
            </a:extLst>
          </p:cNvPr>
          <p:cNvCxnSpPr>
            <a:cxnSpLocks/>
            <a:stCxn id="17" idx="1"/>
          </p:cNvCxnSpPr>
          <p:nvPr/>
        </p:nvCxnSpPr>
        <p:spPr>
          <a:xfrm flipH="1" flipV="1">
            <a:off x="2713220" y="2538931"/>
            <a:ext cx="438436" cy="502293"/>
          </a:xfrm>
          <a:prstGeom prst="line">
            <a:avLst/>
          </a:prstGeom>
          <a:ln w="19050">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0A4E810-801A-1ECC-3F4F-168A92CC3F4A}"/>
              </a:ext>
            </a:extLst>
          </p:cNvPr>
          <p:cNvCxnSpPr>
            <a:cxnSpLocks/>
          </p:cNvCxnSpPr>
          <p:nvPr/>
        </p:nvCxnSpPr>
        <p:spPr>
          <a:xfrm flipH="1">
            <a:off x="5547038" y="4270237"/>
            <a:ext cx="518502" cy="121895"/>
          </a:xfrm>
          <a:prstGeom prst="line">
            <a:avLst/>
          </a:prstGeom>
          <a:ln w="19050">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6F006B44-4D99-3321-0B0E-C1108AF657B5}"/>
              </a:ext>
            </a:extLst>
          </p:cNvPr>
          <p:cNvSpPr/>
          <p:nvPr/>
        </p:nvSpPr>
        <p:spPr>
          <a:xfrm>
            <a:off x="5360903" y="4294682"/>
            <a:ext cx="186135" cy="527655"/>
          </a:xfrm>
          <a:custGeom>
            <a:avLst/>
            <a:gdLst>
              <a:gd name="connsiteX0" fmla="*/ 0 w 249836"/>
              <a:gd name="connsiteY0" fmla="*/ 279817 h 279817"/>
              <a:gd name="connsiteX1" fmla="*/ 134911 w 249836"/>
              <a:gd name="connsiteY1" fmla="*/ 144905 h 279817"/>
              <a:gd name="connsiteX2" fmla="*/ 249836 w 249836"/>
              <a:gd name="connsiteY2" fmla="*/ 0 h 279817"/>
              <a:gd name="connsiteX3" fmla="*/ 249836 w 249836"/>
              <a:gd name="connsiteY3" fmla="*/ 0 h 279817"/>
            </a:gdLst>
            <a:ahLst/>
            <a:cxnLst>
              <a:cxn ang="0">
                <a:pos x="connsiteX0" y="connsiteY0"/>
              </a:cxn>
              <a:cxn ang="0">
                <a:pos x="connsiteX1" y="connsiteY1"/>
              </a:cxn>
              <a:cxn ang="0">
                <a:pos x="connsiteX2" y="connsiteY2"/>
              </a:cxn>
              <a:cxn ang="0">
                <a:pos x="connsiteX3" y="connsiteY3"/>
              </a:cxn>
            </a:cxnLst>
            <a:rect l="l" t="t" r="r" b="b"/>
            <a:pathLst>
              <a:path w="249836" h="279817">
                <a:moveTo>
                  <a:pt x="0" y="279817"/>
                </a:moveTo>
                <a:cubicBezTo>
                  <a:pt x="46636" y="235679"/>
                  <a:pt x="93272" y="191541"/>
                  <a:pt x="134911" y="144905"/>
                </a:cubicBezTo>
                <a:cubicBezTo>
                  <a:pt x="176550" y="98269"/>
                  <a:pt x="249836" y="0"/>
                  <a:pt x="249836" y="0"/>
                </a:cubicBezTo>
                <a:lnTo>
                  <a:pt x="249836" y="0"/>
                </a:lnTo>
              </a:path>
            </a:pathLst>
          </a:custGeom>
          <a:ln w="349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865E9300-74FF-EDF6-4FB5-A7478521E8E1}"/>
              </a:ext>
            </a:extLst>
          </p:cNvPr>
          <p:cNvCxnSpPr>
            <a:cxnSpLocks/>
          </p:cNvCxnSpPr>
          <p:nvPr/>
        </p:nvCxnSpPr>
        <p:spPr>
          <a:xfrm flipV="1">
            <a:off x="2510161" y="1843790"/>
            <a:ext cx="143098" cy="34431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DA503C4-DC9C-580B-9F32-2BEC364A8BEA}"/>
              </a:ext>
            </a:extLst>
          </p:cNvPr>
          <p:cNvSpPr txBox="1"/>
          <p:nvPr/>
        </p:nvSpPr>
        <p:spPr>
          <a:xfrm>
            <a:off x="1303209" y="2304698"/>
            <a:ext cx="1087722"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Cradit Farm Drive Paving and Sidewalks</a:t>
            </a:r>
          </a:p>
        </p:txBody>
      </p:sp>
      <p:cxnSp>
        <p:nvCxnSpPr>
          <p:cNvPr id="23" name="Straight Connector 22">
            <a:extLst>
              <a:ext uri="{FF2B5EF4-FFF2-40B4-BE49-F238E27FC236}">
                <a16:creationId xmlns:a16="http://schemas.microsoft.com/office/drawing/2014/main" id="{9805907E-363C-9485-91DB-257FF0B26993}"/>
              </a:ext>
            </a:extLst>
          </p:cNvPr>
          <p:cNvCxnSpPr>
            <a:cxnSpLocks/>
          </p:cNvCxnSpPr>
          <p:nvPr/>
        </p:nvCxnSpPr>
        <p:spPr>
          <a:xfrm flipV="1">
            <a:off x="2128603" y="2188100"/>
            <a:ext cx="319534" cy="247181"/>
          </a:xfrm>
          <a:prstGeom prst="line">
            <a:avLst/>
          </a:prstGeom>
          <a:ln w="19050">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0B15CB1-B5B0-2CB2-94E3-711F057F7651}"/>
              </a:ext>
            </a:extLst>
          </p:cNvPr>
          <p:cNvCxnSpPr>
            <a:cxnSpLocks/>
          </p:cNvCxnSpPr>
          <p:nvPr/>
        </p:nvCxnSpPr>
        <p:spPr>
          <a:xfrm flipH="1">
            <a:off x="5599222" y="4719321"/>
            <a:ext cx="294552" cy="339525"/>
          </a:xfrm>
          <a:prstGeom prst="line">
            <a:avLst/>
          </a:prstGeom>
          <a:ln w="19050">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97FC62C-E3C0-DA00-A39E-C9DA39FEEE79}"/>
              </a:ext>
            </a:extLst>
          </p:cNvPr>
          <p:cNvSpPr txBox="1"/>
          <p:nvPr/>
        </p:nvSpPr>
        <p:spPr>
          <a:xfrm>
            <a:off x="5882655" y="4568422"/>
            <a:ext cx="12727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Cascadilla</a:t>
            </a:r>
            <a:r>
              <a:rPr lang="en-US" sz="900" b="1" dirty="0">
                <a:solidFill>
                  <a:prstClr val="white"/>
                </a:solidFill>
                <a:latin typeface="Arial" panose="020B0604020202020204" pitchFamily="34" charset="0"/>
                <a:cs typeface="Arial" panose="020B0604020202020204" pitchFamily="34" charset="0"/>
              </a:rPr>
              <a:t> Fire Lane Project</a:t>
            </a:r>
            <a:endPar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2625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2B64C2-30D0-26DB-DF1A-2FE1CA11CCD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0497" y="168923"/>
            <a:ext cx="7497755" cy="4988537"/>
          </a:xfrm>
          <a:prstGeom prst="rect">
            <a:avLst/>
          </a:prstGeom>
          <a:solidFill>
            <a:srgbClr val="FFC000">
              <a:alpha val="30000"/>
            </a:srgbClr>
          </a:solidFill>
          <a:ln>
            <a:noFill/>
          </a:ln>
        </p:spPr>
      </p:pic>
      <p:sp>
        <p:nvSpPr>
          <p:cNvPr id="9" name="TextBox 8">
            <a:extLst>
              <a:ext uri="{FF2B5EF4-FFF2-40B4-BE49-F238E27FC236}">
                <a16:creationId xmlns:a16="http://schemas.microsoft.com/office/drawing/2014/main" id="{DAECF56C-640C-CA43-8895-E0E8A974CC7E}"/>
              </a:ext>
            </a:extLst>
          </p:cNvPr>
          <p:cNvSpPr txBox="1"/>
          <p:nvPr/>
        </p:nvSpPr>
        <p:spPr>
          <a:xfrm>
            <a:off x="803231" y="141677"/>
            <a:ext cx="3818149" cy="4182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18"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North Campus Area</a:t>
            </a:r>
          </a:p>
        </p:txBody>
      </p:sp>
      <p:sp>
        <p:nvSpPr>
          <p:cNvPr id="40" name="TextBox 39">
            <a:extLst>
              <a:ext uri="{FF2B5EF4-FFF2-40B4-BE49-F238E27FC236}">
                <a16:creationId xmlns:a16="http://schemas.microsoft.com/office/drawing/2014/main" id="{07642742-F91F-61D8-E861-0C1E108ECC40}"/>
              </a:ext>
            </a:extLst>
          </p:cNvPr>
          <p:cNvSpPr txBox="1"/>
          <p:nvPr/>
        </p:nvSpPr>
        <p:spPr>
          <a:xfrm>
            <a:off x="2759776" y="1873512"/>
            <a:ext cx="499222" cy="3613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74"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Balch Hall</a:t>
            </a:r>
          </a:p>
        </p:txBody>
      </p:sp>
      <p:cxnSp>
        <p:nvCxnSpPr>
          <p:cNvPr id="41" name="Straight Connector 40">
            <a:extLst>
              <a:ext uri="{FF2B5EF4-FFF2-40B4-BE49-F238E27FC236}">
                <a16:creationId xmlns:a16="http://schemas.microsoft.com/office/drawing/2014/main" id="{4CCE3086-9065-68D5-6844-4A0074A96473}"/>
              </a:ext>
            </a:extLst>
          </p:cNvPr>
          <p:cNvCxnSpPr>
            <a:cxnSpLocks/>
          </p:cNvCxnSpPr>
          <p:nvPr/>
        </p:nvCxnSpPr>
        <p:spPr>
          <a:xfrm flipH="1">
            <a:off x="2519176" y="2005730"/>
            <a:ext cx="260274" cy="21993"/>
          </a:xfrm>
          <a:prstGeom prst="line">
            <a:avLst/>
          </a:prstGeom>
          <a:ln w="19050">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019A07B-9293-A0AF-3E73-4BA0E073B93C}"/>
              </a:ext>
            </a:extLst>
          </p:cNvPr>
          <p:cNvSpPr txBox="1"/>
          <p:nvPr/>
        </p:nvSpPr>
        <p:spPr>
          <a:xfrm>
            <a:off x="909841" y="2093817"/>
            <a:ext cx="936557" cy="646331"/>
          </a:xfrm>
          <a:prstGeom prst="rect">
            <a:avLst/>
          </a:prstGeom>
          <a:noFill/>
        </p:spPr>
        <p:txBody>
          <a:bodyPr wrap="square" rtlCol="0">
            <a:spAutoFit/>
          </a:bodyPr>
          <a:lstStyle/>
          <a:p>
            <a:r>
              <a:rPr lang="en-US" sz="900" b="1" dirty="0">
                <a:solidFill>
                  <a:schemeClr val="bg1"/>
                </a:solidFill>
                <a:latin typeface="Arial" panose="020B0604020202020204" pitchFamily="34" charset="0"/>
                <a:cs typeface="Arial" panose="020B0604020202020204" pitchFamily="34" charset="0"/>
              </a:rPr>
              <a:t>George Jameson &amp; Highrise 5 Storefront</a:t>
            </a:r>
          </a:p>
        </p:txBody>
      </p:sp>
      <p:cxnSp>
        <p:nvCxnSpPr>
          <p:cNvPr id="4" name="Straight Connector 3">
            <a:extLst>
              <a:ext uri="{FF2B5EF4-FFF2-40B4-BE49-F238E27FC236}">
                <a16:creationId xmlns:a16="http://schemas.microsoft.com/office/drawing/2014/main" id="{73F179AE-A023-0539-FF5A-0180A1C4DAAD}"/>
              </a:ext>
            </a:extLst>
          </p:cNvPr>
          <p:cNvCxnSpPr>
            <a:cxnSpLocks/>
          </p:cNvCxnSpPr>
          <p:nvPr/>
        </p:nvCxnSpPr>
        <p:spPr>
          <a:xfrm flipV="1">
            <a:off x="1501543" y="1652880"/>
            <a:ext cx="443546" cy="565466"/>
          </a:xfrm>
          <a:prstGeom prst="line">
            <a:avLst/>
          </a:prstGeom>
          <a:ln w="19050">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9F021AB-04C5-2EE1-DC81-4A56466BB513}"/>
              </a:ext>
            </a:extLst>
          </p:cNvPr>
          <p:cNvSpPr txBox="1"/>
          <p:nvPr/>
        </p:nvSpPr>
        <p:spPr>
          <a:xfrm>
            <a:off x="783126" y="1510632"/>
            <a:ext cx="936557" cy="369332"/>
          </a:xfrm>
          <a:prstGeom prst="rect">
            <a:avLst/>
          </a:prstGeom>
          <a:noFill/>
        </p:spPr>
        <p:txBody>
          <a:bodyPr wrap="square" rtlCol="0">
            <a:spAutoFit/>
          </a:bodyPr>
          <a:lstStyle/>
          <a:p>
            <a:r>
              <a:rPr lang="en-US" sz="900" b="1" dirty="0" err="1">
                <a:solidFill>
                  <a:schemeClr val="bg1"/>
                </a:solidFill>
                <a:latin typeface="Arial" panose="020B0604020202020204" pitchFamily="34" charset="0"/>
                <a:cs typeface="Arial" panose="020B0604020202020204" pitchFamily="34" charset="0"/>
              </a:rPr>
              <a:t>Akwe:kon</a:t>
            </a:r>
            <a:r>
              <a:rPr lang="en-US" sz="900" b="1" dirty="0">
                <a:solidFill>
                  <a:schemeClr val="bg1"/>
                </a:solidFill>
                <a:latin typeface="Arial" panose="020B0604020202020204" pitchFamily="34" charset="0"/>
                <a:cs typeface="Arial" panose="020B0604020202020204" pitchFamily="34" charset="0"/>
              </a:rPr>
              <a:t> Windows</a:t>
            </a:r>
          </a:p>
        </p:txBody>
      </p:sp>
      <p:cxnSp>
        <p:nvCxnSpPr>
          <p:cNvPr id="6" name="Straight Connector 5">
            <a:extLst>
              <a:ext uri="{FF2B5EF4-FFF2-40B4-BE49-F238E27FC236}">
                <a16:creationId xmlns:a16="http://schemas.microsoft.com/office/drawing/2014/main" id="{8DE27030-6C1D-02E5-DB26-29CC6F1A9D90}"/>
              </a:ext>
            </a:extLst>
          </p:cNvPr>
          <p:cNvCxnSpPr>
            <a:cxnSpLocks/>
          </p:cNvCxnSpPr>
          <p:nvPr/>
        </p:nvCxnSpPr>
        <p:spPr>
          <a:xfrm flipV="1">
            <a:off x="1486293" y="1503506"/>
            <a:ext cx="207874" cy="132378"/>
          </a:xfrm>
          <a:prstGeom prst="line">
            <a:avLst/>
          </a:prstGeom>
          <a:ln w="19050">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F9FEADD-F444-1CB3-B6EB-72043C19C238}"/>
              </a:ext>
            </a:extLst>
          </p:cNvPr>
          <p:cNvSpPr txBox="1"/>
          <p:nvPr/>
        </p:nvSpPr>
        <p:spPr>
          <a:xfrm>
            <a:off x="873142" y="672509"/>
            <a:ext cx="936557" cy="646331"/>
          </a:xfrm>
          <a:prstGeom prst="rect">
            <a:avLst/>
          </a:prstGeom>
          <a:noFill/>
        </p:spPr>
        <p:txBody>
          <a:bodyPr wrap="square" rtlCol="0">
            <a:spAutoFit/>
          </a:bodyPr>
          <a:lstStyle/>
          <a:p>
            <a:r>
              <a:rPr lang="en-US" sz="900" b="1" dirty="0">
                <a:solidFill>
                  <a:schemeClr val="bg1"/>
                </a:solidFill>
                <a:latin typeface="Arial" panose="020B0604020202020204" pitchFamily="34" charset="0"/>
                <a:cs typeface="Arial" panose="020B0604020202020204" pitchFamily="34" charset="0"/>
              </a:rPr>
              <a:t>RPCC CCC Swing Space Restoration &amp; FA</a:t>
            </a:r>
          </a:p>
        </p:txBody>
      </p:sp>
      <p:cxnSp>
        <p:nvCxnSpPr>
          <p:cNvPr id="10" name="Straight Connector 9">
            <a:extLst>
              <a:ext uri="{FF2B5EF4-FFF2-40B4-BE49-F238E27FC236}">
                <a16:creationId xmlns:a16="http://schemas.microsoft.com/office/drawing/2014/main" id="{9625060E-4916-2026-AFDB-3ED16B116662}"/>
              </a:ext>
            </a:extLst>
          </p:cNvPr>
          <p:cNvCxnSpPr>
            <a:cxnSpLocks/>
          </p:cNvCxnSpPr>
          <p:nvPr/>
        </p:nvCxnSpPr>
        <p:spPr>
          <a:xfrm>
            <a:off x="1710557" y="922268"/>
            <a:ext cx="322626" cy="507242"/>
          </a:xfrm>
          <a:prstGeom prst="line">
            <a:avLst/>
          </a:prstGeom>
          <a:ln w="19050">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686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2B64C2-30D0-26DB-DF1A-2FE1CA11CCD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0497" y="168923"/>
            <a:ext cx="7497755" cy="4988537"/>
          </a:xfrm>
          <a:prstGeom prst="rect">
            <a:avLst/>
          </a:prstGeom>
          <a:solidFill>
            <a:srgbClr val="FFC000">
              <a:alpha val="30000"/>
            </a:srgbClr>
          </a:solidFill>
          <a:ln>
            <a:noFill/>
          </a:ln>
        </p:spPr>
      </p:pic>
      <p:sp>
        <p:nvSpPr>
          <p:cNvPr id="9" name="TextBox 8">
            <a:extLst>
              <a:ext uri="{FF2B5EF4-FFF2-40B4-BE49-F238E27FC236}">
                <a16:creationId xmlns:a16="http://schemas.microsoft.com/office/drawing/2014/main" id="{DAECF56C-640C-CA43-8895-E0E8A974CC7E}"/>
              </a:ext>
            </a:extLst>
          </p:cNvPr>
          <p:cNvSpPr txBox="1"/>
          <p:nvPr/>
        </p:nvSpPr>
        <p:spPr>
          <a:xfrm>
            <a:off x="803231" y="141677"/>
            <a:ext cx="3818149" cy="4182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18"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Arts Quad Area</a:t>
            </a:r>
          </a:p>
        </p:txBody>
      </p:sp>
      <p:sp>
        <p:nvSpPr>
          <p:cNvPr id="83" name="TextBox 82">
            <a:extLst>
              <a:ext uri="{FF2B5EF4-FFF2-40B4-BE49-F238E27FC236}">
                <a16:creationId xmlns:a16="http://schemas.microsoft.com/office/drawing/2014/main" id="{4554519E-9B30-D58D-A791-BFFBBF5599A7}"/>
              </a:ext>
            </a:extLst>
          </p:cNvPr>
          <p:cNvSpPr txBox="1"/>
          <p:nvPr/>
        </p:nvSpPr>
        <p:spPr>
          <a:xfrm>
            <a:off x="2304724" y="3851343"/>
            <a:ext cx="7391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McGraw Tower</a:t>
            </a:r>
          </a:p>
        </p:txBody>
      </p:sp>
      <p:cxnSp>
        <p:nvCxnSpPr>
          <p:cNvPr id="84" name="Straight Connector 83">
            <a:extLst>
              <a:ext uri="{FF2B5EF4-FFF2-40B4-BE49-F238E27FC236}">
                <a16:creationId xmlns:a16="http://schemas.microsoft.com/office/drawing/2014/main" id="{398A65FA-F83B-0AF8-C6D6-5B83378F9FB8}"/>
              </a:ext>
            </a:extLst>
          </p:cNvPr>
          <p:cNvCxnSpPr>
            <a:cxnSpLocks/>
          </p:cNvCxnSpPr>
          <p:nvPr/>
        </p:nvCxnSpPr>
        <p:spPr>
          <a:xfrm flipV="1">
            <a:off x="2841465" y="3851905"/>
            <a:ext cx="300271" cy="195026"/>
          </a:xfrm>
          <a:prstGeom prst="line">
            <a:avLst/>
          </a:prstGeom>
          <a:ln w="19050">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FAAF207-3767-76D3-BE53-A236F0508836}"/>
              </a:ext>
            </a:extLst>
          </p:cNvPr>
          <p:cNvSpPr txBox="1"/>
          <p:nvPr/>
        </p:nvSpPr>
        <p:spPr>
          <a:xfrm>
            <a:off x="2329449" y="2888113"/>
            <a:ext cx="10240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Arts Quad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Site Lighting</a:t>
            </a:r>
          </a:p>
        </p:txBody>
      </p:sp>
      <p:sp>
        <p:nvSpPr>
          <p:cNvPr id="22" name="TextBox 21">
            <a:extLst>
              <a:ext uri="{FF2B5EF4-FFF2-40B4-BE49-F238E27FC236}">
                <a16:creationId xmlns:a16="http://schemas.microsoft.com/office/drawing/2014/main" id="{17B1329C-F459-7AEA-6E3B-202ECC17E185}"/>
              </a:ext>
            </a:extLst>
          </p:cNvPr>
          <p:cNvSpPr txBox="1"/>
          <p:nvPr/>
        </p:nvSpPr>
        <p:spPr>
          <a:xfrm>
            <a:off x="1421828" y="2716919"/>
            <a:ext cx="6641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Sibley Dome</a:t>
            </a:r>
          </a:p>
        </p:txBody>
      </p:sp>
      <p:sp>
        <p:nvSpPr>
          <p:cNvPr id="25" name="TextBox 24">
            <a:extLst>
              <a:ext uri="{FF2B5EF4-FFF2-40B4-BE49-F238E27FC236}">
                <a16:creationId xmlns:a16="http://schemas.microsoft.com/office/drawing/2014/main" id="{38D36009-B9D6-0D72-110C-4FD47825F9C4}"/>
              </a:ext>
            </a:extLst>
          </p:cNvPr>
          <p:cNvSpPr txBox="1"/>
          <p:nvPr/>
        </p:nvSpPr>
        <p:spPr>
          <a:xfrm>
            <a:off x="3559443" y="3620201"/>
            <a:ext cx="10240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Olin Library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cxnSp>
        <p:nvCxnSpPr>
          <p:cNvPr id="80" name="Straight Connector 79">
            <a:extLst>
              <a:ext uri="{FF2B5EF4-FFF2-40B4-BE49-F238E27FC236}">
                <a16:creationId xmlns:a16="http://schemas.microsoft.com/office/drawing/2014/main" id="{705F1F38-D295-042B-BF7C-2A4E54ACFF67}"/>
              </a:ext>
            </a:extLst>
          </p:cNvPr>
          <p:cNvCxnSpPr>
            <a:cxnSpLocks/>
          </p:cNvCxnSpPr>
          <p:nvPr/>
        </p:nvCxnSpPr>
        <p:spPr>
          <a:xfrm flipH="1" flipV="1">
            <a:off x="3258998" y="3601543"/>
            <a:ext cx="363454" cy="122127"/>
          </a:xfrm>
          <a:prstGeom prst="line">
            <a:avLst/>
          </a:prstGeom>
          <a:ln w="19050">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3CC5226-455B-6113-E701-679BA5F1B598}"/>
              </a:ext>
            </a:extLst>
          </p:cNvPr>
          <p:cNvCxnSpPr>
            <a:cxnSpLocks/>
          </p:cNvCxnSpPr>
          <p:nvPr/>
        </p:nvCxnSpPr>
        <p:spPr>
          <a:xfrm>
            <a:off x="1886380" y="2840776"/>
            <a:ext cx="293607" cy="137652"/>
          </a:xfrm>
          <a:prstGeom prst="line">
            <a:avLst/>
          </a:prstGeom>
          <a:ln w="19050">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F104451-FCDD-AE63-EA01-92E55ECFD587}"/>
              </a:ext>
            </a:extLst>
          </p:cNvPr>
          <p:cNvCxnSpPr>
            <a:cxnSpLocks/>
          </p:cNvCxnSpPr>
          <p:nvPr/>
        </p:nvCxnSpPr>
        <p:spPr>
          <a:xfrm flipH="1">
            <a:off x="3072100" y="3224150"/>
            <a:ext cx="85405" cy="377393"/>
          </a:xfrm>
          <a:prstGeom prst="line">
            <a:avLst/>
          </a:prstGeom>
          <a:ln w="19050">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C4ABDA2-8E39-01BE-78B3-43595FC8F7EC}"/>
              </a:ext>
            </a:extLst>
          </p:cNvPr>
          <p:cNvCxnSpPr>
            <a:cxnSpLocks/>
          </p:cNvCxnSpPr>
          <p:nvPr/>
        </p:nvCxnSpPr>
        <p:spPr>
          <a:xfrm>
            <a:off x="1886380" y="3455583"/>
            <a:ext cx="1056018" cy="373783"/>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E57A273-6799-2662-5183-642E865BA5A2}"/>
              </a:ext>
            </a:extLst>
          </p:cNvPr>
          <p:cNvSpPr txBox="1"/>
          <p:nvPr/>
        </p:nvSpPr>
        <p:spPr>
          <a:xfrm>
            <a:off x="1122393" y="3677599"/>
            <a:ext cx="10240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Arts Quad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prstClr val="white"/>
                </a:solidFill>
                <a:latin typeface="Arial" panose="020B0604020202020204" pitchFamily="34" charset="0"/>
                <a:cs typeface="Arial" panose="020B0604020202020204" pitchFamily="34" charset="0"/>
              </a:rPr>
              <a:t>Duct Bank</a:t>
            </a:r>
            <a:endPar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3" name="Straight Connector 12">
            <a:extLst>
              <a:ext uri="{FF2B5EF4-FFF2-40B4-BE49-F238E27FC236}">
                <a16:creationId xmlns:a16="http://schemas.microsoft.com/office/drawing/2014/main" id="{8E064AFA-5366-F88B-6594-928F8A7436CE}"/>
              </a:ext>
            </a:extLst>
          </p:cNvPr>
          <p:cNvCxnSpPr>
            <a:cxnSpLocks/>
          </p:cNvCxnSpPr>
          <p:nvPr/>
        </p:nvCxnSpPr>
        <p:spPr>
          <a:xfrm flipV="1">
            <a:off x="1801645" y="3642474"/>
            <a:ext cx="473339" cy="162393"/>
          </a:xfrm>
          <a:prstGeom prst="line">
            <a:avLst/>
          </a:prstGeom>
          <a:ln w="19050">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8F36A6F-2B25-6787-56E9-C1D7EBFA95B9}"/>
              </a:ext>
            </a:extLst>
          </p:cNvPr>
          <p:cNvSpPr txBox="1"/>
          <p:nvPr/>
        </p:nvSpPr>
        <p:spPr>
          <a:xfrm>
            <a:off x="2274984" y="3279422"/>
            <a:ext cx="7391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McGraw Hall</a:t>
            </a:r>
          </a:p>
        </p:txBody>
      </p:sp>
    </p:spTree>
    <p:extLst>
      <p:ext uri="{BB962C8B-B14F-4D97-AF65-F5344CB8AC3E}">
        <p14:creationId xmlns:p14="http://schemas.microsoft.com/office/powerpoint/2010/main" val="95296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2B64C2-30D0-26DB-DF1A-2FE1CA11CCD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0497" y="168923"/>
            <a:ext cx="7497755" cy="4988537"/>
          </a:xfrm>
          <a:prstGeom prst="rect">
            <a:avLst/>
          </a:prstGeom>
          <a:solidFill>
            <a:srgbClr val="FFC000">
              <a:alpha val="30000"/>
            </a:srgbClr>
          </a:solidFill>
          <a:ln>
            <a:noFill/>
          </a:ln>
        </p:spPr>
      </p:pic>
      <p:sp>
        <p:nvSpPr>
          <p:cNvPr id="9" name="TextBox 8">
            <a:extLst>
              <a:ext uri="{FF2B5EF4-FFF2-40B4-BE49-F238E27FC236}">
                <a16:creationId xmlns:a16="http://schemas.microsoft.com/office/drawing/2014/main" id="{DAECF56C-640C-CA43-8895-E0E8A974CC7E}"/>
              </a:ext>
            </a:extLst>
          </p:cNvPr>
          <p:cNvSpPr txBox="1"/>
          <p:nvPr/>
        </p:nvSpPr>
        <p:spPr>
          <a:xfrm>
            <a:off x="803231" y="141677"/>
            <a:ext cx="3818149" cy="4182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18"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Building Envelope &amp; Roofing</a:t>
            </a:r>
          </a:p>
        </p:txBody>
      </p:sp>
      <p:sp>
        <p:nvSpPr>
          <p:cNvPr id="7" name="TextBox 6">
            <a:extLst>
              <a:ext uri="{FF2B5EF4-FFF2-40B4-BE49-F238E27FC236}">
                <a16:creationId xmlns:a16="http://schemas.microsoft.com/office/drawing/2014/main" id="{ABEB12CC-3302-B776-AD7C-B7C434FD2F75}"/>
              </a:ext>
            </a:extLst>
          </p:cNvPr>
          <p:cNvSpPr txBox="1"/>
          <p:nvPr/>
        </p:nvSpPr>
        <p:spPr>
          <a:xfrm>
            <a:off x="4014506" y="4653936"/>
            <a:ext cx="936557" cy="3776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Hughes Hall Envelope</a:t>
            </a:r>
          </a:p>
        </p:txBody>
      </p:sp>
      <p:cxnSp>
        <p:nvCxnSpPr>
          <p:cNvPr id="21" name="Straight Connector 20">
            <a:extLst>
              <a:ext uri="{FF2B5EF4-FFF2-40B4-BE49-F238E27FC236}">
                <a16:creationId xmlns:a16="http://schemas.microsoft.com/office/drawing/2014/main" id="{DD5ADB9B-3D89-B0C1-1ECA-38934570752D}"/>
              </a:ext>
            </a:extLst>
          </p:cNvPr>
          <p:cNvCxnSpPr>
            <a:cxnSpLocks/>
          </p:cNvCxnSpPr>
          <p:nvPr/>
        </p:nvCxnSpPr>
        <p:spPr>
          <a:xfrm>
            <a:off x="4646626" y="4936267"/>
            <a:ext cx="364956" cy="94658"/>
          </a:xfrm>
          <a:prstGeom prst="line">
            <a:avLst/>
          </a:prstGeom>
          <a:ln w="19050">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C24D063-A790-C329-7D55-990DDAF0FAE8}"/>
              </a:ext>
            </a:extLst>
          </p:cNvPr>
          <p:cNvCxnSpPr>
            <a:cxnSpLocks/>
          </p:cNvCxnSpPr>
          <p:nvPr/>
        </p:nvCxnSpPr>
        <p:spPr>
          <a:xfrm flipH="1">
            <a:off x="2601291" y="4392386"/>
            <a:ext cx="111014" cy="261550"/>
          </a:xfrm>
          <a:prstGeom prst="line">
            <a:avLst/>
          </a:prstGeom>
          <a:ln w="19050">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2C7CC31-D38E-CC79-F6B5-C7EB44F2B2DA}"/>
              </a:ext>
            </a:extLst>
          </p:cNvPr>
          <p:cNvSpPr txBox="1"/>
          <p:nvPr/>
        </p:nvSpPr>
        <p:spPr>
          <a:xfrm>
            <a:off x="2133012" y="4014719"/>
            <a:ext cx="936557" cy="3776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War Memorial Envelope</a:t>
            </a:r>
          </a:p>
        </p:txBody>
      </p:sp>
      <p:sp>
        <p:nvSpPr>
          <p:cNvPr id="14" name="TextBox 13">
            <a:extLst>
              <a:ext uri="{FF2B5EF4-FFF2-40B4-BE49-F238E27FC236}">
                <a16:creationId xmlns:a16="http://schemas.microsoft.com/office/drawing/2014/main" id="{68094CFF-31CE-BF1B-5448-B93BB40DAC64}"/>
              </a:ext>
            </a:extLst>
          </p:cNvPr>
          <p:cNvSpPr txBox="1"/>
          <p:nvPr/>
        </p:nvSpPr>
        <p:spPr>
          <a:xfrm>
            <a:off x="4841432" y="2513472"/>
            <a:ext cx="8320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Corson Mudd Roof </a:t>
            </a:r>
          </a:p>
        </p:txBody>
      </p:sp>
      <p:cxnSp>
        <p:nvCxnSpPr>
          <p:cNvPr id="15" name="Straight Connector 14">
            <a:extLst>
              <a:ext uri="{FF2B5EF4-FFF2-40B4-BE49-F238E27FC236}">
                <a16:creationId xmlns:a16="http://schemas.microsoft.com/office/drawing/2014/main" id="{2C17DC41-7602-AD2C-2405-8EC0AFB1DD11}"/>
              </a:ext>
            </a:extLst>
          </p:cNvPr>
          <p:cNvCxnSpPr>
            <a:cxnSpLocks/>
          </p:cNvCxnSpPr>
          <p:nvPr/>
        </p:nvCxnSpPr>
        <p:spPr>
          <a:xfrm flipH="1" flipV="1">
            <a:off x="4755507" y="2537459"/>
            <a:ext cx="164755" cy="58257"/>
          </a:xfrm>
          <a:prstGeom prst="line">
            <a:avLst/>
          </a:prstGeom>
          <a:ln w="19050">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57735D2-9C68-AB4E-D01C-71BE5BD0660D}"/>
              </a:ext>
            </a:extLst>
          </p:cNvPr>
          <p:cNvSpPr txBox="1"/>
          <p:nvPr/>
        </p:nvSpPr>
        <p:spPr>
          <a:xfrm>
            <a:off x="5599021" y="3235282"/>
            <a:ext cx="15108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prstClr val="white"/>
                </a:solidFill>
                <a:latin typeface="Arial" panose="020B0604020202020204" pitchFamily="34" charset="0"/>
                <a:cs typeface="Arial" panose="020B0604020202020204" pitchFamily="34" charset="0"/>
              </a:rPr>
              <a:t>Barton Hall Façade Testing and Inspection</a:t>
            </a:r>
            <a:endPar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7C65863B-5803-E0ED-A494-A41E531C3DF8}"/>
              </a:ext>
            </a:extLst>
          </p:cNvPr>
          <p:cNvCxnSpPr>
            <a:cxnSpLocks/>
            <a:stCxn id="3" idx="1"/>
          </p:cNvCxnSpPr>
          <p:nvPr/>
        </p:nvCxnSpPr>
        <p:spPr>
          <a:xfrm flipH="1" flipV="1">
            <a:off x="5134318" y="3164989"/>
            <a:ext cx="464703" cy="254959"/>
          </a:xfrm>
          <a:prstGeom prst="line">
            <a:avLst/>
          </a:prstGeom>
          <a:ln w="19050">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1BF433-849A-0B8B-A14D-3B2CFEFEAD9B}"/>
              </a:ext>
            </a:extLst>
          </p:cNvPr>
          <p:cNvSpPr txBox="1"/>
          <p:nvPr/>
        </p:nvSpPr>
        <p:spPr>
          <a:xfrm>
            <a:off x="2502212" y="2038283"/>
            <a:ext cx="832037" cy="369332"/>
          </a:xfrm>
          <a:prstGeom prst="rect">
            <a:avLst/>
          </a:prstGeom>
          <a:noFill/>
        </p:spPr>
        <p:txBody>
          <a:bodyPr wrap="square" rtlCol="0">
            <a:spAutoFit/>
          </a:bodyPr>
          <a:lstStyle/>
          <a:p>
            <a:r>
              <a:rPr lang="en-US" sz="900" b="1" dirty="0">
                <a:solidFill>
                  <a:schemeClr val="bg1"/>
                </a:solidFill>
                <a:latin typeface="Arial" panose="020B0604020202020204" pitchFamily="34" charset="0"/>
                <a:cs typeface="Arial" panose="020B0604020202020204" pitchFamily="34" charset="0"/>
              </a:rPr>
              <a:t>Clark Hall Skylight</a:t>
            </a:r>
          </a:p>
        </p:txBody>
      </p:sp>
      <p:cxnSp>
        <p:nvCxnSpPr>
          <p:cNvPr id="8" name="Straight Connector 7">
            <a:extLst>
              <a:ext uri="{FF2B5EF4-FFF2-40B4-BE49-F238E27FC236}">
                <a16:creationId xmlns:a16="http://schemas.microsoft.com/office/drawing/2014/main" id="{9A3512EC-1CF2-C1E2-ADE7-420630B35D74}"/>
              </a:ext>
            </a:extLst>
          </p:cNvPr>
          <p:cNvCxnSpPr>
            <a:cxnSpLocks/>
          </p:cNvCxnSpPr>
          <p:nvPr/>
        </p:nvCxnSpPr>
        <p:spPr>
          <a:xfrm>
            <a:off x="3086100" y="2294164"/>
            <a:ext cx="162557" cy="230824"/>
          </a:xfrm>
          <a:prstGeom prst="line">
            <a:avLst/>
          </a:prstGeom>
          <a:ln w="19050">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0D8A4B5-8E4A-3F35-0123-72993FB6A63F}"/>
              </a:ext>
            </a:extLst>
          </p:cNvPr>
          <p:cNvSpPr txBox="1"/>
          <p:nvPr/>
        </p:nvSpPr>
        <p:spPr>
          <a:xfrm>
            <a:off x="5435433" y="634045"/>
            <a:ext cx="8320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prstClr val="white"/>
                </a:solidFill>
                <a:latin typeface="Arial" panose="020B0604020202020204" pitchFamily="34" charset="0"/>
                <a:cs typeface="Arial" panose="020B0604020202020204" pitchFamily="34" charset="0"/>
              </a:rPr>
              <a:t>VMC</a:t>
            </a: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Roof</a:t>
            </a:r>
          </a:p>
        </p:txBody>
      </p:sp>
      <p:cxnSp>
        <p:nvCxnSpPr>
          <p:cNvPr id="16" name="Straight Connector 15">
            <a:extLst>
              <a:ext uri="{FF2B5EF4-FFF2-40B4-BE49-F238E27FC236}">
                <a16:creationId xmlns:a16="http://schemas.microsoft.com/office/drawing/2014/main" id="{82148B8C-9BD0-A29D-6991-506AC8B6B0A1}"/>
              </a:ext>
            </a:extLst>
          </p:cNvPr>
          <p:cNvCxnSpPr>
            <a:cxnSpLocks/>
          </p:cNvCxnSpPr>
          <p:nvPr/>
        </p:nvCxnSpPr>
        <p:spPr>
          <a:xfrm>
            <a:off x="6131379" y="749461"/>
            <a:ext cx="223079" cy="119093"/>
          </a:xfrm>
          <a:prstGeom prst="line">
            <a:avLst/>
          </a:prstGeom>
          <a:ln w="19050">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C985D5C-E1FD-BC25-E2EA-1DE2E547EF74}"/>
              </a:ext>
            </a:extLst>
          </p:cNvPr>
          <p:cNvSpPr txBox="1"/>
          <p:nvPr/>
        </p:nvSpPr>
        <p:spPr>
          <a:xfrm>
            <a:off x="4837884" y="2779289"/>
            <a:ext cx="118116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Code Project</a:t>
            </a:r>
          </a:p>
        </p:txBody>
      </p:sp>
    </p:spTree>
    <p:extLst>
      <p:ext uri="{BB962C8B-B14F-4D97-AF65-F5344CB8AC3E}">
        <p14:creationId xmlns:p14="http://schemas.microsoft.com/office/powerpoint/2010/main" val="351213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2B64C2-30D0-26DB-DF1A-2FE1CA11CCD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0497" y="168923"/>
            <a:ext cx="7497755" cy="4988537"/>
          </a:xfrm>
          <a:prstGeom prst="rect">
            <a:avLst/>
          </a:prstGeom>
          <a:solidFill>
            <a:srgbClr val="FFC000">
              <a:alpha val="30000"/>
            </a:srgbClr>
          </a:solidFill>
          <a:ln>
            <a:noFill/>
          </a:ln>
        </p:spPr>
      </p:pic>
      <p:sp>
        <p:nvSpPr>
          <p:cNvPr id="9" name="TextBox 8">
            <a:extLst>
              <a:ext uri="{FF2B5EF4-FFF2-40B4-BE49-F238E27FC236}">
                <a16:creationId xmlns:a16="http://schemas.microsoft.com/office/drawing/2014/main" id="{DAECF56C-640C-CA43-8895-E0E8A974CC7E}"/>
              </a:ext>
            </a:extLst>
          </p:cNvPr>
          <p:cNvSpPr txBox="1"/>
          <p:nvPr/>
        </p:nvSpPr>
        <p:spPr>
          <a:xfrm>
            <a:off x="803231" y="141677"/>
            <a:ext cx="3818149" cy="4182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18"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Large Capital Projects </a:t>
            </a:r>
          </a:p>
        </p:txBody>
      </p:sp>
      <p:sp>
        <p:nvSpPr>
          <p:cNvPr id="29" name="TextBox 28">
            <a:extLst>
              <a:ext uri="{FF2B5EF4-FFF2-40B4-BE49-F238E27FC236}">
                <a16:creationId xmlns:a16="http://schemas.microsoft.com/office/drawing/2014/main" id="{F58213F3-3A87-8734-6412-DA1F6BA1C154}"/>
              </a:ext>
            </a:extLst>
          </p:cNvPr>
          <p:cNvSpPr txBox="1"/>
          <p:nvPr/>
        </p:nvSpPr>
        <p:spPr>
          <a:xfrm>
            <a:off x="3479753" y="1610528"/>
            <a:ext cx="9365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Plant Science Phase 1</a:t>
            </a:r>
          </a:p>
        </p:txBody>
      </p:sp>
      <p:cxnSp>
        <p:nvCxnSpPr>
          <p:cNvPr id="4" name="Straight Connector 3">
            <a:extLst>
              <a:ext uri="{FF2B5EF4-FFF2-40B4-BE49-F238E27FC236}">
                <a16:creationId xmlns:a16="http://schemas.microsoft.com/office/drawing/2014/main" id="{0E17FAE4-57EE-362F-4B13-3B05D8A47180}"/>
              </a:ext>
            </a:extLst>
          </p:cNvPr>
          <p:cNvCxnSpPr>
            <a:cxnSpLocks/>
          </p:cNvCxnSpPr>
          <p:nvPr/>
        </p:nvCxnSpPr>
        <p:spPr>
          <a:xfrm>
            <a:off x="4041336" y="1866478"/>
            <a:ext cx="433920" cy="365079"/>
          </a:xfrm>
          <a:prstGeom prst="line">
            <a:avLst/>
          </a:prstGeom>
          <a:ln w="19050">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D892C05-18E1-3690-B4F1-54E4406698FD}"/>
              </a:ext>
            </a:extLst>
          </p:cNvPr>
          <p:cNvSpPr txBox="1"/>
          <p:nvPr/>
        </p:nvSpPr>
        <p:spPr>
          <a:xfrm>
            <a:off x="6125046" y="999279"/>
            <a:ext cx="9365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Life Sciences Pavilion PH 1</a:t>
            </a:r>
          </a:p>
        </p:txBody>
      </p:sp>
      <p:cxnSp>
        <p:nvCxnSpPr>
          <p:cNvPr id="7" name="Straight Connector 6">
            <a:extLst>
              <a:ext uri="{FF2B5EF4-FFF2-40B4-BE49-F238E27FC236}">
                <a16:creationId xmlns:a16="http://schemas.microsoft.com/office/drawing/2014/main" id="{34CE2FED-DBBC-1A96-E732-8F88187F0E27}"/>
              </a:ext>
            </a:extLst>
          </p:cNvPr>
          <p:cNvCxnSpPr>
            <a:cxnSpLocks/>
            <a:stCxn id="5" idx="1"/>
          </p:cNvCxnSpPr>
          <p:nvPr/>
        </p:nvCxnSpPr>
        <p:spPr>
          <a:xfrm flipH="1">
            <a:off x="5884956" y="1183945"/>
            <a:ext cx="240090" cy="310104"/>
          </a:xfrm>
          <a:prstGeom prst="line">
            <a:avLst/>
          </a:prstGeom>
          <a:ln w="19050">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F50B94F-27BA-4423-AD00-6B2A3BDCD2BD}"/>
              </a:ext>
            </a:extLst>
          </p:cNvPr>
          <p:cNvCxnSpPr>
            <a:cxnSpLocks/>
            <a:stCxn id="13" idx="1"/>
          </p:cNvCxnSpPr>
          <p:nvPr/>
        </p:nvCxnSpPr>
        <p:spPr>
          <a:xfrm flipH="1">
            <a:off x="5079822" y="1639449"/>
            <a:ext cx="108667" cy="170139"/>
          </a:xfrm>
          <a:prstGeom prst="line">
            <a:avLst/>
          </a:prstGeom>
          <a:ln w="19050">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50E8F36-1E9B-BB46-1E9A-8A330BC1DB5A}"/>
              </a:ext>
            </a:extLst>
          </p:cNvPr>
          <p:cNvSpPr txBox="1"/>
          <p:nvPr/>
        </p:nvSpPr>
        <p:spPr>
          <a:xfrm>
            <a:off x="5188489" y="1524033"/>
            <a:ext cx="93655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Rice Hall </a:t>
            </a:r>
          </a:p>
        </p:txBody>
      </p:sp>
      <p:sp>
        <p:nvSpPr>
          <p:cNvPr id="16" name="TextBox 15">
            <a:extLst>
              <a:ext uri="{FF2B5EF4-FFF2-40B4-BE49-F238E27FC236}">
                <a16:creationId xmlns:a16="http://schemas.microsoft.com/office/drawing/2014/main" id="{A8691716-AD3C-E73A-040E-2F94B583E5B9}"/>
              </a:ext>
            </a:extLst>
          </p:cNvPr>
          <p:cNvSpPr txBox="1"/>
          <p:nvPr/>
        </p:nvSpPr>
        <p:spPr>
          <a:xfrm>
            <a:off x="5602696" y="1754865"/>
            <a:ext cx="9365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Meinig Field House</a:t>
            </a:r>
          </a:p>
        </p:txBody>
      </p:sp>
      <p:cxnSp>
        <p:nvCxnSpPr>
          <p:cNvPr id="17" name="Straight Connector 16">
            <a:extLst>
              <a:ext uri="{FF2B5EF4-FFF2-40B4-BE49-F238E27FC236}">
                <a16:creationId xmlns:a16="http://schemas.microsoft.com/office/drawing/2014/main" id="{BC97B51A-4A48-1FEE-1566-ED18A363636F}"/>
              </a:ext>
            </a:extLst>
          </p:cNvPr>
          <p:cNvCxnSpPr>
            <a:cxnSpLocks/>
          </p:cNvCxnSpPr>
          <p:nvPr/>
        </p:nvCxnSpPr>
        <p:spPr>
          <a:xfrm flipH="1">
            <a:off x="5461907" y="1866478"/>
            <a:ext cx="194860" cy="257719"/>
          </a:xfrm>
          <a:prstGeom prst="line">
            <a:avLst/>
          </a:prstGeom>
          <a:ln w="19050">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521DEF1-18F8-D07D-9B83-82C1FA60BCD1}"/>
              </a:ext>
            </a:extLst>
          </p:cNvPr>
          <p:cNvSpPr txBox="1"/>
          <p:nvPr/>
        </p:nvSpPr>
        <p:spPr>
          <a:xfrm>
            <a:off x="4719376" y="2649972"/>
            <a:ext cx="93655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King Shaw</a:t>
            </a:r>
          </a:p>
        </p:txBody>
      </p:sp>
      <p:cxnSp>
        <p:nvCxnSpPr>
          <p:cNvPr id="21" name="Straight Connector 20">
            <a:extLst>
              <a:ext uri="{FF2B5EF4-FFF2-40B4-BE49-F238E27FC236}">
                <a16:creationId xmlns:a16="http://schemas.microsoft.com/office/drawing/2014/main" id="{9D5A7D8F-0999-39D3-034B-8BF1B7E7D73B}"/>
              </a:ext>
            </a:extLst>
          </p:cNvPr>
          <p:cNvCxnSpPr>
            <a:cxnSpLocks/>
          </p:cNvCxnSpPr>
          <p:nvPr/>
        </p:nvCxnSpPr>
        <p:spPr>
          <a:xfrm flipH="1">
            <a:off x="4572000" y="2730878"/>
            <a:ext cx="189204" cy="149926"/>
          </a:xfrm>
          <a:prstGeom prst="line">
            <a:avLst/>
          </a:prstGeom>
          <a:ln w="19050">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782A46E-172E-9B86-C213-FA1C94A3FF03}"/>
              </a:ext>
            </a:extLst>
          </p:cNvPr>
          <p:cNvSpPr txBox="1"/>
          <p:nvPr/>
        </p:nvSpPr>
        <p:spPr>
          <a:xfrm>
            <a:off x="2700076" y="3297375"/>
            <a:ext cx="93655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McGraw Hall</a:t>
            </a:r>
          </a:p>
        </p:txBody>
      </p:sp>
      <p:cxnSp>
        <p:nvCxnSpPr>
          <p:cNvPr id="24" name="Straight Connector 23">
            <a:extLst>
              <a:ext uri="{FF2B5EF4-FFF2-40B4-BE49-F238E27FC236}">
                <a16:creationId xmlns:a16="http://schemas.microsoft.com/office/drawing/2014/main" id="{0F80F155-6803-D812-D041-C0BC2D17A94F}"/>
              </a:ext>
            </a:extLst>
          </p:cNvPr>
          <p:cNvCxnSpPr>
            <a:cxnSpLocks/>
          </p:cNvCxnSpPr>
          <p:nvPr/>
        </p:nvCxnSpPr>
        <p:spPr>
          <a:xfrm flipH="1">
            <a:off x="2552700" y="3378281"/>
            <a:ext cx="189204" cy="149926"/>
          </a:xfrm>
          <a:prstGeom prst="line">
            <a:avLst/>
          </a:prstGeom>
          <a:ln w="19050">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77A780F-41E0-3D69-5804-28246AFBB8E3}"/>
              </a:ext>
            </a:extLst>
          </p:cNvPr>
          <p:cNvSpPr txBox="1"/>
          <p:nvPr/>
        </p:nvSpPr>
        <p:spPr>
          <a:xfrm>
            <a:off x="8207443" y="287047"/>
            <a:ext cx="936557"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GFR Field Hockey</a:t>
            </a:r>
          </a:p>
        </p:txBody>
      </p:sp>
      <p:sp>
        <p:nvSpPr>
          <p:cNvPr id="3" name="TextBox 2">
            <a:extLst>
              <a:ext uri="{FF2B5EF4-FFF2-40B4-BE49-F238E27FC236}">
                <a16:creationId xmlns:a16="http://schemas.microsoft.com/office/drawing/2014/main" id="{2F74AD30-E879-91D4-0A92-0CE1BEAC862D}"/>
              </a:ext>
            </a:extLst>
          </p:cNvPr>
          <p:cNvSpPr txBox="1"/>
          <p:nvPr/>
        </p:nvSpPr>
        <p:spPr>
          <a:xfrm>
            <a:off x="4164941" y="3221913"/>
            <a:ext cx="9365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Duffield Hall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prstClr val="white"/>
                </a:solidFill>
                <a:latin typeface="Arial" panose="020B0604020202020204" pitchFamily="34" charset="0"/>
                <a:cs typeface="Arial" panose="020B0604020202020204" pitchFamily="34" charset="0"/>
              </a:rPr>
              <a:t>Expansion</a:t>
            </a:r>
            <a:endPar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6" name="Straight Connector 5">
            <a:extLst>
              <a:ext uri="{FF2B5EF4-FFF2-40B4-BE49-F238E27FC236}">
                <a16:creationId xmlns:a16="http://schemas.microsoft.com/office/drawing/2014/main" id="{75F75445-0FBC-BDE0-5463-82B870340CC1}"/>
              </a:ext>
            </a:extLst>
          </p:cNvPr>
          <p:cNvCxnSpPr>
            <a:cxnSpLocks/>
          </p:cNvCxnSpPr>
          <p:nvPr/>
        </p:nvCxnSpPr>
        <p:spPr>
          <a:xfrm>
            <a:off x="4865914" y="3453244"/>
            <a:ext cx="268241" cy="84858"/>
          </a:xfrm>
          <a:prstGeom prst="line">
            <a:avLst/>
          </a:prstGeom>
          <a:ln w="19050">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12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engineering drawing">
            <a:extLst>
              <a:ext uri="{FF2B5EF4-FFF2-40B4-BE49-F238E27FC236}">
                <a16:creationId xmlns:a16="http://schemas.microsoft.com/office/drawing/2014/main" id="{EFF6EE81-51C5-B7E6-327C-21BF895B1D3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270" r="-6285"/>
          <a:stretch/>
        </p:blipFill>
        <p:spPr>
          <a:xfrm>
            <a:off x="-627908" y="748492"/>
            <a:ext cx="10399816" cy="4781329"/>
          </a:xfrm>
          <a:prstGeom prst="rect">
            <a:avLst/>
          </a:prstGeom>
        </p:spPr>
      </p:pic>
      <p:sp>
        <p:nvSpPr>
          <p:cNvPr id="6" name="Title 1">
            <a:extLst>
              <a:ext uri="{FF2B5EF4-FFF2-40B4-BE49-F238E27FC236}">
                <a16:creationId xmlns:a16="http://schemas.microsoft.com/office/drawing/2014/main" id="{3B96E7F3-7D0E-7A96-A1F7-BC2DB5378B40}"/>
              </a:ext>
            </a:extLst>
          </p:cNvPr>
          <p:cNvSpPr txBox="1">
            <a:spLocks/>
          </p:cNvSpPr>
          <p:nvPr/>
        </p:nvSpPr>
        <p:spPr>
          <a:xfrm>
            <a:off x="272129" y="214104"/>
            <a:ext cx="8996559" cy="385659"/>
          </a:xfrm>
          <a:prstGeom prst="rect">
            <a:avLst/>
          </a:prstGeom>
        </p:spPr>
        <p:txBody>
          <a:bodyPr vert="horz" lIns="68580" tIns="34290" rIns="68580" bIns="3429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dirty="0">
                <a:solidFill>
                  <a:schemeClr val="bg1">
                    <a:lumMod val="50000"/>
                  </a:schemeClr>
                </a:solidFill>
                <a:latin typeface="Helvetica" panose="020B0604020202020204" pitchFamily="34" charset="0"/>
                <a:cs typeface="Helvetica" panose="020B0604020202020204" pitchFamily="34" charset="0"/>
              </a:rPr>
              <a:t>Existing View of Site from the Northeast</a:t>
            </a:r>
            <a:endParaRPr lang="en-US" sz="1800" dirty="0">
              <a:solidFill>
                <a:schemeClr val="bg1">
                  <a:lumMod val="50000"/>
                </a:schemeClr>
              </a:solidFill>
              <a:latin typeface="Helvetica" panose="020B0604020202020204" pitchFamily="34" charset="0"/>
              <a:cs typeface="Helvetica" panose="020B0604020202020204" pitchFamily="34" charset="0"/>
            </a:endParaRPr>
          </a:p>
        </p:txBody>
      </p:sp>
      <p:sp>
        <p:nvSpPr>
          <p:cNvPr id="2" name="TextBox 1">
            <a:extLst>
              <a:ext uri="{FF2B5EF4-FFF2-40B4-BE49-F238E27FC236}">
                <a16:creationId xmlns:a16="http://schemas.microsoft.com/office/drawing/2014/main" id="{6E4A8B05-AB90-04B0-82DF-0AE981FB1DBC}"/>
              </a:ext>
            </a:extLst>
          </p:cNvPr>
          <p:cNvSpPr txBox="1"/>
          <p:nvPr/>
        </p:nvSpPr>
        <p:spPr>
          <a:xfrm>
            <a:off x="710588" y="4578032"/>
            <a:ext cx="1445964" cy="300082"/>
          </a:xfrm>
          <a:prstGeom prst="rect">
            <a:avLst/>
          </a:prstGeom>
          <a:noFill/>
        </p:spPr>
        <p:txBody>
          <a:bodyPr wrap="square" rtlCol="0">
            <a:spAutoFit/>
          </a:bodyPr>
          <a:lstStyle/>
          <a:p>
            <a:r>
              <a:rPr lang="en-US" sz="1350" dirty="0"/>
              <a:t>Gates Hall</a:t>
            </a:r>
          </a:p>
        </p:txBody>
      </p:sp>
      <p:sp>
        <p:nvSpPr>
          <p:cNvPr id="4" name="TextBox 3">
            <a:extLst>
              <a:ext uri="{FF2B5EF4-FFF2-40B4-BE49-F238E27FC236}">
                <a16:creationId xmlns:a16="http://schemas.microsoft.com/office/drawing/2014/main" id="{3A950AFE-4E6E-4C69-20C7-B6359ABFFD02}"/>
              </a:ext>
            </a:extLst>
          </p:cNvPr>
          <p:cNvSpPr txBox="1"/>
          <p:nvPr/>
        </p:nvSpPr>
        <p:spPr>
          <a:xfrm>
            <a:off x="3641075" y="2212485"/>
            <a:ext cx="1445964" cy="300082"/>
          </a:xfrm>
          <a:prstGeom prst="rect">
            <a:avLst/>
          </a:prstGeom>
          <a:noFill/>
        </p:spPr>
        <p:txBody>
          <a:bodyPr wrap="square" rtlCol="0">
            <a:spAutoFit/>
          </a:bodyPr>
          <a:lstStyle/>
          <a:p>
            <a:r>
              <a:rPr lang="en-US" sz="1350" dirty="0"/>
              <a:t>Phillips Hall</a:t>
            </a:r>
          </a:p>
        </p:txBody>
      </p:sp>
      <p:sp>
        <p:nvSpPr>
          <p:cNvPr id="7" name="TextBox 6">
            <a:extLst>
              <a:ext uri="{FF2B5EF4-FFF2-40B4-BE49-F238E27FC236}">
                <a16:creationId xmlns:a16="http://schemas.microsoft.com/office/drawing/2014/main" id="{F3FDB62C-ED19-C59E-DB63-ECD3B421EA07}"/>
              </a:ext>
            </a:extLst>
          </p:cNvPr>
          <p:cNvSpPr txBox="1"/>
          <p:nvPr/>
        </p:nvSpPr>
        <p:spPr>
          <a:xfrm>
            <a:off x="1138869" y="1079851"/>
            <a:ext cx="1445964" cy="300082"/>
          </a:xfrm>
          <a:prstGeom prst="rect">
            <a:avLst/>
          </a:prstGeom>
          <a:noFill/>
        </p:spPr>
        <p:txBody>
          <a:bodyPr wrap="square" rtlCol="0">
            <a:spAutoFit/>
          </a:bodyPr>
          <a:lstStyle/>
          <a:p>
            <a:r>
              <a:rPr lang="en-US" sz="1350" dirty="0"/>
              <a:t>Upson Hall</a:t>
            </a:r>
          </a:p>
        </p:txBody>
      </p:sp>
      <p:sp>
        <p:nvSpPr>
          <p:cNvPr id="8" name="TextBox 7">
            <a:extLst>
              <a:ext uri="{FF2B5EF4-FFF2-40B4-BE49-F238E27FC236}">
                <a16:creationId xmlns:a16="http://schemas.microsoft.com/office/drawing/2014/main" id="{3372C8DC-8DF9-BE24-BF0B-75132D0BE8BC}"/>
              </a:ext>
            </a:extLst>
          </p:cNvPr>
          <p:cNvSpPr txBox="1"/>
          <p:nvPr/>
        </p:nvSpPr>
        <p:spPr>
          <a:xfrm>
            <a:off x="5200066" y="1791191"/>
            <a:ext cx="1445964" cy="300082"/>
          </a:xfrm>
          <a:prstGeom prst="rect">
            <a:avLst/>
          </a:prstGeom>
          <a:noFill/>
        </p:spPr>
        <p:txBody>
          <a:bodyPr wrap="square" rtlCol="0">
            <a:spAutoFit/>
          </a:bodyPr>
          <a:lstStyle/>
          <a:p>
            <a:r>
              <a:rPr lang="en-US" sz="1350" dirty="0" err="1"/>
              <a:t>DuffieldHall</a:t>
            </a:r>
            <a:endParaRPr lang="en-US" sz="1350" dirty="0"/>
          </a:p>
        </p:txBody>
      </p:sp>
    </p:spTree>
    <p:extLst>
      <p:ext uri="{BB962C8B-B14F-4D97-AF65-F5344CB8AC3E}">
        <p14:creationId xmlns:p14="http://schemas.microsoft.com/office/powerpoint/2010/main" val="308729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6B938F-F509-5313-12EC-3BE58BB109B6}"/>
              </a:ext>
            </a:extLst>
          </p:cNvPr>
          <p:cNvSpPr>
            <a:spLocks noGrp="1"/>
          </p:cNvSpPr>
          <p:nvPr>
            <p:ph type="body" sz="quarter" idx="13"/>
          </p:nvPr>
        </p:nvSpPr>
        <p:spPr/>
        <p:txBody>
          <a:bodyPr/>
          <a:lstStyle/>
          <a:p>
            <a:endParaRPr lang="en-US"/>
          </a:p>
        </p:txBody>
      </p:sp>
      <p:sp>
        <p:nvSpPr>
          <p:cNvPr id="3" name="Title 2">
            <a:extLst>
              <a:ext uri="{FF2B5EF4-FFF2-40B4-BE49-F238E27FC236}">
                <a16:creationId xmlns:a16="http://schemas.microsoft.com/office/drawing/2014/main" id="{DC8AA92E-38E8-DA2B-8FA3-552C02BFB819}"/>
              </a:ext>
            </a:extLst>
          </p:cNvPr>
          <p:cNvSpPr>
            <a:spLocks noGrp="1"/>
          </p:cNvSpPr>
          <p:nvPr>
            <p:ph type="title"/>
          </p:nvPr>
        </p:nvSpPr>
        <p:spPr/>
        <p:txBody>
          <a:bodyPr>
            <a:normAutofit fontScale="90000"/>
          </a:bodyPr>
          <a:lstStyle/>
          <a:p>
            <a:endParaRPr lang="en-US"/>
          </a:p>
        </p:txBody>
      </p:sp>
      <p:pic>
        <p:nvPicPr>
          <p:cNvPr id="5" name="Picture 4" descr="Aerial view of a building&#10;&#10;Description automatically generated">
            <a:extLst>
              <a:ext uri="{FF2B5EF4-FFF2-40B4-BE49-F238E27FC236}">
                <a16:creationId xmlns:a16="http://schemas.microsoft.com/office/drawing/2014/main" id="{F55EC50F-119E-A8E5-5BA3-4707561D55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179614"/>
            <a:ext cx="9304378" cy="4963886"/>
          </a:xfrm>
          <a:prstGeom prst="rect">
            <a:avLst/>
          </a:prstGeom>
        </p:spPr>
      </p:pic>
    </p:spTree>
    <p:extLst>
      <p:ext uri="{BB962C8B-B14F-4D97-AF65-F5344CB8AC3E}">
        <p14:creationId xmlns:p14="http://schemas.microsoft.com/office/powerpoint/2010/main" val="85156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303030"/>
      </a:dk2>
      <a:lt2>
        <a:srgbClr val="DEDEE0"/>
      </a:lt2>
      <a:accent1>
        <a:srgbClr val="B31B1B"/>
      </a:accent1>
      <a:accent2>
        <a:srgbClr val="4D4F53"/>
      </a:accent2>
      <a:accent3>
        <a:srgbClr val="A2998B"/>
      </a:accent3>
      <a:accent4>
        <a:srgbClr val="EF9595"/>
      </a:accent4>
      <a:accent5>
        <a:srgbClr val="7D7364"/>
      </a:accent5>
      <a:accent6>
        <a:srgbClr val="A8B1C4"/>
      </a:accent6>
      <a:hlink>
        <a:srgbClr val="3B4558"/>
      </a:hlink>
      <a:folHlink>
        <a:srgbClr val="596784"/>
      </a:folHlink>
    </a:clrScheme>
    <a:fontScheme name="Custom 2">
      <a:majorFont>
        <a:latin typeface="Helvetica"/>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nell_ppt-template_seasonal_2024_Spg_A" id="{3FC33582-355A-1F46-97B8-333EF41282AA}" vid="{2FA6E60C-DD79-F042-BCD0-92FC5A824D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E48E5D017E1E4BAC6C235E437E8B81" ma:contentTypeVersion="1" ma:contentTypeDescription="Create a new document." ma:contentTypeScope="" ma:versionID="3614ce1bb16ec63bf293f189bde7aefe">
  <xsd:schema xmlns:xsd="http://www.w3.org/2001/XMLSchema" xmlns:xs="http://www.w3.org/2001/XMLSchema" xmlns:p="http://schemas.microsoft.com/office/2006/metadata/properties" xmlns:ns3="e4c1ce05-e5f0-4c81-a246-c4d1ac965303" targetNamespace="http://schemas.microsoft.com/office/2006/metadata/properties" ma:root="true" ma:fieldsID="4f49565d3251dd9cea50611ca027943f" ns3:_="">
    <xsd:import namespace="e4c1ce05-e5f0-4c81-a246-c4d1ac965303"/>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c1ce05-e5f0-4c81-a246-c4d1ac96530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769373-594B-497F-B29F-9AD96F02CA37}">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4111076-6C93-404C-A722-C485E711B1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c1ce05-e5f0-4c81-a246-c4d1ac9653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cornell_ppt-template_seasonal_2024_Spg_A</Template>
  <TotalTime>11825</TotalTime>
  <Words>804</Words>
  <Application>Microsoft Macintosh PowerPoint</Application>
  <PresentationFormat>On-screen Show (16:9)</PresentationFormat>
  <Paragraphs>118</Paragraphs>
  <Slides>20</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Helvetica</vt:lpstr>
      <vt:lpstr>Open Sans</vt:lpstr>
      <vt:lpstr>Times</vt:lpstr>
      <vt:lpstr>Times New Roman</vt:lpstr>
      <vt:lpstr>Office Theme</vt:lpstr>
      <vt:lpstr>Summer Construction Update</vt:lpstr>
      <vt:lpstr>Summer Construction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Life Sciences Pavilion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Taylor Sitko</dc:creator>
  <cp:lastModifiedBy>Andrew L. Magre</cp:lastModifiedBy>
  <cp:revision>39</cp:revision>
  <dcterms:created xsi:type="dcterms:W3CDTF">2024-05-10T13:52:40Z</dcterms:created>
  <dcterms:modified xsi:type="dcterms:W3CDTF">2025-04-16T17:40:36Z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0x010100E4E48E5D017E1E4BAC6C235E437E8B81</vt:lpwstr>
  </property>
</Properties>
</file>