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</p:sldMasterIdLst>
  <p:notesMasterIdLst>
    <p:notesMasterId r:id="rId17"/>
  </p:notesMasterIdLst>
  <p:sldIdLst>
    <p:sldId id="256" r:id="rId6"/>
    <p:sldId id="434" r:id="rId7"/>
    <p:sldId id="1649" r:id="rId8"/>
    <p:sldId id="1648" r:id="rId9"/>
    <p:sldId id="1650" r:id="rId10"/>
    <p:sldId id="439" r:id="rId11"/>
    <p:sldId id="1647" r:id="rId12"/>
    <p:sldId id="435" r:id="rId13"/>
    <p:sldId id="440" r:id="rId14"/>
    <p:sldId id="437" r:id="rId15"/>
    <p:sldId id="43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96" d="100"/>
          <a:sy n="96" d="100"/>
        </p:scale>
        <p:origin x="242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3C3B9-E32D-3613-43C2-8D505D03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88EA5-7EDB-06CB-C9B2-A0AFAE00F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51EDF-D458-FFEF-1433-D86B54B3C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0FC5E-E827-2E49-9254-A983A5499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010CA-0964-43AA-8041-343CF616E71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95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understand things are moving fast and we want to get it out fast – we want to help you – help us help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1998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F5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73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1998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D4F52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26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199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28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473" y="788417"/>
            <a:ext cx="1024127" cy="13655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221827"/>
          </a:xfrm>
          <a:custGeom>
            <a:avLst/>
            <a:gdLst/>
            <a:ahLst/>
            <a:cxnLst/>
            <a:rect l="l" t="t" r="r" b="b"/>
            <a:pathLst>
              <a:path w="9144000" h="166370">
                <a:moveTo>
                  <a:pt x="9144000" y="0"/>
                </a:moveTo>
                <a:lnTo>
                  <a:pt x="0" y="0"/>
                </a:lnTo>
                <a:lnTo>
                  <a:pt x="0" y="166115"/>
                </a:lnTo>
                <a:lnTo>
                  <a:pt x="9144000" y="166115"/>
                </a:lnTo>
                <a:lnTo>
                  <a:pt x="9144000" y="0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199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84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96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21827"/>
          </a:xfrm>
          <a:custGeom>
            <a:avLst/>
            <a:gdLst/>
            <a:ahLst/>
            <a:cxnLst/>
            <a:rect l="l" t="t" r="r" b="b"/>
            <a:pathLst>
              <a:path w="9144000" h="166370">
                <a:moveTo>
                  <a:pt x="9144000" y="0"/>
                </a:moveTo>
                <a:lnTo>
                  <a:pt x="0" y="0"/>
                </a:lnTo>
                <a:lnTo>
                  <a:pt x="0" y="166115"/>
                </a:lnTo>
                <a:lnTo>
                  <a:pt x="9144000" y="166115"/>
                </a:lnTo>
                <a:lnTo>
                  <a:pt x="9144000" y="0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04132" y="1"/>
            <a:ext cx="917956" cy="345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773" y="516974"/>
            <a:ext cx="53663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199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3" y="1835028"/>
            <a:ext cx="850963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F5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4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acilitiescontracts@cornell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16, 2025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. . 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a spell / grammar check, if you have trouble with formatting contact one of us.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information is clear, concise, and includes all scope and other information.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any contact information provided is accurate.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will be out of the office provide a contact for us to forward questions to.</a:t>
            </a: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Review your Submissions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prior to sending to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1752600"/>
            <a:ext cx="7239000" cy="1676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Tariffs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Solicitation Period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Submission Review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399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Contracts Updates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FAB7F-A27D-9B91-B939-77356B1C4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676400"/>
            <a:ext cx="8686800" cy="47244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tariff situation is fluid and evolving.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Escalation clause has been added to General Conditions to address tariff impacts: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PM’s need to submit any requests and should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approve any of them (see process slide).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Applies only to documented tariff-related material cost increases above 10%.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Requires Cornell's approval based on provided documentation.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Adjustments processed via formal Change Order only.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031B4-4C23-FD98-04AF-EDE08688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30" y="6096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Tariff Summary</a:t>
            </a:r>
          </a:p>
        </p:txBody>
      </p:sp>
    </p:spTree>
    <p:extLst>
      <p:ext uri="{BB962C8B-B14F-4D97-AF65-F5344CB8AC3E}">
        <p14:creationId xmlns:p14="http://schemas.microsoft.com/office/powerpoint/2010/main" val="29063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C1030-5AD3-00A7-8293-BB4BAA117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4419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receive any requests or questions regarding Tariffs: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Forward to FC mailbox &amp; copy Brenda Frank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bi-weekly standing meeting to review all requests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it is urgent, please add that to the email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it is reviewed and/or negotiated, Contracts will provide a formal response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30857-A78F-8FB5-8EDD-4B8C6F67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276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A9272-FF67-EE0A-0334-1B05F564F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05800" cy="4495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Tariffs are assessed when the material enters the Country.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Customs and Border Protection collects tariffs at ports of entry.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on Prices: Importers—American companies—pay the tariffs, and they pass these costs onto consumers through higher prices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1C61D5-7463-90DE-EA86-A57948AF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Tariffs</a:t>
            </a:r>
          </a:p>
        </p:txBody>
      </p:sp>
    </p:spTree>
    <p:extLst>
      <p:ext uri="{BB962C8B-B14F-4D97-AF65-F5344CB8AC3E}">
        <p14:creationId xmlns:p14="http://schemas.microsoft.com/office/powerpoint/2010/main" val="3886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C8036F-E84B-278B-55D9-C3A2EE303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828800"/>
            <a:ext cx="8077200" cy="4724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 Escalation Clause has been added to our General Conditions: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updated GC’s are in Trimble Resources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Purchase Orders have had their Terms and Conditions updated to reflect tariffs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This includes Professional Service Agreements (PSA’s) and RFP’s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89B99-1646-C10C-2F8B-44FF04B6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6629401" cy="8382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+mn-cs"/>
              </a:rPr>
              <a:t>Escalation Clause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677FF-972C-A179-F524-1CEE37C1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8E9-A672-9955-61A7-3A86EFFB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72" y="609600"/>
            <a:ext cx="9080533" cy="738664"/>
          </a:xfrm>
        </p:spPr>
        <p:txBody>
          <a:bodyPr/>
          <a:lstStyle/>
          <a:p>
            <a:pPr algn="ctr" rtl="0">
              <a:spcBef>
                <a:spcPct val="0"/>
              </a:spcBef>
            </a:pP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First Major Impact </a:t>
            </a:r>
            <a:b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</a:b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Wilson Lab XLEAP Beamline Enabling</a:t>
            </a:r>
          </a:p>
        </p:txBody>
      </p:sp>
      <p:pic>
        <p:nvPicPr>
          <p:cNvPr id="3" name="Content Placeholder 7" descr="A large room with a yellow metal structure&#10;&#10;AI-generated content may be incorrect.">
            <a:extLst>
              <a:ext uri="{FF2B5EF4-FFF2-40B4-BE49-F238E27FC236}">
                <a16:creationId xmlns:a16="http://schemas.microsoft.com/office/drawing/2014/main" id="{162566B7-14D1-FD90-2ECA-CA0FE084B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5" b="11600"/>
          <a:stretch/>
        </p:blipFill>
        <p:spPr>
          <a:xfrm>
            <a:off x="344156" y="1738024"/>
            <a:ext cx="5252776" cy="3890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CB0B96-81AD-3A73-E59C-061676594176}"/>
              </a:ext>
            </a:extLst>
          </p:cNvPr>
          <p:cNvSpPr txBox="1"/>
          <p:nvPr/>
        </p:nvSpPr>
        <p:spPr>
          <a:xfrm>
            <a:off x="5749706" y="1656344"/>
            <a:ext cx="3163066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Construct Cave and Hutch  equipment platform mechanical, electrical, and plumbing  </a:t>
            </a:r>
          </a:p>
          <a:p>
            <a:pPr marL="177800" indent="-177800">
              <a:lnSpc>
                <a:spcPts val="1980"/>
              </a:lnSpc>
            </a:pPr>
            <a:endParaRPr lang="en-US" dirty="0">
              <a:solidFill>
                <a:prstClr val="black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Bids came in 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 higher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OPC</a:t>
            </a:r>
          </a:p>
          <a:p>
            <a:pPr marL="177800" indent="-177800">
              <a:lnSpc>
                <a:spcPts val="1980"/>
              </a:lnSpc>
            </a:pPr>
            <a:endParaRPr lang="en-US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ts val="198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 validation with the low bidder revealed a lack of participation and competition from structural steel sub-contractors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7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8534400" cy="4572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reminder, there should be no contact with any Contractor / Vendor during an open Solicitation Period.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includes all Cornell Employees.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should refer all of them to email their questions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facilitiescontracts@cornell.edu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that by communicating with them and if there is a bid protest, etc. it might lead to litigation.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Solicitation Period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ED65F-0E3A-30FF-283A-9BC8BB77D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676400"/>
            <a:ext cx="7772400" cy="4876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. . . 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you have all the required attachments for the process.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to flag any special circumstances (grant, schedule, etc.).</a:t>
            </a:r>
          </a:p>
          <a:p>
            <a:pPr marL="457200" indent="-45720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Schedules should be up to date, please do not give weekend dates.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funded projects need # of weeks.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2A1DF8-826E-BC60-F5C7-B268604A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Review your Submissions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prior to sending to Contracts</a:t>
            </a:r>
          </a:p>
        </p:txBody>
      </p:sp>
    </p:spTree>
    <p:extLst>
      <p:ext uri="{BB962C8B-B14F-4D97-AF65-F5344CB8AC3E}">
        <p14:creationId xmlns:p14="http://schemas.microsoft.com/office/powerpoint/2010/main" val="19775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12802</TotalTime>
  <Words>517</Words>
  <Application>Microsoft Office PowerPoint</Application>
  <PresentationFormat>On-screen Show (4:3)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Helvetica</vt:lpstr>
      <vt:lpstr>Times</vt:lpstr>
      <vt:lpstr>Times New Roman</vt:lpstr>
      <vt:lpstr>Wingdings</vt:lpstr>
      <vt:lpstr>Office Theme</vt:lpstr>
      <vt:lpstr>1_Office Theme</vt:lpstr>
      <vt:lpstr>PowerPoint Presentation</vt:lpstr>
      <vt:lpstr>Contracts Updates</vt:lpstr>
      <vt:lpstr>Tariff Summary</vt:lpstr>
      <vt:lpstr>Process</vt:lpstr>
      <vt:lpstr>Tariffs</vt:lpstr>
      <vt:lpstr> Escalation Clause  </vt:lpstr>
      <vt:lpstr>First Major Impact  Wilson Lab XLEAP Beamline Enabling</vt:lpstr>
      <vt:lpstr>Solicitation Period</vt:lpstr>
      <vt:lpstr>Review your Submissions  prior to sending to Contracts</vt:lpstr>
      <vt:lpstr>Review your Submissions  prior to sending to Contracts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Brenda Frank</cp:lastModifiedBy>
  <cp:revision>450</cp:revision>
  <cp:lastPrinted>2019-11-12T19:43:45Z</cp:lastPrinted>
  <dcterms:created xsi:type="dcterms:W3CDTF">2014-05-07T13:58:10Z</dcterms:created>
  <dcterms:modified xsi:type="dcterms:W3CDTF">2025-04-16T14:49:31Z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