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368" r:id="rId3"/>
    <p:sldId id="363" r:id="rId4"/>
    <p:sldId id="364" r:id="rId5"/>
    <p:sldId id="365" r:id="rId6"/>
    <p:sldId id="366" r:id="rId7"/>
    <p:sldId id="334" r:id="rId8"/>
    <p:sldId id="370" r:id="rId9"/>
    <p:sldId id="369" r:id="rId10"/>
    <p:sldId id="320" r:id="rId11"/>
    <p:sldId id="321" r:id="rId12"/>
    <p:sldId id="322" r:id="rId13"/>
    <p:sldId id="323" r:id="rId14"/>
    <p:sldId id="324" r:id="rId15"/>
    <p:sldId id="325" r:id="rId16"/>
    <p:sldId id="3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7DB197-0C58-44D7-A679-38990C9722A4}">
          <p14:sldIdLst>
            <p14:sldId id="256"/>
            <p14:sldId id="368"/>
            <p14:sldId id="363"/>
            <p14:sldId id="364"/>
            <p14:sldId id="365"/>
            <p14:sldId id="366"/>
            <p14:sldId id="334"/>
            <p14:sldId id="370"/>
            <p14:sldId id="369"/>
            <p14:sldId id="320"/>
            <p14:sldId id="321"/>
            <p14:sldId id="322"/>
            <p14:sldId id="323"/>
            <p14:sldId id="324"/>
            <p14:sldId id="325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54D"/>
    <a:srgbClr val="3C154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4" autoAdjust="0"/>
    <p:restoredTop sz="96801" autoAdjust="0"/>
  </p:normalViewPr>
  <p:slideViewPr>
    <p:cSldViewPr snapToGrid="0">
      <p:cViewPr varScale="1">
        <p:scale>
          <a:sx n="93" d="100"/>
          <a:sy n="93" d="100"/>
        </p:scale>
        <p:origin x="96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939DC-1FA2-478F-907A-C4659FD14A96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04AB45-C505-481A-8229-15BB81F18FDC}">
      <dgm:prSet custT="1"/>
      <dgm:spPr/>
      <dgm:t>
        <a:bodyPr/>
        <a:lstStyle/>
        <a:p>
          <a:r>
            <a:rPr lang="en-US" sz="1600" b="1" dirty="0"/>
            <a:t>Library Annex/CULAR (Cornell University Archival Repository) Collection houses</a:t>
          </a:r>
          <a:endParaRPr lang="en-US" sz="1600" dirty="0"/>
        </a:p>
      </dgm:t>
    </dgm:pt>
    <dgm:pt modelId="{573BC6D1-4AD8-423A-8EBB-41FBCC963984}" type="parTrans" cxnId="{D86DD124-D5C1-4643-81FE-98E9E9AD78AA}">
      <dgm:prSet/>
      <dgm:spPr/>
      <dgm:t>
        <a:bodyPr/>
        <a:lstStyle/>
        <a:p>
          <a:endParaRPr lang="en-US"/>
        </a:p>
      </dgm:t>
    </dgm:pt>
    <dgm:pt modelId="{F1C6735B-13D6-4E63-90D1-D38EDB910639}" type="sibTrans" cxnId="{D86DD124-D5C1-4643-81FE-98E9E9AD78AA}">
      <dgm:prSet/>
      <dgm:spPr/>
      <dgm:t>
        <a:bodyPr/>
        <a:lstStyle/>
        <a:p>
          <a:endParaRPr lang="en-US"/>
        </a:p>
      </dgm:t>
    </dgm:pt>
    <dgm:pt modelId="{7092AF35-73C1-4E13-8133-F37BCE8F728A}">
      <dgm:prSet custT="1"/>
      <dgm:spPr/>
      <dgm:t>
        <a:bodyPr/>
        <a:lstStyle/>
        <a:p>
          <a:r>
            <a:rPr lang="en-US" sz="1400" b="1" u="sng" dirty="0"/>
            <a:t>195K total documents</a:t>
          </a:r>
          <a:r>
            <a:rPr lang="en-US" sz="1400" u="sng" dirty="0"/>
            <a:t> </a:t>
          </a:r>
          <a:r>
            <a:rPr lang="en-US" sz="1400" dirty="0"/>
            <a:t>representing University construction for the past 137 years</a:t>
          </a:r>
        </a:p>
      </dgm:t>
    </dgm:pt>
    <dgm:pt modelId="{BC15DCE0-6F1D-45D9-BA37-B46178740F2C}" type="parTrans" cxnId="{1BEBB38E-3F62-4389-B032-BD4C8BCA302C}">
      <dgm:prSet/>
      <dgm:spPr/>
      <dgm:t>
        <a:bodyPr/>
        <a:lstStyle/>
        <a:p>
          <a:endParaRPr lang="en-US"/>
        </a:p>
      </dgm:t>
    </dgm:pt>
    <dgm:pt modelId="{00448431-49A3-4179-856B-1B6ABE909898}" type="sibTrans" cxnId="{1BEBB38E-3F62-4389-B032-BD4C8BCA302C}">
      <dgm:prSet/>
      <dgm:spPr/>
      <dgm:t>
        <a:bodyPr/>
        <a:lstStyle/>
        <a:p>
          <a:endParaRPr lang="en-US"/>
        </a:p>
      </dgm:t>
    </dgm:pt>
    <dgm:pt modelId="{546B886D-440E-4618-8947-BCF2065ED2AE}">
      <dgm:prSet custT="1"/>
      <dgm:spPr/>
      <dgm:t>
        <a:bodyPr/>
        <a:lstStyle/>
        <a:p>
          <a:r>
            <a:rPr lang="en-US" sz="1400" dirty="0"/>
            <a:t>Collection is </a:t>
          </a:r>
          <a:r>
            <a:rPr lang="en-US" sz="1400" b="1" u="sng" dirty="0"/>
            <a:t>owned by the University Library </a:t>
          </a:r>
          <a:r>
            <a:rPr lang="en-US" sz="1400" dirty="0"/>
            <a:t>and </a:t>
          </a:r>
          <a:r>
            <a:rPr lang="en-US" sz="1400" b="1" u="sng" dirty="0"/>
            <a:t>managed by  the Facilities Archiving Group </a:t>
          </a:r>
          <a:endParaRPr lang="en-US" sz="1400" dirty="0"/>
        </a:p>
      </dgm:t>
    </dgm:pt>
    <dgm:pt modelId="{5F5CC99A-1B1C-4E9E-BDE1-8926D2A54EB5}" type="parTrans" cxnId="{C1A73C69-D133-4C37-A8EB-6B33AD4CFDC0}">
      <dgm:prSet/>
      <dgm:spPr/>
      <dgm:t>
        <a:bodyPr/>
        <a:lstStyle/>
        <a:p>
          <a:endParaRPr lang="en-US"/>
        </a:p>
      </dgm:t>
    </dgm:pt>
    <dgm:pt modelId="{B8AE4922-E5D3-4086-9DDA-0E605775953D}" type="sibTrans" cxnId="{C1A73C69-D133-4C37-A8EB-6B33AD4CFDC0}">
      <dgm:prSet/>
      <dgm:spPr/>
      <dgm:t>
        <a:bodyPr/>
        <a:lstStyle/>
        <a:p>
          <a:endParaRPr lang="en-US"/>
        </a:p>
      </dgm:t>
    </dgm:pt>
    <dgm:pt modelId="{4A1C67E3-3ABC-4DBB-A461-D1823329E494}">
      <dgm:prSet custT="1"/>
      <dgm:spPr/>
      <dgm:t>
        <a:bodyPr/>
        <a:lstStyle/>
        <a:p>
          <a:r>
            <a:rPr lang="en-US" sz="1400" dirty="0"/>
            <a:t>This resource provides a foundation for all maintenance/repairs, renovations, and new design, planning</a:t>
          </a:r>
        </a:p>
      </dgm:t>
    </dgm:pt>
    <dgm:pt modelId="{356FC7AC-C2E8-4444-85E1-80EC9F7E705E}" type="parTrans" cxnId="{1B8A3177-992B-4EC1-AACD-1A9E461FC106}">
      <dgm:prSet/>
      <dgm:spPr/>
      <dgm:t>
        <a:bodyPr/>
        <a:lstStyle/>
        <a:p>
          <a:endParaRPr lang="en-US"/>
        </a:p>
      </dgm:t>
    </dgm:pt>
    <dgm:pt modelId="{4236A99C-46CB-44BB-AA9A-313ABCB2A183}" type="sibTrans" cxnId="{1B8A3177-992B-4EC1-AACD-1A9E461FC106}">
      <dgm:prSet/>
      <dgm:spPr/>
      <dgm:t>
        <a:bodyPr/>
        <a:lstStyle/>
        <a:p>
          <a:endParaRPr lang="en-US"/>
        </a:p>
      </dgm:t>
    </dgm:pt>
    <dgm:pt modelId="{51D3CC7D-3ADF-4BB8-A2C7-59042B75D54D}">
      <dgm:prSet custT="1"/>
      <dgm:spPr/>
      <dgm:t>
        <a:bodyPr/>
        <a:lstStyle/>
        <a:p>
          <a:r>
            <a:rPr lang="en-US" sz="1400" dirty="0"/>
            <a:t>Records were designated by the Archiving Advisory Committee</a:t>
          </a:r>
        </a:p>
      </dgm:t>
    </dgm:pt>
    <dgm:pt modelId="{C0EE4D5E-0996-46AD-8553-38338F9081AA}" type="parTrans" cxnId="{D00D4974-78FA-41B5-A6EC-AA98A8A426AD}">
      <dgm:prSet/>
      <dgm:spPr/>
      <dgm:t>
        <a:bodyPr/>
        <a:lstStyle/>
        <a:p>
          <a:endParaRPr lang="en-US"/>
        </a:p>
      </dgm:t>
    </dgm:pt>
    <dgm:pt modelId="{A66C7DA8-7C40-4AC9-936F-519EA9E2A279}" type="sibTrans" cxnId="{D00D4974-78FA-41B5-A6EC-AA98A8A426AD}">
      <dgm:prSet/>
      <dgm:spPr/>
      <dgm:t>
        <a:bodyPr/>
        <a:lstStyle/>
        <a:p>
          <a:endParaRPr lang="en-US"/>
        </a:p>
      </dgm:t>
    </dgm:pt>
    <dgm:pt modelId="{5F632D48-8439-4969-B28F-CB97B90B8C8F}">
      <dgm:prSet custT="1"/>
      <dgm:spPr/>
      <dgm:t>
        <a:bodyPr/>
        <a:lstStyle/>
        <a:p>
          <a:r>
            <a:rPr lang="en-US" sz="1400" dirty="0"/>
            <a:t>This group determines records that need to be archived in perpetuity</a:t>
          </a:r>
        </a:p>
      </dgm:t>
    </dgm:pt>
    <dgm:pt modelId="{5E7F3112-0FD1-40BC-A2F3-4605ACA1B4F1}" type="parTrans" cxnId="{3B409E85-B5FC-4940-900D-0BE9DB37525D}">
      <dgm:prSet/>
      <dgm:spPr/>
      <dgm:t>
        <a:bodyPr/>
        <a:lstStyle/>
        <a:p>
          <a:endParaRPr lang="en-US"/>
        </a:p>
      </dgm:t>
    </dgm:pt>
    <dgm:pt modelId="{E3E408A9-2FEB-4139-BD0E-F1E1ACA2C31B}" type="sibTrans" cxnId="{3B409E85-B5FC-4940-900D-0BE9DB37525D}">
      <dgm:prSet/>
      <dgm:spPr/>
      <dgm:t>
        <a:bodyPr/>
        <a:lstStyle/>
        <a:p>
          <a:endParaRPr lang="en-US"/>
        </a:p>
      </dgm:t>
    </dgm:pt>
    <dgm:pt modelId="{29E38DC1-4A4A-4E72-9B3B-1A57E11CA8F6}">
      <dgm:prSet custT="1"/>
      <dgm:spPr/>
      <dgm:t>
        <a:bodyPr/>
        <a:lstStyle/>
        <a:p>
          <a:r>
            <a:rPr lang="en-US" sz="1400" dirty="0"/>
            <a:t>The list is contained in Trimble (aka eBuilder) under         </a:t>
          </a:r>
          <a:r>
            <a:rPr lang="en-US" sz="1400" i="1" dirty="0"/>
            <a:t>00007 -*e-Builder–Administrative User Resources–CC–Closeout Process Guidance</a:t>
          </a:r>
          <a:endParaRPr lang="en-US" sz="1400" dirty="0"/>
        </a:p>
      </dgm:t>
    </dgm:pt>
    <dgm:pt modelId="{F4F5993F-7477-4932-85FF-6C939859E1B8}" type="parTrans" cxnId="{5D940895-2924-40B7-9607-92F86C1647ED}">
      <dgm:prSet/>
      <dgm:spPr/>
      <dgm:t>
        <a:bodyPr/>
        <a:lstStyle/>
        <a:p>
          <a:endParaRPr lang="en-US"/>
        </a:p>
      </dgm:t>
    </dgm:pt>
    <dgm:pt modelId="{68A30A10-E064-494A-A6A3-3F4BE29E609B}" type="sibTrans" cxnId="{5D940895-2924-40B7-9607-92F86C1647ED}">
      <dgm:prSet/>
      <dgm:spPr/>
      <dgm:t>
        <a:bodyPr/>
        <a:lstStyle/>
        <a:p>
          <a:endParaRPr lang="en-US"/>
        </a:p>
      </dgm:t>
    </dgm:pt>
    <dgm:pt modelId="{2078541B-FB32-4851-8B5B-6F41D1BB6B8F}">
      <dgm:prSet custT="1"/>
      <dgm:spPr/>
      <dgm:t>
        <a:bodyPr/>
        <a:lstStyle/>
        <a:p>
          <a:r>
            <a:rPr lang="en-US" sz="1600" b="1" dirty="0"/>
            <a:t>Records held in electronic file share instead of long-term storage</a:t>
          </a:r>
          <a:endParaRPr lang="en-US" sz="1600" dirty="0"/>
        </a:p>
      </dgm:t>
    </dgm:pt>
    <dgm:pt modelId="{882B3860-FE68-4710-A9EB-878F7ADF4EDE}" type="parTrans" cxnId="{EE0C5DFE-48FF-460D-8DA4-8DE5F5D96B13}">
      <dgm:prSet/>
      <dgm:spPr/>
      <dgm:t>
        <a:bodyPr/>
        <a:lstStyle/>
        <a:p>
          <a:endParaRPr lang="en-US"/>
        </a:p>
      </dgm:t>
    </dgm:pt>
    <dgm:pt modelId="{BAC8745E-5AAA-40E9-8C87-8F8A85BA0F8B}" type="sibTrans" cxnId="{EE0C5DFE-48FF-460D-8DA4-8DE5F5D96B13}">
      <dgm:prSet/>
      <dgm:spPr/>
      <dgm:t>
        <a:bodyPr/>
        <a:lstStyle/>
        <a:p>
          <a:endParaRPr lang="en-US"/>
        </a:p>
      </dgm:t>
    </dgm:pt>
    <dgm:pt modelId="{13797375-E9E1-406E-AF53-89D217835E20}">
      <dgm:prSet custT="1"/>
      <dgm:spPr/>
      <dgm:t>
        <a:bodyPr/>
        <a:lstStyle/>
        <a:p>
          <a:r>
            <a:rPr lang="en-US" sz="1600" dirty="0"/>
            <a:t>CADD files, BIM, Operations and Maintenance manuals, and access to </a:t>
          </a:r>
          <a:r>
            <a:rPr lang="en-US" sz="1600" dirty="0" err="1"/>
            <a:t>MultiVista</a:t>
          </a:r>
          <a:r>
            <a:rPr lang="en-US" sz="1600" dirty="0"/>
            <a:t> construction photos.</a:t>
          </a:r>
        </a:p>
      </dgm:t>
    </dgm:pt>
    <dgm:pt modelId="{57CA8F98-3556-43B6-980E-46641C4CBA4B}" type="parTrans" cxnId="{D9D5ACDD-D941-4AA5-BD73-30DD92B90A00}">
      <dgm:prSet/>
      <dgm:spPr/>
      <dgm:t>
        <a:bodyPr/>
        <a:lstStyle/>
        <a:p>
          <a:endParaRPr lang="en-US"/>
        </a:p>
      </dgm:t>
    </dgm:pt>
    <dgm:pt modelId="{9D969EF9-A396-4E25-BA17-706E5312C521}" type="sibTrans" cxnId="{D9D5ACDD-D941-4AA5-BD73-30DD92B90A00}">
      <dgm:prSet/>
      <dgm:spPr/>
      <dgm:t>
        <a:bodyPr/>
        <a:lstStyle/>
        <a:p>
          <a:endParaRPr lang="en-US"/>
        </a:p>
      </dgm:t>
    </dgm:pt>
    <dgm:pt modelId="{4BA52883-4A0D-49B5-9F72-2ED326EA1F62}">
      <dgm:prSet custT="1"/>
      <dgm:spPr/>
      <dgm:t>
        <a:bodyPr/>
        <a:lstStyle/>
        <a:p>
          <a:r>
            <a:rPr lang="en-US" sz="1600" b="1" dirty="0"/>
            <a:t>Other records that are NOT archived</a:t>
          </a:r>
          <a:endParaRPr lang="en-US" sz="1600" dirty="0"/>
        </a:p>
      </dgm:t>
    </dgm:pt>
    <dgm:pt modelId="{E801700B-29E0-4DB7-8753-7C42B530374D}" type="parTrans" cxnId="{1D038A79-528A-4155-9DA9-4E26944DF741}">
      <dgm:prSet/>
      <dgm:spPr/>
      <dgm:t>
        <a:bodyPr/>
        <a:lstStyle/>
        <a:p>
          <a:endParaRPr lang="en-US"/>
        </a:p>
      </dgm:t>
    </dgm:pt>
    <dgm:pt modelId="{4AECF7D8-4E75-4948-A637-DE27082E107E}" type="sibTrans" cxnId="{1D038A79-528A-4155-9DA9-4E26944DF741}">
      <dgm:prSet/>
      <dgm:spPr/>
      <dgm:t>
        <a:bodyPr/>
        <a:lstStyle/>
        <a:p>
          <a:endParaRPr lang="en-US"/>
        </a:p>
      </dgm:t>
    </dgm:pt>
    <dgm:pt modelId="{555C3470-EB37-4126-9DA6-4A9E3CFE1879}">
      <dgm:prSet custT="1"/>
      <dgm:spPr/>
      <dgm:t>
        <a:bodyPr/>
        <a:lstStyle/>
        <a:p>
          <a:r>
            <a:rPr lang="en-US" sz="1400" dirty="0"/>
            <a:t>Furniture</a:t>
          </a:r>
        </a:p>
      </dgm:t>
    </dgm:pt>
    <dgm:pt modelId="{8B5FFC4E-4290-45AC-88EC-57A20B0B392B}" type="parTrans" cxnId="{82AD085F-2F37-43AC-9572-443C7CE14050}">
      <dgm:prSet/>
      <dgm:spPr/>
      <dgm:t>
        <a:bodyPr/>
        <a:lstStyle/>
        <a:p>
          <a:endParaRPr lang="en-US"/>
        </a:p>
      </dgm:t>
    </dgm:pt>
    <dgm:pt modelId="{AE738354-C1D5-4FC7-8EE7-50922F8B517E}" type="sibTrans" cxnId="{82AD085F-2F37-43AC-9572-443C7CE14050}">
      <dgm:prSet/>
      <dgm:spPr/>
      <dgm:t>
        <a:bodyPr/>
        <a:lstStyle/>
        <a:p>
          <a:endParaRPr lang="en-US"/>
        </a:p>
      </dgm:t>
    </dgm:pt>
    <dgm:pt modelId="{F4567B28-03B6-487B-875B-B6E281BE8587}">
      <dgm:prSet custT="1"/>
      <dgm:spPr/>
      <dgm:t>
        <a:bodyPr/>
        <a:lstStyle/>
        <a:p>
          <a:r>
            <a:rPr lang="en-US" sz="1400" dirty="0"/>
            <a:t>Building equipment</a:t>
          </a:r>
        </a:p>
      </dgm:t>
    </dgm:pt>
    <dgm:pt modelId="{9E9DA786-BEAE-4BE4-9F59-0717584AF72A}" type="parTrans" cxnId="{49759463-7657-434C-A60E-6D4835AEFD6B}">
      <dgm:prSet/>
      <dgm:spPr/>
      <dgm:t>
        <a:bodyPr/>
        <a:lstStyle/>
        <a:p>
          <a:endParaRPr lang="en-US"/>
        </a:p>
      </dgm:t>
    </dgm:pt>
    <dgm:pt modelId="{628ADE0F-46EA-4FC5-9BCD-1D48D6C2FD10}" type="sibTrans" cxnId="{49759463-7657-434C-A60E-6D4835AEFD6B}">
      <dgm:prSet/>
      <dgm:spPr/>
      <dgm:t>
        <a:bodyPr/>
        <a:lstStyle/>
        <a:p>
          <a:endParaRPr lang="en-US"/>
        </a:p>
      </dgm:t>
    </dgm:pt>
    <dgm:pt modelId="{1B1C43FC-7F51-4426-9AAC-8FB1962C162C}">
      <dgm:prSet custT="1"/>
      <dgm:spPr/>
      <dgm:t>
        <a:bodyPr/>
        <a:lstStyle/>
        <a:p>
          <a:r>
            <a:rPr lang="en-US" sz="1400" dirty="0"/>
            <a:t>Paint and finishes</a:t>
          </a:r>
        </a:p>
      </dgm:t>
    </dgm:pt>
    <dgm:pt modelId="{CF699AFC-1B3F-4BE7-BE0B-0CD301E70098}" type="parTrans" cxnId="{7A73EA2B-8E38-4FBC-AD82-F30881884155}">
      <dgm:prSet/>
      <dgm:spPr/>
      <dgm:t>
        <a:bodyPr/>
        <a:lstStyle/>
        <a:p>
          <a:endParaRPr lang="en-US"/>
        </a:p>
      </dgm:t>
    </dgm:pt>
    <dgm:pt modelId="{54DBEDF7-5E61-4241-A3C3-C12667123BA5}" type="sibTrans" cxnId="{7A73EA2B-8E38-4FBC-AD82-F30881884155}">
      <dgm:prSet/>
      <dgm:spPr/>
      <dgm:t>
        <a:bodyPr/>
        <a:lstStyle/>
        <a:p>
          <a:endParaRPr lang="en-US"/>
        </a:p>
      </dgm:t>
    </dgm:pt>
    <dgm:pt modelId="{67F58372-68A0-4DC8-ABF2-4B83F6F7E11D}">
      <dgm:prSet custT="1"/>
      <dgm:spPr/>
      <dgm:t>
        <a:bodyPr/>
        <a:lstStyle/>
        <a:p>
          <a:r>
            <a:rPr lang="en-US" sz="1400" dirty="0"/>
            <a:t>Meeting minutes</a:t>
          </a:r>
        </a:p>
      </dgm:t>
    </dgm:pt>
    <dgm:pt modelId="{F300FA58-9C48-4448-A150-4C2D037D9659}" type="parTrans" cxnId="{0BF74049-7845-45C3-8FA8-4881CA773BBD}">
      <dgm:prSet/>
      <dgm:spPr/>
      <dgm:t>
        <a:bodyPr/>
        <a:lstStyle/>
        <a:p>
          <a:endParaRPr lang="en-US"/>
        </a:p>
      </dgm:t>
    </dgm:pt>
    <dgm:pt modelId="{61D9E978-E01E-41BB-BC63-A9B320C441D1}" type="sibTrans" cxnId="{0BF74049-7845-45C3-8FA8-4881CA773BBD}">
      <dgm:prSet/>
      <dgm:spPr/>
      <dgm:t>
        <a:bodyPr/>
        <a:lstStyle/>
        <a:p>
          <a:endParaRPr lang="en-US"/>
        </a:p>
      </dgm:t>
    </dgm:pt>
    <dgm:pt modelId="{C2E705F0-E37B-49EE-9C6A-62A44989F31C}">
      <dgm:prSet custT="1"/>
      <dgm:spPr/>
      <dgm:t>
        <a:bodyPr/>
        <a:lstStyle/>
        <a:p>
          <a:r>
            <a:rPr lang="en-US" sz="1400" dirty="0"/>
            <a:t>Finance reports</a:t>
          </a:r>
        </a:p>
      </dgm:t>
    </dgm:pt>
    <dgm:pt modelId="{202220F4-2316-4680-8C0E-02B3E9E8498F}" type="parTrans" cxnId="{9AB99C3D-EBD2-4422-AA22-C0C81CDCE33D}">
      <dgm:prSet/>
      <dgm:spPr/>
      <dgm:t>
        <a:bodyPr/>
        <a:lstStyle/>
        <a:p>
          <a:endParaRPr lang="en-US"/>
        </a:p>
      </dgm:t>
    </dgm:pt>
    <dgm:pt modelId="{35F85E10-C1D1-48EF-AD76-E32BCB135218}" type="sibTrans" cxnId="{9AB99C3D-EBD2-4422-AA22-C0C81CDCE33D}">
      <dgm:prSet/>
      <dgm:spPr/>
      <dgm:t>
        <a:bodyPr/>
        <a:lstStyle/>
        <a:p>
          <a:endParaRPr lang="en-US"/>
        </a:p>
      </dgm:t>
    </dgm:pt>
    <dgm:pt modelId="{4F38C329-F35D-4C11-9AD5-485A14142609}" type="pres">
      <dgm:prSet presAssocID="{ECF939DC-1FA2-478F-907A-C4659FD14A96}" presName="Name0" presStyleCnt="0">
        <dgm:presLayoutVars>
          <dgm:dir/>
          <dgm:animLvl val="lvl"/>
          <dgm:resizeHandles val="exact"/>
        </dgm:presLayoutVars>
      </dgm:prSet>
      <dgm:spPr/>
    </dgm:pt>
    <dgm:pt modelId="{EA4C788D-EB9C-4239-BA0F-13390E00A6CD}" type="pres">
      <dgm:prSet presAssocID="{EF04AB45-C505-481A-8229-15BB81F18FDC}" presName="linNode" presStyleCnt="0"/>
      <dgm:spPr/>
    </dgm:pt>
    <dgm:pt modelId="{C3470254-169C-49EC-B0AD-35B6EAB7A2C7}" type="pres">
      <dgm:prSet presAssocID="{EF04AB45-C505-481A-8229-15BB81F18FDC}" presName="parentText" presStyleLbl="node1" presStyleIdx="0" presStyleCnt="3" custScaleX="77419">
        <dgm:presLayoutVars>
          <dgm:chMax val="1"/>
          <dgm:bulletEnabled val="1"/>
        </dgm:presLayoutVars>
      </dgm:prSet>
      <dgm:spPr/>
    </dgm:pt>
    <dgm:pt modelId="{2709110B-5E2F-4104-A769-5EE5DB02B487}" type="pres">
      <dgm:prSet presAssocID="{EF04AB45-C505-481A-8229-15BB81F18FDC}" presName="descendantText" presStyleLbl="alignAccFollowNode1" presStyleIdx="0" presStyleCnt="3" custScaleX="108553" custScaleY="157863">
        <dgm:presLayoutVars>
          <dgm:bulletEnabled val="1"/>
        </dgm:presLayoutVars>
      </dgm:prSet>
      <dgm:spPr/>
    </dgm:pt>
    <dgm:pt modelId="{429EA7CA-6DDA-4DA3-B314-F8580AD0FB09}" type="pres">
      <dgm:prSet presAssocID="{F1C6735B-13D6-4E63-90D1-D38EDB910639}" presName="sp" presStyleCnt="0"/>
      <dgm:spPr/>
    </dgm:pt>
    <dgm:pt modelId="{1667F785-A6F2-47AC-AAA0-8F0931AC2FE2}" type="pres">
      <dgm:prSet presAssocID="{2078541B-FB32-4851-8B5B-6F41D1BB6B8F}" presName="linNode" presStyleCnt="0"/>
      <dgm:spPr/>
    </dgm:pt>
    <dgm:pt modelId="{E89053EB-FCF3-4BDF-B148-F51FDFBB3566}" type="pres">
      <dgm:prSet presAssocID="{2078541B-FB32-4851-8B5B-6F41D1BB6B8F}" presName="parentText" presStyleLbl="node1" presStyleIdx="1" presStyleCnt="3" custScaleX="122860" custScaleY="32501">
        <dgm:presLayoutVars>
          <dgm:chMax val="1"/>
          <dgm:bulletEnabled val="1"/>
        </dgm:presLayoutVars>
      </dgm:prSet>
      <dgm:spPr/>
    </dgm:pt>
    <dgm:pt modelId="{8D597C04-92CD-441C-AE6C-DEEF2CA3D23E}" type="pres">
      <dgm:prSet presAssocID="{2078541B-FB32-4851-8B5B-6F41D1BB6B8F}" presName="descendantText" presStyleLbl="alignAccFollowNode1" presStyleIdx="1" presStyleCnt="3" custScaleX="185497" custScaleY="43592">
        <dgm:presLayoutVars>
          <dgm:bulletEnabled val="1"/>
        </dgm:presLayoutVars>
      </dgm:prSet>
      <dgm:spPr/>
    </dgm:pt>
    <dgm:pt modelId="{2E93434D-7293-4A69-A5D8-18B453B81A7B}" type="pres">
      <dgm:prSet presAssocID="{BAC8745E-5AAA-40E9-8C87-8F8A85BA0F8B}" presName="sp" presStyleCnt="0"/>
      <dgm:spPr/>
    </dgm:pt>
    <dgm:pt modelId="{4DC7F0C5-9CD4-4EF1-9A9D-3CC57B382025}" type="pres">
      <dgm:prSet presAssocID="{4BA52883-4A0D-49B5-9F72-2ED326EA1F62}" presName="linNode" presStyleCnt="0"/>
      <dgm:spPr/>
    </dgm:pt>
    <dgm:pt modelId="{039931ED-0820-424C-98FB-545F1DC979B0}" type="pres">
      <dgm:prSet presAssocID="{4BA52883-4A0D-49B5-9F72-2ED326EA1F62}" presName="parentText" presStyleLbl="node1" presStyleIdx="2" presStyleCnt="3" custScaleX="75566" custScaleY="33618">
        <dgm:presLayoutVars>
          <dgm:chMax val="1"/>
          <dgm:bulletEnabled val="1"/>
        </dgm:presLayoutVars>
      </dgm:prSet>
      <dgm:spPr/>
    </dgm:pt>
    <dgm:pt modelId="{65AFCD6B-6A4F-46B7-9A47-0209F8D70200}" type="pres">
      <dgm:prSet presAssocID="{4BA52883-4A0D-49B5-9F72-2ED326EA1F62}" presName="descendantText" presStyleLbl="alignAccFollowNode1" presStyleIdx="2" presStyleCnt="3" custScaleX="115587" custScaleY="61003" custLinFactNeighborX="7292" custLinFactNeighborY="5155">
        <dgm:presLayoutVars>
          <dgm:bulletEnabled val="1"/>
        </dgm:presLayoutVars>
      </dgm:prSet>
      <dgm:spPr/>
    </dgm:pt>
  </dgm:ptLst>
  <dgm:cxnLst>
    <dgm:cxn modelId="{9C7CEB1F-2769-4081-98DD-E9CB6F3B4A23}" type="presOf" srcId="{4BA52883-4A0D-49B5-9F72-2ED326EA1F62}" destId="{039931ED-0820-424C-98FB-545F1DC979B0}" srcOrd="0" destOrd="0" presId="urn:microsoft.com/office/officeart/2005/8/layout/vList5"/>
    <dgm:cxn modelId="{D86DD124-D5C1-4643-81FE-98E9E9AD78AA}" srcId="{ECF939DC-1FA2-478F-907A-C4659FD14A96}" destId="{EF04AB45-C505-481A-8229-15BB81F18FDC}" srcOrd="0" destOrd="0" parTransId="{573BC6D1-4AD8-423A-8EBB-41FBCC963984}" sibTransId="{F1C6735B-13D6-4E63-90D1-D38EDB910639}"/>
    <dgm:cxn modelId="{7A73EA2B-8E38-4FBC-AD82-F30881884155}" srcId="{4BA52883-4A0D-49B5-9F72-2ED326EA1F62}" destId="{1B1C43FC-7F51-4426-9AAC-8FB1962C162C}" srcOrd="2" destOrd="0" parTransId="{CF699AFC-1B3F-4BE7-BE0B-0CD301E70098}" sibTransId="{54DBEDF7-5E61-4241-A3C3-C12667123BA5}"/>
    <dgm:cxn modelId="{521EF52C-85B2-4462-8EDA-AE7F56D74953}" type="presOf" srcId="{EF04AB45-C505-481A-8229-15BB81F18FDC}" destId="{C3470254-169C-49EC-B0AD-35B6EAB7A2C7}" srcOrd="0" destOrd="0" presId="urn:microsoft.com/office/officeart/2005/8/layout/vList5"/>
    <dgm:cxn modelId="{2630652F-480E-421B-8167-C875C3E186B0}" type="presOf" srcId="{29E38DC1-4A4A-4E72-9B3B-1A57E11CA8F6}" destId="{2709110B-5E2F-4104-A769-5EE5DB02B487}" srcOrd="0" destOrd="5" presId="urn:microsoft.com/office/officeart/2005/8/layout/vList5"/>
    <dgm:cxn modelId="{9AB99C3D-EBD2-4422-AA22-C0C81CDCE33D}" srcId="{4BA52883-4A0D-49B5-9F72-2ED326EA1F62}" destId="{C2E705F0-E37B-49EE-9C6A-62A44989F31C}" srcOrd="4" destOrd="0" parTransId="{202220F4-2316-4680-8C0E-02B3E9E8498F}" sibTransId="{35F85E10-C1D1-48EF-AD76-E32BCB135218}"/>
    <dgm:cxn modelId="{82AD085F-2F37-43AC-9572-443C7CE14050}" srcId="{4BA52883-4A0D-49B5-9F72-2ED326EA1F62}" destId="{555C3470-EB37-4126-9DA6-4A9E3CFE1879}" srcOrd="0" destOrd="0" parTransId="{8B5FFC4E-4290-45AC-88EC-57A20B0B392B}" sibTransId="{AE738354-C1D5-4FC7-8EE7-50922F8B517E}"/>
    <dgm:cxn modelId="{49759463-7657-434C-A60E-6D4835AEFD6B}" srcId="{4BA52883-4A0D-49B5-9F72-2ED326EA1F62}" destId="{F4567B28-03B6-487B-875B-B6E281BE8587}" srcOrd="1" destOrd="0" parTransId="{9E9DA786-BEAE-4BE4-9F59-0717584AF72A}" sibTransId="{628ADE0F-46EA-4FC5-9BCD-1D48D6C2FD10}"/>
    <dgm:cxn modelId="{C1A73C69-D133-4C37-A8EB-6B33AD4CFDC0}" srcId="{EF04AB45-C505-481A-8229-15BB81F18FDC}" destId="{546B886D-440E-4618-8947-BCF2065ED2AE}" srcOrd="1" destOrd="0" parTransId="{5F5CC99A-1B1C-4E9E-BDE1-8926D2A54EB5}" sibTransId="{B8AE4922-E5D3-4086-9DDA-0E605775953D}"/>
    <dgm:cxn modelId="{0BF74049-7845-45C3-8FA8-4881CA773BBD}" srcId="{4BA52883-4A0D-49B5-9F72-2ED326EA1F62}" destId="{67F58372-68A0-4DC8-ABF2-4B83F6F7E11D}" srcOrd="3" destOrd="0" parTransId="{F300FA58-9C48-4448-A150-4C2D037D9659}" sibTransId="{61D9E978-E01E-41BB-BC63-A9B320C441D1}"/>
    <dgm:cxn modelId="{D00D4974-78FA-41B5-A6EC-AA98A8A426AD}" srcId="{EF04AB45-C505-481A-8229-15BB81F18FDC}" destId="{51D3CC7D-3ADF-4BB8-A2C7-59042B75D54D}" srcOrd="3" destOrd="0" parTransId="{C0EE4D5E-0996-46AD-8553-38338F9081AA}" sibTransId="{A66C7DA8-7C40-4AC9-936F-519EA9E2A279}"/>
    <dgm:cxn modelId="{7DFA5874-BD29-4882-9A64-92F97A46EA53}" type="presOf" srcId="{4A1C67E3-3ABC-4DBB-A461-D1823329E494}" destId="{2709110B-5E2F-4104-A769-5EE5DB02B487}" srcOrd="0" destOrd="2" presId="urn:microsoft.com/office/officeart/2005/8/layout/vList5"/>
    <dgm:cxn modelId="{0631BE55-2BDF-4ED9-AF94-E529CF8E072C}" type="presOf" srcId="{67F58372-68A0-4DC8-ABF2-4B83F6F7E11D}" destId="{65AFCD6B-6A4F-46B7-9A47-0209F8D70200}" srcOrd="0" destOrd="3" presId="urn:microsoft.com/office/officeart/2005/8/layout/vList5"/>
    <dgm:cxn modelId="{1B8A3177-992B-4EC1-AACD-1A9E461FC106}" srcId="{EF04AB45-C505-481A-8229-15BB81F18FDC}" destId="{4A1C67E3-3ABC-4DBB-A461-D1823329E494}" srcOrd="2" destOrd="0" parTransId="{356FC7AC-C2E8-4444-85E1-80EC9F7E705E}" sibTransId="{4236A99C-46CB-44BB-AA9A-313ABCB2A183}"/>
    <dgm:cxn modelId="{1D038A79-528A-4155-9DA9-4E26944DF741}" srcId="{ECF939DC-1FA2-478F-907A-C4659FD14A96}" destId="{4BA52883-4A0D-49B5-9F72-2ED326EA1F62}" srcOrd="2" destOrd="0" parTransId="{E801700B-29E0-4DB7-8753-7C42B530374D}" sibTransId="{4AECF7D8-4E75-4948-A637-DE27082E107E}"/>
    <dgm:cxn modelId="{AB8EE57C-AB7F-4F17-A634-7482F7CD15BB}" type="presOf" srcId="{1B1C43FC-7F51-4426-9AAC-8FB1962C162C}" destId="{65AFCD6B-6A4F-46B7-9A47-0209F8D70200}" srcOrd="0" destOrd="2" presId="urn:microsoft.com/office/officeart/2005/8/layout/vList5"/>
    <dgm:cxn modelId="{A7230E7D-21F2-4A0B-82EB-4688ACA0BFA7}" type="presOf" srcId="{ECF939DC-1FA2-478F-907A-C4659FD14A96}" destId="{4F38C329-F35D-4C11-9AD5-485A14142609}" srcOrd="0" destOrd="0" presId="urn:microsoft.com/office/officeart/2005/8/layout/vList5"/>
    <dgm:cxn modelId="{3B409E85-B5FC-4940-900D-0BE9DB37525D}" srcId="{51D3CC7D-3ADF-4BB8-A2C7-59042B75D54D}" destId="{5F632D48-8439-4969-B28F-CB97B90B8C8F}" srcOrd="0" destOrd="0" parTransId="{5E7F3112-0FD1-40BC-A2F3-4605ACA1B4F1}" sibTransId="{E3E408A9-2FEB-4139-BD0E-F1E1ACA2C31B}"/>
    <dgm:cxn modelId="{F85C6C8C-D357-462F-A7AA-E2BB95EB540E}" type="presOf" srcId="{C2E705F0-E37B-49EE-9C6A-62A44989F31C}" destId="{65AFCD6B-6A4F-46B7-9A47-0209F8D70200}" srcOrd="0" destOrd="4" presId="urn:microsoft.com/office/officeart/2005/8/layout/vList5"/>
    <dgm:cxn modelId="{1BEBB38E-3F62-4389-B032-BD4C8BCA302C}" srcId="{EF04AB45-C505-481A-8229-15BB81F18FDC}" destId="{7092AF35-73C1-4E13-8133-F37BCE8F728A}" srcOrd="0" destOrd="0" parTransId="{BC15DCE0-6F1D-45D9-BA37-B46178740F2C}" sibTransId="{00448431-49A3-4179-856B-1B6ABE909898}"/>
    <dgm:cxn modelId="{5D940895-2924-40B7-9607-92F86C1647ED}" srcId="{51D3CC7D-3ADF-4BB8-A2C7-59042B75D54D}" destId="{29E38DC1-4A4A-4E72-9B3B-1A57E11CA8F6}" srcOrd="1" destOrd="0" parTransId="{F4F5993F-7477-4932-85FF-6C939859E1B8}" sibTransId="{68A30A10-E064-494A-A6A3-3F4BE29E609B}"/>
    <dgm:cxn modelId="{2E3AD89D-4616-410D-9658-DD5E576A8DA6}" type="presOf" srcId="{555C3470-EB37-4126-9DA6-4A9E3CFE1879}" destId="{65AFCD6B-6A4F-46B7-9A47-0209F8D70200}" srcOrd="0" destOrd="0" presId="urn:microsoft.com/office/officeart/2005/8/layout/vList5"/>
    <dgm:cxn modelId="{627C46A1-5EAA-446F-BE21-31B990864D7D}" type="presOf" srcId="{7092AF35-73C1-4E13-8133-F37BCE8F728A}" destId="{2709110B-5E2F-4104-A769-5EE5DB02B487}" srcOrd="0" destOrd="0" presId="urn:microsoft.com/office/officeart/2005/8/layout/vList5"/>
    <dgm:cxn modelId="{A13ED3AE-ACCC-4891-AF6F-6650081621D3}" type="presOf" srcId="{51D3CC7D-3ADF-4BB8-A2C7-59042B75D54D}" destId="{2709110B-5E2F-4104-A769-5EE5DB02B487}" srcOrd="0" destOrd="3" presId="urn:microsoft.com/office/officeart/2005/8/layout/vList5"/>
    <dgm:cxn modelId="{220A30D0-3D48-45FB-9857-1E00042B8E0E}" type="presOf" srcId="{546B886D-440E-4618-8947-BCF2065ED2AE}" destId="{2709110B-5E2F-4104-A769-5EE5DB02B487}" srcOrd="0" destOrd="1" presId="urn:microsoft.com/office/officeart/2005/8/layout/vList5"/>
    <dgm:cxn modelId="{E77E85D9-E2DF-432E-B1FD-31F9A022457F}" type="presOf" srcId="{F4567B28-03B6-487B-875B-B6E281BE8587}" destId="{65AFCD6B-6A4F-46B7-9A47-0209F8D70200}" srcOrd="0" destOrd="1" presId="urn:microsoft.com/office/officeart/2005/8/layout/vList5"/>
    <dgm:cxn modelId="{D9D5ACDD-D941-4AA5-BD73-30DD92B90A00}" srcId="{2078541B-FB32-4851-8B5B-6F41D1BB6B8F}" destId="{13797375-E9E1-406E-AF53-89D217835E20}" srcOrd="0" destOrd="0" parTransId="{57CA8F98-3556-43B6-980E-46641C4CBA4B}" sibTransId="{9D969EF9-A396-4E25-BA17-706E5312C521}"/>
    <dgm:cxn modelId="{36C649EB-D91E-4EC4-A18D-412F9CE4F781}" type="presOf" srcId="{5F632D48-8439-4969-B28F-CB97B90B8C8F}" destId="{2709110B-5E2F-4104-A769-5EE5DB02B487}" srcOrd="0" destOrd="4" presId="urn:microsoft.com/office/officeart/2005/8/layout/vList5"/>
    <dgm:cxn modelId="{4D5FC7F4-DFE2-4009-A4A9-152E63920A81}" type="presOf" srcId="{2078541B-FB32-4851-8B5B-6F41D1BB6B8F}" destId="{E89053EB-FCF3-4BDF-B148-F51FDFBB3566}" srcOrd="0" destOrd="0" presId="urn:microsoft.com/office/officeart/2005/8/layout/vList5"/>
    <dgm:cxn modelId="{C91D79FD-EE2F-4CA3-AE02-A462FAFCEA5A}" type="presOf" srcId="{13797375-E9E1-406E-AF53-89D217835E20}" destId="{8D597C04-92CD-441C-AE6C-DEEF2CA3D23E}" srcOrd="0" destOrd="0" presId="urn:microsoft.com/office/officeart/2005/8/layout/vList5"/>
    <dgm:cxn modelId="{EE0C5DFE-48FF-460D-8DA4-8DE5F5D96B13}" srcId="{ECF939DC-1FA2-478F-907A-C4659FD14A96}" destId="{2078541B-FB32-4851-8B5B-6F41D1BB6B8F}" srcOrd="1" destOrd="0" parTransId="{882B3860-FE68-4710-A9EB-878F7ADF4EDE}" sibTransId="{BAC8745E-5AAA-40E9-8C87-8F8A85BA0F8B}"/>
    <dgm:cxn modelId="{82BB7345-5FB7-4939-B897-80C4DD3B4238}" type="presParOf" srcId="{4F38C329-F35D-4C11-9AD5-485A14142609}" destId="{EA4C788D-EB9C-4239-BA0F-13390E00A6CD}" srcOrd="0" destOrd="0" presId="urn:microsoft.com/office/officeart/2005/8/layout/vList5"/>
    <dgm:cxn modelId="{F144EB5C-8F9B-4573-A595-2A7FAD7D2FEF}" type="presParOf" srcId="{EA4C788D-EB9C-4239-BA0F-13390E00A6CD}" destId="{C3470254-169C-49EC-B0AD-35B6EAB7A2C7}" srcOrd="0" destOrd="0" presId="urn:microsoft.com/office/officeart/2005/8/layout/vList5"/>
    <dgm:cxn modelId="{7B2AD9D9-85DC-42F6-A797-F7312B20B153}" type="presParOf" srcId="{EA4C788D-EB9C-4239-BA0F-13390E00A6CD}" destId="{2709110B-5E2F-4104-A769-5EE5DB02B487}" srcOrd="1" destOrd="0" presId="urn:microsoft.com/office/officeart/2005/8/layout/vList5"/>
    <dgm:cxn modelId="{7BDCCF44-DE50-4734-A126-132626BF9D06}" type="presParOf" srcId="{4F38C329-F35D-4C11-9AD5-485A14142609}" destId="{429EA7CA-6DDA-4DA3-B314-F8580AD0FB09}" srcOrd="1" destOrd="0" presId="urn:microsoft.com/office/officeart/2005/8/layout/vList5"/>
    <dgm:cxn modelId="{6EE1D61F-673F-412F-A3F6-29D04D05A439}" type="presParOf" srcId="{4F38C329-F35D-4C11-9AD5-485A14142609}" destId="{1667F785-A6F2-47AC-AAA0-8F0931AC2FE2}" srcOrd="2" destOrd="0" presId="urn:microsoft.com/office/officeart/2005/8/layout/vList5"/>
    <dgm:cxn modelId="{E44B4B65-7E70-4863-9D3F-5C3FE6D91BFD}" type="presParOf" srcId="{1667F785-A6F2-47AC-AAA0-8F0931AC2FE2}" destId="{E89053EB-FCF3-4BDF-B148-F51FDFBB3566}" srcOrd="0" destOrd="0" presId="urn:microsoft.com/office/officeart/2005/8/layout/vList5"/>
    <dgm:cxn modelId="{B76CC801-3FAB-47B7-A646-923EB8B2B938}" type="presParOf" srcId="{1667F785-A6F2-47AC-AAA0-8F0931AC2FE2}" destId="{8D597C04-92CD-441C-AE6C-DEEF2CA3D23E}" srcOrd="1" destOrd="0" presId="urn:microsoft.com/office/officeart/2005/8/layout/vList5"/>
    <dgm:cxn modelId="{B5D32990-5802-4770-975F-3801B6C2F13B}" type="presParOf" srcId="{4F38C329-F35D-4C11-9AD5-485A14142609}" destId="{2E93434D-7293-4A69-A5D8-18B453B81A7B}" srcOrd="3" destOrd="0" presId="urn:microsoft.com/office/officeart/2005/8/layout/vList5"/>
    <dgm:cxn modelId="{7E343B18-F47D-4378-AFD2-8E798CC36FA4}" type="presParOf" srcId="{4F38C329-F35D-4C11-9AD5-485A14142609}" destId="{4DC7F0C5-9CD4-4EF1-9A9D-3CC57B382025}" srcOrd="4" destOrd="0" presId="urn:microsoft.com/office/officeart/2005/8/layout/vList5"/>
    <dgm:cxn modelId="{410CA411-5768-49AB-B0AD-116071B744AC}" type="presParOf" srcId="{4DC7F0C5-9CD4-4EF1-9A9D-3CC57B382025}" destId="{039931ED-0820-424C-98FB-545F1DC979B0}" srcOrd="0" destOrd="0" presId="urn:microsoft.com/office/officeart/2005/8/layout/vList5"/>
    <dgm:cxn modelId="{6475F878-630B-432D-838F-47203D51C187}" type="presParOf" srcId="{4DC7F0C5-9CD4-4EF1-9A9D-3CC57B382025}" destId="{65AFCD6B-6A4F-46B7-9A47-0209F8D702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C56BC-47A9-4DE3-9F39-ACAD3ED8DA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DBFC2F-1D59-4DF5-B6C9-20132FB0A0DE}">
      <dgm:prSet custT="1"/>
      <dgm:spPr/>
      <dgm:t>
        <a:bodyPr/>
        <a:lstStyle/>
        <a:p>
          <a:r>
            <a:rPr lang="en-US" sz="2600" dirty="0"/>
            <a:t>Example: We typically do not archive Paint Samples.</a:t>
          </a:r>
        </a:p>
      </dgm:t>
    </dgm:pt>
    <dgm:pt modelId="{668EDC46-799C-4AC8-8FF9-B3E1D82C4A5C}" type="parTrans" cxnId="{5E3C2A77-0100-4CA4-B63E-A8A95E039DE3}">
      <dgm:prSet/>
      <dgm:spPr/>
      <dgm:t>
        <a:bodyPr/>
        <a:lstStyle/>
        <a:p>
          <a:endParaRPr lang="en-US"/>
        </a:p>
      </dgm:t>
    </dgm:pt>
    <dgm:pt modelId="{625B582B-4C40-45C4-9D0B-5A94A0706D67}" type="sibTrans" cxnId="{5E3C2A77-0100-4CA4-B63E-A8A95E039DE3}">
      <dgm:prSet/>
      <dgm:spPr/>
      <dgm:t>
        <a:bodyPr/>
        <a:lstStyle/>
        <a:p>
          <a:endParaRPr lang="en-US"/>
        </a:p>
      </dgm:t>
    </dgm:pt>
    <dgm:pt modelId="{4956E0E0-2B4A-4971-81DA-3C246A10C7EF}">
      <dgm:prSet/>
      <dgm:spPr/>
      <dgm:t>
        <a:bodyPr/>
        <a:lstStyle/>
        <a:p>
          <a:r>
            <a:rPr lang="en-US"/>
            <a:t>Your project used special paint or if the paint colors are important for historic reasons and the paint submittal should be archived; you would enter that information in the “Other” field and place submittal under the Submittal close out folder.</a:t>
          </a:r>
        </a:p>
      </dgm:t>
    </dgm:pt>
    <dgm:pt modelId="{97237118-C5B6-4A77-8EE8-63619A566479}" type="parTrans" cxnId="{438D4FDB-34F1-40AD-9B67-3ABC59B33B40}">
      <dgm:prSet/>
      <dgm:spPr/>
      <dgm:t>
        <a:bodyPr/>
        <a:lstStyle/>
        <a:p>
          <a:endParaRPr lang="en-US"/>
        </a:p>
      </dgm:t>
    </dgm:pt>
    <dgm:pt modelId="{EA229D73-5CF6-427C-B59C-486BF1E3D11B}" type="sibTrans" cxnId="{438D4FDB-34F1-40AD-9B67-3ABC59B33B40}">
      <dgm:prSet/>
      <dgm:spPr/>
      <dgm:t>
        <a:bodyPr/>
        <a:lstStyle/>
        <a:p>
          <a:endParaRPr lang="en-US"/>
        </a:p>
      </dgm:t>
    </dgm:pt>
    <dgm:pt modelId="{DD73CCDF-29A9-4044-9FE3-D66999725601}" type="pres">
      <dgm:prSet presAssocID="{C56C56BC-47A9-4DE3-9F39-ACAD3ED8DADD}" presName="Name0" presStyleCnt="0">
        <dgm:presLayoutVars>
          <dgm:dir/>
          <dgm:resizeHandles val="exact"/>
        </dgm:presLayoutVars>
      </dgm:prSet>
      <dgm:spPr/>
    </dgm:pt>
    <dgm:pt modelId="{7CECF8FF-256E-4969-923D-947CE56108FF}" type="pres">
      <dgm:prSet presAssocID="{D5DBFC2F-1D59-4DF5-B6C9-20132FB0A0DE}" presName="node" presStyleLbl="node1" presStyleIdx="0" presStyleCnt="2">
        <dgm:presLayoutVars>
          <dgm:bulletEnabled val="1"/>
        </dgm:presLayoutVars>
      </dgm:prSet>
      <dgm:spPr/>
    </dgm:pt>
    <dgm:pt modelId="{95425F35-4B88-41AD-814B-C1CB0826281F}" type="pres">
      <dgm:prSet presAssocID="{625B582B-4C40-45C4-9D0B-5A94A0706D67}" presName="sibTrans" presStyleLbl="sibTrans2D1" presStyleIdx="0" presStyleCnt="1"/>
      <dgm:spPr/>
    </dgm:pt>
    <dgm:pt modelId="{D07948AD-18E8-4037-8462-47BF3BFC9E24}" type="pres">
      <dgm:prSet presAssocID="{625B582B-4C40-45C4-9D0B-5A94A0706D67}" presName="connectorText" presStyleLbl="sibTrans2D1" presStyleIdx="0" presStyleCnt="1"/>
      <dgm:spPr/>
    </dgm:pt>
    <dgm:pt modelId="{2E45E835-B1FD-4BF1-A747-AD26EDB5E8B7}" type="pres">
      <dgm:prSet presAssocID="{4956E0E0-2B4A-4971-81DA-3C246A10C7EF}" presName="node" presStyleLbl="node1" presStyleIdx="1" presStyleCnt="2">
        <dgm:presLayoutVars>
          <dgm:bulletEnabled val="1"/>
        </dgm:presLayoutVars>
      </dgm:prSet>
      <dgm:spPr/>
    </dgm:pt>
  </dgm:ptLst>
  <dgm:cxnLst>
    <dgm:cxn modelId="{A7281140-26CD-4AED-90B3-F77A9A7EA920}" type="presOf" srcId="{4956E0E0-2B4A-4971-81DA-3C246A10C7EF}" destId="{2E45E835-B1FD-4BF1-A747-AD26EDB5E8B7}" srcOrd="0" destOrd="0" presId="urn:microsoft.com/office/officeart/2005/8/layout/process1"/>
    <dgm:cxn modelId="{469DD34F-0F73-46E0-AA4A-617705EDB02C}" type="presOf" srcId="{C56C56BC-47A9-4DE3-9F39-ACAD3ED8DADD}" destId="{DD73CCDF-29A9-4044-9FE3-D66999725601}" srcOrd="0" destOrd="0" presId="urn:microsoft.com/office/officeart/2005/8/layout/process1"/>
    <dgm:cxn modelId="{5E3C2A77-0100-4CA4-B63E-A8A95E039DE3}" srcId="{C56C56BC-47A9-4DE3-9F39-ACAD3ED8DADD}" destId="{D5DBFC2F-1D59-4DF5-B6C9-20132FB0A0DE}" srcOrd="0" destOrd="0" parTransId="{668EDC46-799C-4AC8-8FF9-B3E1D82C4A5C}" sibTransId="{625B582B-4C40-45C4-9D0B-5A94A0706D67}"/>
    <dgm:cxn modelId="{FC68DB91-81D6-4147-8F4D-6315FB5EFC73}" type="presOf" srcId="{625B582B-4C40-45C4-9D0B-5A94A0706D67}" destId="{95425F35-4B88-41AD-814B-C1CB0826281F}" srcOrd="0" destOrd="0" presId="urn:microsoft.com/office/officeart/2005/8/layout/process1"/>
    <dgm:cxn modelId="{17795298-5422-42A9-BBE5-869AEC8B2F80}" type="presOf" srcId="{D5DBFC2F-1D59-4DF5-B6C9-20132FB0A0DE}" destId="{7CECF8FF-256E-4969-923D-947CE56108FF}" srcOrd="0" destOrd="0" presId="urn:microsoft.com/office/officeart/2005/8/layout/process1"/>
    <dgm:cxn modelId="{09A876B9-F368-42B1-AE37-F3F06EC86460}" type="presOf" srcId="{625B582B-4C40-45C4-9D0B-5A94A0706D67}" destId="{D07948AD-18E8-4037-8462-47BF3BFC9E24}" srcOrd="1" destOrd="0" presId="urn:microsoft.com/office/officeart/2005/8/layout/process1"/>
    <dgm:cxn modelId="{438D4FDB-34F1-40AD-9B67-3ABC59B33B40}" srcId="{C56C56BC-47A9-4DE3-9F39-ACAD3ED8DADD}" destId="{4956E0E0-2B4A-4971-81DA-3C246A10C7EF}" srcOrd="1" destOrd="0" parTransId="{97237118-C5B6-4A77-8EE8-63619A566479}" sibTransId="{EA229D73-5CF6-427C-B59C-486BF1E3D11B}"/>
    <dgm:cxn modelId="{5AD1F966-1297-4621-AC61-BE4AE395F4FC}" type="presParOf" srcId="{DD73CCDF-29A9-4044-9FE3-D66999725601}" destId="{7CECF8FF-256E-4969-923D-947CE56108FF}" srcOrd="0" destOrd="0" presId="urn:microsoft.com/office/officeart/2005/8/layout/process1"/>
    <dgm:cxn modelId="{4E79017A-E006-4C2B-8854-9F60268EA8A3}" type="presParOf" srcId="{DD73CCDF-29A9-4044-9FE3-D66999725601}" destId="{95425F35-4B88-41AD-814B-C1CB0826281F}" srcOrd="1" destOrd="0" presId="urn:microsoft.com/office/officeart/2005/8/layout/process1"/>
    <dgm:cxn modelId="{9E812ACC-CF43-4BFC-9753-BBABC6D4F3C0}" type="presParOf" srcId="{95425F35-4B88-41AD-814B-C1CB0826281F}" destId="{D07948AD-18E8-4037-8462-47BF3BFC9E24}" srcOrd="0" destOrd="0" presId="urn:microsoft.com/office/officeart/2005/8/layout/process1"/>
    <dgm:cxn modelId="{F5B3C14B-602E-4E93-81AF-04879D0128DE}" type="presParOf" srcId="{DD73CCDF-29A9-4044-9FE3-D66999725601}" destId="{2E45E835-B1FD-4BF1-A747-AD26EDB5E8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C2153-FB61-4128-8275-54901C2680E0}" type="doc">
      <dgm:prSet loTypeId="urn:microsoft.com/office/officeart/2005/8/layout/b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BF3641-AAE3-4213-9F0B-B1E2ACD7D28D}">
      <dgm:prSet/>
      <dgm:spPr/>
      <dgm:t>
        <a:bodyPr/>
        <a:lstStyle/>
        <a:p>
          <a:r>
            <a:rPr lang="en-US" i="1" dirty="0"/>
            <a:t>FIG will “Revise” and send an email with the same comment, examples</a:t>
          </a:r>
          <a:r>
            <a:rPr lang="en-US" dirty="0"/>
            <a:t>:</a:t>
          </a:r>
        </a:p>
      </dgm:t>
    </dgm:pt>
    <dgm:pt modelId="{B635875E-2B5B-4628-9597-DECCC6C2F0A0}" type="parTrans" cxnId="{33EF3C40-FF37-4D35-9955-00DB2F65BB74}">
      <dgm:prSet/>
      <dgm:spPr/>
      <dgm:t>
        <a:bodyPr/>
        <a:lstStyle/>
        <a:p>
          <a:endParaRPr lang="en-US"/>
        </a:p>
      </dgm:t>
    </dgm:pt>
    <dgm:pt modelId="{F39C07B3-961A-4239-AA9D-4E8F3EC8B463}" type="sibTrans" cxnId="{33EF3C40-FF37-4D35-9955-00DB2F65BB74}">
      <dgm:prSet/>
      <dgm:spPr/>
      <dgm:t>
        <a:bodyPr/>
        <a:lstStyle/>
        <a:p>
          <a:endParaRPr lang="en-US"/>
        </a:p>
      </dgm:t>
    </dgm:pt>
    <dgm:pt modelId="{A28700C5-AD31-46AE-BDC6-4AF56D7A7F0C}">
      <dgm:prSet/>
      <dgm:spPr/>
      <dgm:t>
        <a:bodyPr/>
        <a:lstStyle/>
        <a:p>
          <a:r>
            <a:rPr lang="en-US" dirty="0"/>
            <a:t>This project is being revised because construction drawings were uploaded but the archives require Record Drawings.  Please upload the Record Drawings and resubmit.</a:t>
          </a:r>
        </a:p>
      </dgm:t>
    </dgm:pt>
    <dgm:pt modelId="{C8C6ABF1-DEF3-4C67-87F6-D5E480683C73}" type="parTrans" cxnId="{68370252-039E-4856-94BB-2B4B9EFBA400}">
      <dgm:prSet/>
      <dgm:spPr/>
      <dgm:t>
        <a:bodyPr/>
        <a:lstStyle/>
        <a:p>
          <a:endParaRPr lang="en-US"/>
        </a:p>
      </dgm:t>
    </dgm:pt>
    <dgm:pt modelId="{B8C64177-E17C-4B11-B560-C9D0A847C4AF}" type="sibTrans" cxnId="{68370252-039E-4856-94BB-2B4B9EFBA400}">
      <dgm:prSet/>
      <dgm:spPr/>
      <dgm:t>
        <a:bodyPr/>
        <a:lstStyle/>
        <a:p>
          <a:endParaRPr lang="en-US"/>
        </a:p>
      </dgm:t>
    </dgm:pt>
    <dgm:pt modelId="{8C725C9B-BB84-4D39-9BBD-B2C9BE2AC2B7}">
      <dgm:prSet/>
      <dgm:spPr/>
      <dgm:t>
        <a:bodyPr/>
        <a:lstStyle/>
        <a:p>
          <a:r>
            <a:rPr lang="en-US" dirty="0"/>
            <a:t>This project is being revised because you have selected to archive Schematic Design Report, but the report is not in the 12_Close Out Report Folder.  Please place Schematic Design Report in the reports folder and resubmit.</a:t>
          </a:r>
        </a:p>
      </dgm:t>
    </dgm:pt>
    <dgm:pt modelId="{9B8AE375-55AA-4D56-80E8-CA193086B802}" type="parTrans" cxnId="{D04A17E5-1729-4EC1-859D-EFC1055D4BFA}">
      <dgm:prSet/>
      <dgm:spPr/>
      <dgm:t>
        <a:bodyPr/>
        <a:lstStyle/>
        <a:p>
          <a:endParaRPr lang="en-US"/>
        </a:p>
      </dgm:t>
    </dgm:pt>
    <dgm:pt modelId="{1A9AEBFD-94BE-44AF-A10C-47B687B0549D}" type="sibTrans" cxnId="{D04A17E5-1729-4EC1-859D-EFC1055D4BFA}">
      <dgm:prSet/>
      <dgm:spPr/>
      <dgm:t>
        <a:bodyPr/>
        <a:lstStyle/>
        <a:p>
          <a:endParaRPr lang="en-US"/>
        </a:p>
      </dgm:t>
    </dgm:pt>
    <dgm:pt modelId="{B98AAFE7-2786-443E-AEE8-F56249840E3E}">
      <dgm:prSet/>
      <dgm:spPr/>
      <dgm:t>
        <a:bodyPr/>
        <a:lstStyle/>
        <a:p>
          <a:endParaRPr lang="en-US" dirty="0"/>
        </a:p>
      </dgm:t>
    </dgm:pt>
    <dgm:pt modelId="{4182C5A8-F7A2-47ED-9F69-3AA1F36B609E}" type="parTrans" cxnId="{B98DA29D-6E00-423D-A243-A19397695C89}">
      <dgm:prSet/>
      <dgm:spPr/>
      <dgm:t>
        <a:bodyPr/>
        <a:lstStyle/>
        <a:p>
          <a:endParaRPr lang="en-US"/>
        </a:p>
      </dgm:t>
    </dgm:pt>
    <dgm:pt modelId="{22F65F58-7B6D-4705-9EDB-18F4982803F4}" type="sibTrans" cxnId="{B98DA29D-6E00-423D-A243-A19397695C89}">
      <dgm:prSet/>
      <dgm:spPr/>
      <dgm:t>
        <a:bodyPr/>
        <a:lstStyle/>
        <a:p>
          <a:endParaRPr lang="en-US"/>
        </a:p>
      </dgm:t>
    </dgm:pt>
    <dgm:pt modelId="{1526BBA2-2916-4E43-9039-D0B26A644602}" type="pres">
      <dgm:prSet presAssocID="{169C2153-FB61-4128-8275-54901C2680E0}" presName="Name0" presStyleCnt="0">
        <dgm:presLayoutVars>
          <dgm:dir/>
          <dgm:resizeHandles/>
        </dgm:presLayoutVars>
      </dgm:prSet>
      <dgm:spPr/>
    </dgm:pt>
    <dgm:pt modelId="{E1356E22-9F7A-4750-BB83-0ECF6A675848}" type="pres">
      <dgm:prSet presAssocID="{E7BF3641-AAE3-4213-9F0B-B1E2ACD7D28D}" presName="compNode" presStyleCnt="0"/>
      <dgm:spPr/>
    </dgm:pt>
    <dgm:pt modelId="{0146A557-34F0-4ABF-BB77-135176D5133B}" type="pres">
      <dgm:prSet presAssocID="{E7BF3641-AAE3-4213-9F0B-B1E2ACD7D28D}" presName="dummyConnPt" presStyleCnt="0"/>
      <dgm:spPr/>
    </dgm:pt>
    <dgm:pt modelId="{66F55615-8BEB-44B0-A46E-8F2562646B7A}" type="pres">
      <dgm:prSet presAssocID="{E7BF3641-AAE3-4213-9F0B-B1E2ACD7D28D}" presName="node" presStyleLbl="node1" presStyleIdx="0" presStyleCnt="1" custScaleY="109114" custLinFactNeighborX="-4070" custLinFactNeighborY="-13016">
        <dgm:presLayoutVars>
          <dgm:bulletEnabled val="1"/>
        </dgm:presLayoutVars>
      </dgm:prSet>
      <dgm:spPr/>
    </dgm:pt>
  </dgm:ptLst>
  <dgm:cxnLst>
    <dgm:cxn modelId="{33EF3C40-FF37-4D35-9955-00DB2F65BB74}" srcId="{169C2153-FB61-4128-8275-54901C2680E0}" destId="{E7BF3641-AAE3-4213-9F0B-B1E2ACD7D28D}" srcOrd="0" destOrd="0" parTransId="{B635875E-2B5B-4628-9597-DECCC6C2F0A0}" sibTransId="{F39C07B3-961A-4239-AA9D-4E8F3EC8B463}"/>
    <dgm:cxn modelId="{C9626C48-51CE-45F1-84E8-43433D0B7031}" type="presOf" srcId="{8C725C9B-BB84-4D39-9BBD-B2C9BE2AC2B7}" destId="{66F55615-8BEB-44B0-A46E-8F2562646B7A}" srcOrd="0" destOrd="3" presId="urn:microsoft.com/office/officeart/2005/8/layout/bProcess4"/>
    <dgm:cxn modelId="{68370252-039E-4856-94BB-2B4B9EFBA400}" srcId="{E7BF3641-AAE3-4213-9F0B-B1E2ACD7D28D}" destId="{A28700C5-AD31-46AE-BDC6-4AF56D7A7F0C}" srcOrd="0" destOrd="0" parTransId="{C8C6ABF1-DEF3-4C67-87F6-D5E480683C73}" sibTransId="{B8C64177-E17C-4B11-B560-C9D0A847C4AF}"/>
    <dgm:cxn modelId="{D6FC1E8C-3EA1-4F29-8933-4A16570DDEB6}" type="presOf" srcId="{169C2153-FB61-4128-8275-54901C2680E0}" destId="{1526BBA2-2916-4E43-9039-D0B26A644602}" srcOrd="0" destOrd="0" presId="urn:microsoft.com/office/officeart/2005/8/layout/bProcess4"/>
    <dgm:cxn modelId="{B98DA29D-6E00-423D-A243-A19397695C89}" srcId="{E7BF3641-AAE3-4213-9F0B-B1E2ACD7D28D}" destId="{B98AAFE7-2786-443E-AEE8-F56249840E3E}" srcOrd="1" destOrd="0" parTransId="{4182C5A8-F7A2-47ED-9F69-3AA1F36B609E}" sibTransId="{22F65F58-7B6D-4705-9EDB-18F4982803F4}"/>
    <dgm:cxn modelId="{45B7ADB8-0C51-4006-9EA3-1DD8911EC6D5}" type="presOf" srcId="{B98AAFE7-2786-443E-AEE8-F56249840E3E}" destId="{66F55615-8BEB-44B0-A46E-8F2562646B7A}" srcOrd="0" destOrd="2" presId="urn:microsoft.com/office/officeart/2005/8/layout/bProcess4"/>
    <dgm:cxn modelId="{84F11CD3-D5C4-4773-A1F2-B65FF36D678D}" type="presOf" srcId="{A28700C5-AD31-46AE-BDC6-4AF56D7A7F0C}" destId="{66F55615-8BEB-44B0-A46E-8F2562646B7A}" srcOrd="0" destOrd="1" presId="urn:microsoft.com/office/officeart/2005/8/layout/bProcess4"/>
    <dgm:cxn modelId="{D04A17E5-1729-4EC1-859D-EFC1055D4BFA}" srcId="{E7BF3641-AAE3-4213-9F0B-B1E2ACD7D28D}" destId="{8C725C9B-BB84-4D39-9BBD-B2C9BE2AC2B7}" srcOrd="2" destOrd="0" parTransId="{9B8AE375-55AA-4D56-80E8-CA193086B802}" sibTransId="{1A9AEBFD-94BE-44AF-A10C-47B687B0549D}"/>
    <dgm:cxn modelId="{9496FDFB-026B-405E-B140-54342FB40AB1}" type="presOf" srcId="{E7BF3641-AAE3-4213-9F0B-B1E2ACD7D28D}" destId="{66F55615-8BEB-44B0-A46E-8F2562646B7A}" srcOrd="0" destOrd="0" presId="urn:microsoft.com/office/officeart/2005/8/layout/bProcess4"/>
    <dgm:cxn modelId="{DA4594FF-FDF4-436E-A89D-564C3407353E}" type="presParOf" srcId="{1526BBA2-2916-4E43-9039-D0B26A644602}" destId="{E1356E22-9F7A-4750-BB83-0ECF6A675848}" srcOrd="0" destOrd="0" presId="urn:microsoft.com/office/officeart/2005/8/layout/bProcess4"/>
    <dgm:cxn modelId="{2F1F60CC-44B6-4E96-90AD-02095DE74071}" type="presParOf" srcId="{E1356E22-9F7A-4750-BB83-0ECF6A675848}" destId="{0146A557-34F0-4ABF-BB77-135176D5133B}" srcOrd="0" destOrd="0" presId="urn:microsoft.com/office/officeart/2005/8/layout/bProcess4"/>
    <dgm:cxn modelId="{450C006E-F515-43EC-9480-A800951BAA88}" type="presParOf" srcId="{E1356E22-9F7A-4750-BB83-0ECF6A675848}" destId="{66F55615-8BEB-44B0-A46E-8F2562646B7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9110B-5E2F-4104-A769-5EE5DB02B487}">
      <dsp:nvSpPr>
        <dsp:cNvPr id="0" name=""/>
        <dsp:cNvSpPr/>
      </dsp:nvSpPr>
      <dsp:spPr>
        <a:xfrm rot="5400000">
          <a:off x="3086218" y="-930460"/>
          <a:ext cx="3511399" cy="537265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u="sng" kern="1200" dirty="0"/>
            <a:t>195K total documents</a:t>
          </a:r>
          <a:r>
            <a:rPr lang="en-US" sz="1400" u="sng" kern="1200" dirty="0"/>
            <a:t> </a:t>
          </a:r>
          <a:r>
            <a:rPr lang="en-US" sz="1400" kern="1200" dirty="0"/>
            <a:t>representing University construction for the past 137 years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Collection is </a:t>
          </a:r>
          <a:r>
            <a:rPr lang="en-US" sz="1400" b="1" u="sng" kern="1200" dirty="0"/>
            <a:t>owned by the University Library </a:t>
          </a:r>
          <a:r>
            <a:rPr lang="en-US" sz="1400" kern="1200" dirty="0"/>
            <a:t>and </a:t>
          </a:r>
          <a:r>
            <a:rPr lang="en-US" sz="1400" b="1" u="sng" kern="1200" dirty="0"/>
            <a:t>managed by  the Facilities Archiving Group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This resource provides a foundation for all maintenance/repairs, renovations, and new design, planning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Records were designated by the Archiving Advisory Committee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This group determines records that need to be archived in perpetuity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list is contained in Trimble (aka eBuilder) under         </a:t>
          </a:r>
          <a:r>
            <a:rPr lang="en-US" sz="1400" i="1" kern="1200" dirty="0"/>
            <a:t>00007 -*e-Builder–Administrative User Resources–CC–Closeout Process Guidance</a:t>
          </a:r>
          <a:endParaRPr lang="en-US" sz="1400" kern="1200" dirty="0"/>
        </a:p>
      </dsp:txBody>
      <dsp:txXfrm rot="-5400000">
        <a:off x="2155590" y="171580"/>
        <a:ext cx="5201244" cy="3168575"/>
      </dsp:txXfrm>
    </dsp:sp>
    <dsp:sp modelId="{C3470254-169C-49EC-B0AD-35B6EAB7A2C7}">
      <dsp:nvSpPr>
        <dsp:cNvPr id="0" name=""/>
        <dsp:cNvSpPr/>
      </dsp:nvSpPr>
      <dsp:spPr>
        <a:xfrm>
          <a:off x="242" y="365659"/>
          <a:ext cx="2155347" cy="27804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Library Annex/CULAR (Cornell University Archival Repository) Collection houses</a:t>
          </a:r>
          <a:endParaRPr lang="en-US" sz="1600" kern="1200" dirty="0"/>
        </a:p>
      </dsp:txBody>
      <dsp:txXfrm>
        <a:off x="105457" y="470874"/>
        <a:ext cx="1944917" cy="2569986"/>
      </dsp:txXfrm>
    </dsp:sp>
    <dsp:sp modelId="{8D597C04-92CD-441C-AE6C-DEEF2CA3D23E}">
      <dsp:nvSpPr>
        <dsp:cNvPr id="0" name=""/>
        <dsp:cNvSpPr/>
      </dsp:nvSpPr>
      <dsp:spPr>
        <a:xfrm rot="5400000">
          <a:off x="4433142" y="1317422"/>
          <a:ext cx="969631" cy="56359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CADD files, BIM, Operations and Maintenance manuals, and access to </a:t>
          </a:r>
          <a:r>
            <a:rPr lang="en-US" sz="1600" kern="1200" dirty="0" err="1"/>
            <a:t>MultiVista</a:t>
          </a:r>
          <a:r>
            <a:rPr lang="en-US" sz="1600" kern="1200" dirty="0"/>
            <a:t> construction photos.</a:t>
          </a:r>
        </a:p>
      </dsp:txBody>
      <dsp:txXfrm rot="-5400000">
        <a:off x="2099977" y="3697921"/>
        <a:ext cx="5588630" cy="874965"/>
      </dsp:txXfrm>
    </dsp:sp>
    <dsp:sp modelId="{E89053EB-FCF3-4BDF-B148-F51FDFBB3566}">
      <dsp:nvSpPr>
        <dsp:cNvPr id="0" name=""/>
        <dsp:cNvSpPr/>
      </dsp:nvSpPr>
      <dsp:spPr>
        <a:xfrm>
          <a:off x="242" y="3683573"/>
          <a:ext cx="2099734" cy="903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Records held in electronic file share instead of long-term storage</a:t>
          </a:r>
          <a:endParaRPr lang="en-US" sz="1600" kern="1200" dirty="0"/>
        </a:p>
      </dsp:txBody>
      <dsp:txXfrm>
        <a:off x="44355" y="3727686"/>
        <a:ext cx="2011508" cy="815437"/>
      </dsp:txXfrm>
    </dsp:sp>
    <dsp:sp modelId="{65AFCD6B-6A4F-46B7-9A47-0209F8D70200}">
      <dsp:nvSpPr>
        <dsp:cNvPr id="0" name=""/>
        <dsp:cNvSpPr/>
      </dsp:nvSpPr>
      <dsp:spPr>
        <a:xfrm rot="5400000">
          <a:off x="4232808" y="2608225"/>
          <a:ext cx="1356910" cy="56592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Furniture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Building equipment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Paint and finishes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Meeting minutes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Finance reports</a:t>
          </a:r>
        </a:p>
      </dsp:txBody>
      <dsp:txXfrm rot="-5400000">
        <a:off x="2081624" y="4825649"/>
        <a:ext cx="5593040" cy="1224432"/>
      </dsp:txXfrm>
    </dsp:sp>
    <dsp:sp modelId="{039931ED-0820-424C-98FB-545F1DC979B0}">
      <dsp:nvSpPr>
        <dsp:cNvPr id="0" name=""/>
        <dsp:cNvSpPr/>
      </dsp:nvSpPr>
      <dsp:spPr>
        <a:xfrm>
          <a:off x="242" y="4970336"/>
          <a:ext cx="2081139" cy="93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 records that are NOT archived</a:t>
          </a:r>
          <a:endParaRPr lang="en-US" sz="1600" kern="1200" dirty="0"/>
        </a:p>
      </dsp:txBody>
      <dsp:txXfrm>
        <a:off x="45871" y="5015965"/>
        <a:ext cx="1989881" cy="84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F8FF-256E-4969-923D-947CE56108FF}">
      <dsp:nvSpPr>
        <dsp:cNvPr id="0" name=""/>
        <dsp:cNvSpPr/>
      </dsp:nvSpPr>
      <dsp:spPr>
        <a:xfrm>
          <a:off x="2098" y="0"/>
          <a:ext cx="4474926" cy="263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Example: We typically do not archive Paint Samples.</a:t>
          </a:r>
        </a:p>
      </dsp:txBody>
      <dsp:txXfrm>
        <a:off x="79262" y="77164"/>
        <a:ext cx="4320598" cy="2480229"/>
      </dsp:txXfrm>
    </dsp:sp>
    <dsp:sp modelId="{95425F35-4B88-41AD-814B-C1CB0826281F}">
      <dsp:nvSpPr>
        <dsp:cNvPr id="0" name=""/>
        <dsp:cNvSpPr/>
      </dsp:nvSpPr>
      <dsp:spPr>
        <a:xfrm>
          <a:off x="4924517" y="762388"/>
          <a:ext cx="948684" cy="1109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924517" y="984344"/>
        <a:ext cx="664079" cy="665869"/>
      </dsp:txXfrm>
    </dsp:sp>
    <dsp:sp modelId="{2E45E835-B1FD-4BF1-A747-AD26EDB5E8B7}">
      <dsp:nvSpPr>
        <dsp:cNvPr id="0" name=""/>
        <dsp:cNvSpPr/>
      </dsp:nvSpPr>
      <dsp:spPr>
        <a:xfrm>
          <a:off x="6266995" y="0"/>
          <a:ext cx="4474926" cy="263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Your project used special paint or if the paint colors are important for historic reasons and the paint submittal should be archived; you would enter that information in the “Other” field and place submittal under the Submittal close out folder.</a:t>
          </a:r>
        </a:p>
      </dsp:txBody>
      <dsp:txXfrm>
        <a:off x="6344159" y="77164"/>
        <a:ext cx="4320598" cy="2480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5615-8BEB-44B0-A46E-8F2562646B7A}">
      <dsp:nvSpPr>
        <dsp:cNvPr id="0" name=""/>
        <dsp:cNvSpPr/>
      </dsp:nvSpPr>
      <dsp:spPr>
        <a:xfrm>
          <a:off x="0" y="0"/>
          <a:ext cx="8003569" cy="52398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FIG will “Revise” and send an email with the same comment, examples</a:t>
          </a:r>
          <a:r>
            <a:rPr lang="en-US" sz="3200" kern="1200" dirty="0"/>
            <a:t>: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This project is being revised because construction drawings were uploaded but the archives require Record Drawings.  Please upload the Record Drawings and resubmit.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This project is being revised because you have selected to archive Schematic Design Report, but the report is not in the 12_Close Out Report Folder.  Please place Schematic Design Report in the reports folder and resubmit.</a:t>
          </a:r>
        </a:p>
      </dsp:txBody>
      <dsp:txXfrm>
        <a:off x="153469" y="153469"/>
        <a:ext cx="7696631" cy="4932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021-D10B-43E4-9F60-3123F9870A9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29C1D-5A44-48BB-87A3-EA766CBC9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29C1D-5A44-48BB-87A3-EA766CBC99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29C1D-5A44-48BB-87A3-EA766CBC99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3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604F-B409-44B8-AAFA-14AD02CE9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5" y="1212935"/>
            <a:ext cx="7226429" cy="4432130"/>
          </a:xfrm>
        </p:spPr>
        <p:txBody>
          <a:bodyPr anchor="ctr">
            <a:normAutofit/>
          </a:bodyPr>
          <a:lstStyle/>
          <a:p>
            <a:r>
              <a:rPr lang="en-US" sz="6600" dirty="0"/>
              <a:t>Trimble/</a:t>
            </a:r>
            <a:r>
              <a:rPr lang="en-US" sz="6600" dirty="0" err="1"/>
              <a:t>ebuilder</a:t>
            </a:r>
            <a:r>
              <a:rPr lang="en-US" sz="6600" dirty="0"/>
              <a:t> closeouts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86509-0F61-47AA-A1E9-3B6706C01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61" y="2087881"/>
            <a:ext cx="3142864" cy="2682239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FIG Archiving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20E7A-EFF5-43D8-91A8-0AAEB7014F26}"/>
              </a:ext>
            </a:extLst>
          </p:cNvPr>
          <p:cNvSpPr/>
          <p:nvPr/>
        </p:nvSpPr>
        <p:spPr>
          <a:xfrm>
            <a:off x="7052052" y="6110123"/>
            <a:ext cx="441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FIG Archiving: facilitiesarchiving@cornell.edu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1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675F8-3CF8-4AB6-A4D8-D47F25B9E94C}"/>
              </a:ext>
            </a:extLst>
          </p:cNvPr>
          <p:cNvSpPr/>
          <p:nvPr/>
        </p:nvSpPr>
        <p:spPr>
          <a:xfrm>
            <a:off x="737594" y="5086602"/>
            <a:ext cx="10905069" cy="1150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Actors will receive an email notifying “Action is Required”: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Stella Garber and Rebecca Merritt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5AF19-612C-4755-A20A-F0DE1AA7F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12" y="213219"/>
            <a:ext cx="8571776" cy="456447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46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824558-763A-4A6B-BBC1-8E23AEC4EE52}"/>
              </a:ext>
            </a:extLst>
          </p:cNvPr>
          <p:cNvSpPr/>
          <p:nvPr/>
        </p:nvSpPr>
        <p:spPr>
          <a:xfrm>
            <a:off x="6581869" y="271604"/>
            <a:ext cx="5368705" cy="3157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Email notice will identify the documents you have selected to be archived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3EF01-A36A-7E13-15A1-89488864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40" y="4176386"/>
            <a:ext cx="3339257" cy="19639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51EAC4-4F1A-FE8D-7419-77E71AB1F1F0}"/>
              </a:ext>
            </a:extLst>
          </p:cNvPr>
          <p:cNvSpPr/>
          <p:nvPr/>
        </p:nvSpPr>
        <p:spPr>
          <a:xfrm>
            <a:off x="6767000" y="6235379"/>
            <a:ext cx="558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FIG Archiving Close-Out Folders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A2C7AB-EF0E-6427-8C16-34E6DC866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61" y="117695"/>
            <a:ext cx="5765860" cy="65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9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0F76A-BBF7-4010-9BE2-4ED8384D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60" y="1423616"/>
            <a:ext cx="10744021" cy="1835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E62DAC-0C7C-4155-A705-9748D44A35F0}"/>
              </a:ext>
            </a:extLst>
          </p:cNvPr>
          <p:cNvSpPr/>
          <p:nvPr/>
        </p:nvSpPr>
        <p:spPr>
          <a:xfrm>
            <a:off x="3660684" y="242695"/>
            <a:ext cx="48706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Additional Comments Or </a:t>
            </a:r>
          </a:p>
          <a:p>
            <a:pPr algn="ctr"/>
            <a:r>
              <a:rPr lang="en-US" sz="2800" dirty="0"/>
              <a:t>Specialty Documents to Archive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8292090-4DB0-A7E7-220F-DDA5E1010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017642"/>
              </p:ext>
            </p:extLst>
          </p:nvPr>
        </p:nvGraphicFramePr>
        <p:xfrm>
          <a:off x="723988" y="3711921"/>
          <a:ext cx="10744021" cy="263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458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5E408-B98C-4552-AB29-544ECBD8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39" y="812884"/>
            <a:ext cx="5651795" cy="3676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183E1-619F-4CE6-B06F-00AC747DD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68" y="2734489"/>
            <a:ext cx="5651795" cy="36764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22DE72-9D01-48F1-B902-2E13C75C010A}"/>
              </a:ext>
            </a:extLst>
          </p:cNvPr>
          <p:cNvSpPr/>
          <p:nvPr/>
        </p:nvSpPr>
        <p:spPr>
          <a:xfrm>
            <a:off x="203134" y="226386"/>
            <a:ext cx="568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If Selected items are in closeout folders: FIG Approve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03E03-7F2B-41F6-9BAD-69DE035EFC1E}"/>
              </a:ext>
            </a:extLst>
          </p:cNvPr>
          <p:cNvSpPr/>
          <p:nvPr/>
        </p:nvSpPr>
        <p:spPr>
          <a:xfrm>
            <a:off x="6281016" y="2038984"/>
            <a:ext cx="569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If Selected items are missing or questions: FIG Revise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219D0F-C4E8-5CF8-3FB7-FB30B8117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39" y="812884"/>
            <a:ext cx="2714286" cy="37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A97F6-8D06-6CCB-B38B-E90E89ED4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268" y="2734489"/>
            <a:ext cx="2714286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AA92B1-BCA2-4BC6-AF6C-9C3CD9B3DD63}"/>
              </a:ext>
            </a:extLst>
          </p:cNvPr>
          <p:cNvSpPr/>
          <p:nvPr/>
        </p:nvSpPr>
        <p:spPr>
          <a:xfrm>
            <a:off x="334824" y="1684962"/>
            <a:ext cx="3995771" cy="2428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Email notice when FIG has Approved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D8026-F5E5-42EF-AB96-B02935F41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18" y="793376"/>
            <a:ext cx="7396594" cy="451821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27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59E350-B6EB-4693-BF63-F01BC8A73FA8}"/>
              </a:ext>
            </a:extLst>
          </p:cNvPr>
          <p:cNvSpPr/>
          <p:nvPr/>
        </p:nvSpPr>
        <p:spPr>
          <a:xfrm>
            <a:off x="685801" y="643466"/>
            <a:ext cx="2590799" cy="499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“Revised”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project will be back in your court</a:t>
            </a:r>
          </a:p>
        </p:txBody>
      </p:sp>
      <p:graphicFrame>
        <p:nvGraphicFramePr>
          <p:cNvPr id="115" name="TextBox 4">
            <a:extLst>
              <a:ext uri="{FF2B5EF4-FFF2-40B4-BE49-F238E27FC236}">
                <a16:creationId xmlns:a16="http://schemas.microsoft.com/office/drawing/2014/main" id="{FD24AFE7-8964-D4CF-C074-CF3147E01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362911"/>
              </p:ext>
            </p:extLst>
          </p:nvPr>
        </p:nvGraphicFramePr>
        <p:xfrm>
          <a:off x="3595954" y="863029"/>
          <a:ext cx="8003569" cy="529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030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E7655F4E-CA97-E50C-8037-6CC6DF7589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BBE4D-F631-F4A1-1C6A-E372741B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380" y="2617342"/>
            <a:ext cx="8347076" cy="1477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Questions: </a:t>
            </a:r>
            <a:br>
              <a:rPr lang="en-US" sz="4800" dirty="0"/>
            </a:br>
            <a:r>
              <a:rPr lang="en-US" sz="2000" dirty="0"/>
              <a:t>What do you think about inviting an archiving member to your end of project meetings?  </a:t>
            </a:r>
          </a:p>
        </p:txBody>
      </p:sp>
    </p:spTree>
    <p:extLst>
      <p:ext uri="{BB962C8B-B14F-4D97-AF65-F5344CB8AC3E}">
        <p14:creationId xmlns:p14="http://schemas.microsoft.com/office/powerpoint/2010/main" val="21291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43A8-0ECB-29AB-E4BC-86BC7EDE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612643"/>
            <a:ext cx="3343274" cy="499533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Archival Description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CDAD91-F1AF-EE4F-BDCB-A186D6047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85763"/>
              </p:ext>
            </p:extLst>
          </p:nvPr>
        </p:nvGraphicFramePr>
        <p:xfrm>
          <a:off x="4125976" y="314960"/>
          <a:ext cx="7740903" cy="61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77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1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DDC9-7E33-2EC2-BC67-3367F12A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6" y="600076"/>
            <a:ext cx="10131425" cy="323850"/>
          </a:xfrm>
        </p:spPr>
        <p:txBody>
          <a:bodyPr>
            <a:normAutofit fontScale="90000"/>
          </a:bodyPr>
          <a:lstStyle/>
          <a:p>
            <a:r>
              <a:rPr lang="en-US" dirty="0"/>
              <a:t>00007 - *e-Builder Resources – Administrative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3C0DC-DEF0-516F-922F-E5CDF2350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775" y="1466850"/>
            <a:ext cx="5577949" cy="51435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Application materials and approvals from historic commissions and/or state agencies (i.e.: ILPC)</a:t>
            </a:r>
          </a:p>
          <a:p>
            <a:pPr lvl="0"/>
            <a:r>
              <a:rPr lang="en-US" dirty="0"/>
              <a:t>Studies done prior to the project - including renovations and code reviews reflecting pre-construction conditions.</a:t>
            </a:r>
          </a:p>
          <a:p>
            <a:pPr lvl="0"/>
            <a:r>
              <a:rPr lang="en-US" dirty="0"/>
              <a:t>Concept report including Basis of Design</a:t>
            </a:r>
          </a:p>
          <a:p>
            <a:pPr lvl="0"/>
            <a:r>
              <a:rPr lang="en-US" dirty="0"/>
              <a:t>Schematic design report including Basis of Design</a:t>
            </a:r>
          </a:p>
          <a:p>
            <a:pPr lvl="0"/>
            <a:r>
              <a:rPr lang="en-US" dirty="0"/>
              <a:t>Design development report (should include a system &amp; material narrative and Basis of Design)</a:t>
            </a:r>
          </a:p>
          <a:p>
            <a:pPr lvl="0"/>
            <a:r>
              <a:rPr lang="en-US" dirty="0"/>
              <a:t>Preliminary code analysis reflecting proposed changes (may be part of design phase reports)</a:t>
            </a:r>
          </a:p>
          <a:p>
            <a:pPr lvl="0"/>
            <a:r>
              <a:rPr lang="en-US" dirty="0"/>
              <a:t>Structural analysis including seismic analysis of existing building and proposed strengthening techniques.</a:t>
            </a:r>
          </a:p>
          <a:p>
            <a:pPr lvl="0"/>
            <a:r>
              <a:rPr lang="en-US" dirty="0"/>
              <a:t>Peak utility requirement (if not in LEED documents)</a:t>
            </a:r>
          </a:p>
          <a:p>
            <a:pPr lvl="0"/>
            <a:r>
              <a:rPr lang="en-US" dirty="0"/>
              <a:t>Energy Modeling Plan</a:t>
            </a:r>
          </a:p>
          <a:p>
            <a:endParaRPr lang="en-US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39A2755E-948E-A8B5-3618-07BF1EA7A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1383292"/>
            <a:ext cx="6263742" cy="538898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Engineering Calculations</a:t>
            </a:r>
          </a:p>
          <a:p>
            <a:pPr lvl="0"/>
            <a:r>
              <a:rPr lang="en-US" dirty="0">
                <a:highlight>
                  <a:srgbClr val="008000"/>
                </a:highlight>
              </a:rPr>
              <a:t>Specifications (with addendums)</a:t>
            </a:r>
          </a:p>
          <a:p>
            <a:pPr lvl="0"/>
            <a:r>
              <a:rPr lang="en-US" dirty="0"/>
              <a:t>Testing and balancing reports</a:t>
            </a:r>
          </a:p>
          <a:p>
            <a:pPr lvl="0"/>
            <a:r>
              <a:rPr lang="en-US" dirty="0"/>
              <a:t>Commissioning agent test &amp; certification documents</a:t>
            </a:r>
          </a:p>
          <a:p>
            <a:pPr lvl="0"/>
            <a:r>
              <a:rPr lang="en-US" dirty="0"/>
              <a:t>Commissioning Report/Drawings (if there are any - these may be redundant with shop drawings)</a:t>
            </a:r>
          </a:p>
          <a:p>
            <a:pPr lvl="0"/>
            <a:r>
              <a:rPr lang="en-US" dirty="0"/>
              <a:t>Material test and special inspections reports</a:t>
            </a:r>
          </a:p>
          <a:p>
            <a:pPr lvl="0"/>
            <a:r>
              <a:rPr lang="en-US" dirty="0"/>
              <a:t>Environmental Impact Statement:  Important to retain since it sets operational limits on what can be done in a building in the future.</a:t>
            </a:r>
          </a:p>
          <a:p>
            <a:pPr lvl="0"/>
            <a:r>
              <a:rPr lang="en-US" dirty="0"/>
              <a:t>Honors/awards received by the project (certificates)</a:t>
            </a:r>
          </a:p>
          <a:p>
            <a:pPr lvl="0"/>
            <a:r>
              <a:rPr lang="en-US" dirty="0"/>
              <a:t>PR materials/artifacts associated with the project (newspaper clippings, copies of event materials)</a:t>
            </a:r>
          </a:p>
          <a:p>
            <a:pPr lvl="0"/>
            <a:r>
              <a:rPr lang="en-US" dirty="0"/>
              <a:t>Dedication or opening, groundbreaking &amp; final public commissioning events</a:t>
            </a:r>
          </a:p>
          <a:p>
            <a:pPr lvl="0"/>
            <a:r>
              <a:rPr lang="en-US" dirty="0"/>
              <a:t>Cornerstone or time capsule information (i.e., yes/no; contents)</a:t>
            </a:r>
          </a:p>
          <a:p>
            <a:pPr lvl="0"/>
            <a:r>
              <a:rPr lang="en-US" dirty="0"/>
              <a:t>LEED Final report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C91DA-DED6-416B-6167-ED2AC0D90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1" y="923926"/>
            <a:ext cx="2165425" cy="4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139761-2756-7781-6489-D271DFF4A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1" y="140964"/>
            <a:ext cx="2409824" cy="544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67BBD-8642-761E-ABB1-13353659864C}"/>
              </a:ext>
            </a:extLst>
          </p:cNvPr>
          <p:cNvSpPr txBox="1"/>
          <p:nvPr/>
        </p:nvSpPr>
        <p:spPr>
          <a:xfrm>
            <a:off x="652461" y="870028"/>
            <a:ext cx="10887075" cy="120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 drawings-Full Size = A complete set of clean drawings that reflect how the project was built - folding the as-built revisions into the design documents, including addenda, post bid bulletins and design revisions.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6B55D1-4700-B64F-6429-EADC2985DBF9}"/>
              </a:ext>
            </a:extLst>
          </p:cNvPr>
          <p:cNvSpPr txBox="1"/>
          <p:nvPr/>
        </p:nvSpPr>
        <p:spPr>
          <a:xfrm>
            <a:off x="1119187" y="2079590"/>
            <a:ext cx="10016575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buFont typeface="Wingdings" panose="05000000000000000000" pitchFamily="2" charset="2"/>
              <a:buChar char="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compiled by the designer from the as-built drawings submitted by the contractor, as a record of the work.  Since these are not confirmed in the field by the designer they are not "as-built" but a compiled record.</a:t>
            </a:r>
          </a:p>
          <a:p>
            <a:pPr marL="342900" marR="0" lvl="0" indent="-342900">
              <a:buFont typeface="Wingdings" panose="05000000000000000000" pitchFamily="2" charset="2"/>
              <a:buChar char="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Wingdings" panose="05000000000000000000" pitchFamily="2" charset="2"/>
              <a:buChar char="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drawings are expected to represent a complete drawing set, not just the sheets that changed.  These drawings will not be signed but will be stamped or otherwise </a:t>
            </a:r>
            <a:r>
              <a:rPr lang="en-US" sz="2400" b="1" u="sng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design team as “</a:t>
            </a:r>
            <a:r>
              <a:rPr lang="en-US" sz="2400" b="1" u="sng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Drawings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Dated</a:t>
            </a:r>
          </a:p>
        </p:txBody>
      </p:sp>
      <p:pic>
        <p:nvPicPr>
          <p:cNvPr id="15" name="Picture 14" descr="A close-up of a number&#10;&#10;Description automatically generated">
            <a:extLst>
              <a:ext uri="{FF2B5EF4-FFF2-40B4-BE49-F238E27FC236}">
                <a16:creationId xmlns:a16="http://schemas.microsoft.com/office/drawing/2014/main" id="{2B951C67-DCA5-84B4-A6F7-F67AA28E7C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2913" y="5567451"/>
            <a:ext cx="2576512" cy="637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2F13B4-D262-70E9-74FC-A35F7419DF60}"/>
              </a:ext>
            </a:extLst>
          </p:cNvPr>
          <p:cNvSpPr txBox="1"/>
          <p:nvPr/>
        </p:nvSpPr>
        <p:spPr>
          <a:xfrm>
            <a:off x="804862" y="620498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AutoCAD drawings and BIM Model files</a:t>
            </a:r>
          </a:p>
        </p:txBody>
      </p:sp>
    </p:spTree>
    <p:extLst>
      <p:ext uri="{BB962C8B-B14F-4D97-AF65-F5344CB8AC3E}">
        <p14:creationId xmlns:p14="http://schemas.microsoft.com/office/powerpoint/2010/main" val="20743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C711E-9369-9F6C-ADBB-A5FD635C6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3374" y="342264"/>
            <a:ext cx="2638425" cy="610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CD02C-D6B8-B1A1-EF03-E1367C905D14}"/>
              </a:ext>
            </a:extLst>
          </p:cNvPr>
          <p:cNvSpPr txBox="1"/>
          <p:nvPr/>
        </p:nvSpPr>
        <p:spPr>
          <a:xfrm>
            <a:off x="695325" y="1066802"/>
            <a:ext cx="11077575" cy="361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Building permits</a:t>
            </a:r>
            <a:r>
              <a:rPr lang="en-US" sz="2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(or any related Authority Having Jurisdiction documents)</a:t>
            </a:r>
          </a:p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Temporary Certificates of Occupancy</a:t>
            </a:r>
            <a:endParaRPr lang="en-US" sz="2200" u="sng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Certificate of Occupancy or equivalent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As issued by the Authority Having Jurisdiction</a:t>
            </a:r>
          </a:p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Materials Filed with local &amp; state agencies for variances, site plan approval &amp; environmental impact</a:t>
            </a:r>
          </a:p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Letters of Agreement (project specific): pertaining to access/use before, during or after construction, document of ownership, utility, or maintenance</a:t>
            </a:r>
          </a:p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acceptance:  Document signed off on by architect/engineer/designer that project is substantially complete</a:t>
            </a:r>
          </a:p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Notice to Capital Planning Group of Outstanding 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02820-97F5-F933-CE6C-9F306B4BEF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3374" y="5063488"/>
            <a:ext cx="2447926" cy="509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4DD2A-2608-A886-0151-9DFA9EBADAA9}"/>
              </a:ext>
            </a:extLst>
          </p:cNvPr>
          <p:cNvSpPr txBox="1"/>
          <p:nvPr/>
        </p:nvSpPr>
        <p:spPr>
          <a:xfrm>
            <a:off x="695325" y="5763256"/>
            <a:ext cx="6096000" cy="42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1st day and construction photos.  </a:t>
            </a:r>
          </a:p>
        </p:txBody>
      </p:sp>
    </p:spTree>
    <p:extLst>
      <p:ext uri="{BB962C8B-B14F-4D97-AF65-F5344CB8AC3E}">
        <p14:creationId xmlns:p14="http://schemas.microsoft.com/office/powerpoint/2010/main" val="46087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0CBBB-8922-B19F-AE29-E509688D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90512"/>
            <a:ext cx="2426250" cy="423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D9888-DB8B-CA57-2290-729489933689}"/>
              </a:ext>
            </a:extLst>
          </p:cNvPr>
          <p:cNvSpPr txBox="1"/>
          <p:nvPr/>
        </p:nvSpPr>
        <p:spPr>
          <a:xfrm>
            <a:off x="742950" y="838200"/>
            <a:ext cx="112014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Materials (i.e. Concrete, steel, reinforced masonry) -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mechanical equip (i.e. Phoenix valves)-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Curtain walls, ALL windows-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Fans-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Pumps-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Boards-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 Boards-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Lighting-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Systems-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Ductwork-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Fireproofing- Full Size Shop Drawings and Product Data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Protection System Records - Sprinklers &amp; fire alarms - Full Size Shop Drawings and Product Data also including calculations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AC3A2-433C-7C51-79FA-ED5B593D99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3850" y="5614987"/>
            <a:ext cx="2200275" cy="423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5D2AF7-4F88-3CB1-A6A5-1EFA37B84E9E}"/>
              </a:ext>
            </a:extLst>
          </p:cNvPr>
          <p:cNvSpPr txBox="1"/>
          <p:nvPr/>
        </p:nvSpPr>
        <p:spPr>
          <a:xfrm>
            <a:off x="742950" y="6231849"/>
            <a:ext cx="6096000" cy="42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2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O&amp;M Manuals </a:t>
            </a:r>
          </a:p>
        </p:txBody>
      </p:sp>
    </p:spTree>
    <p:extLst>
      <p:ext uri="{BB962C8B-B14F-4D97-AF65-F5344CB8AC3E}">
        <p14:creationId xmlns:p14="http://schemas.microsoft.com/office/powerpoint/2010/main" val="46724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05E2-C2FA-449D-B848-E2552724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2" y="373626"/>
            <a:ext cx="9859334" cy="9424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/>
              <a:t>Close Out process -PM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3DED8-47EB-B87B-AA5B-61DF013A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3" y="1657613"/>
            <a:ext cx="11187954" cy="40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4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FA5EB104-A661-A3C6-B18D-FF91490D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10" y="-17284"/>
            <a:ext cx="10131425" cy="847673"/>
          </a:xfrm>
        </p:spPr>
        <p:txBody>
          <a:bodyPr/>
          <a:lstStyle/>
          <a:p>
            <a:pPr algn="ctr"/>
            <a:r>
              <a:rPr lang="en-US" dirty="0"/>
              <a:t>Select Archivable Documents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C41257D6-9650-8A49-EBE5-C011C3E1C2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8548" y="3657482"/>
            <a:ext cx="5180691" cy="860965"/>
          </a:xfr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9C6D5732-F3C6-226A-874F-0C712E3862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794635" y="952357"/>
            <a:ext cx="5180692" cy="847673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EC1B85-3934-329E-0E42-423B9A35E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47" y="945031"/>
            <a:ext cx="5180693" cy="25772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8BF7CF-D0BC-D235-A6DC-EBAEFF59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47" y="4653624"/>
            <a:ext cx="5180692" cy="9874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C2D62B-244D-F165-9701-DAF8D21EB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635" y="1873340"/>
            <a:ext cx="5180692" cy="19588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2AFF13-9C8D-A8C2-D170-EA2C3EDC6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635" y="3922149"/>
            <a:ext cx="5180691" cy="8571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5E36D8B-792A-52AB-0B64-7EC3BA2D7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3043" y="5057971"/>
            <a:ext cx="2687957" cy="158091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366E4EF-3009-49E6-9A7A-0135C9963EA6}"/>
              </a:ext>
            </a:extLst>
          </p:cNvPr>
          <p:cNvSpPr/>
          <p:nvPr/>
        </p:nvSpPr>
        <p:spPr>
          <a:xfrm>
            <a:off x="4164594" y="5848429"/>
            <a:ext cx="481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Archiving Close-Out Folders</a:t>
            </a:r>
          </a:p>
        </p:txBody>
      </p:sp>
    </p:spTree>
    <p:extLst>
      <p:ext uri="{BB962C8B-B14F-4D97-AF65-F5344CB8AC3E}">
        <p14:creationId xmlns:p14="http://schemas.microsoft.com/office/powerpoint/2010/main" val="225309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DD88C-7F52-1C79-D354-38A46C948CF8}"/>
              </a:ext>
            </a:extLst>
          </p:cNvPr>
          <p:cNvSpPr txBox="1"/>
          <p:nvPr/>
        </p:nvSpPr>
        <p:spPr>
          <a:xfrm>
            <a:off x="2077097" y="742637"/>
            <a:ext cx="7634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cap="all" dirty="0"/>
              <a:t>Close out process - Archiving</a:t>
            </a:r>
            <a:r>
              <a:rPr lang="en-US" sz="1800" cap="all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34849-9588-01BF-F871-7F9B40E9F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55" y="1845915"/>
            <a:ext cx="8613020" cy="35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5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1022</Words>
  <Application>Microsoft Office PowerPoint</Application>
  <PresentationFormat>Widescreen</PresentationFormat>
  <Paragraphs>92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Wingdings</vt:lpstr>
      <vt:lpstr>Celestial</vt:lpstr>
      <vt:lpstr>Trimble/ebuilder closeouts</vt:lpstr>
      <vt:lpstr>Archival Description</vt:lpstr>
      <vt:lpstr>00007 - *e-Builder Resources – Administrative </vt:lpstr>
      <vt:lpstr>PowerPoint Presentation</vt:lpstr>
      <vt:lpstr>PowerPoint Presentation</vt:lpstr>
      <vt:lpstr>PowerPoint Presentation</vt:lpstr>
      <vt:lpstr>Close Out process -PM</vt:lpstr>
      <vt:lpstr>Select Archivable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Questions:  What do you think about inviting an archiving member to your end of project meetings?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Ebuilder closeouts</dc:title>
  <dc:creator>Rebecca A. Merritt</dc:creator>
  <cp:lastModifiedBy>Rebecca A. Merritt</cp:lastModifiedBy>
  <cp:revision>27</cp:revision>
  <dcterms:created xsi:type="dcterms:W3CDTF">2020-05-11T16:39:27Z</dcterms:created>
  <dcterms:modified xsi:type="dcterms:W3CDTF">2025-01-14T16:04:30Z</dcterms:modified>
</cp:coreProperties>
</file>