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1"/>
  </p:notesMasterIdLst>
  <p:sldIdLst>
    <p:sldId id="256" r:id="rId2"/>
    <p:sldId id="258" r:id="rId3"/>
    <p:sldId id="259" r:id="rId4"/>
    <p:sldId id="266" r:id="rId5"/>
    <p:sldId id="268" r:id="rId6"/>
    <p:sldId id="267" r:id="rId7"/>
    <p:sldId id="274" r:id="rId8"/>
    <p:sldId id="275" r:id="rId9"/>
    <p:sldId id="261" r:id="rId10"/>
    <p:sldId id="271" r:id="rId11"/>
    <p:sldId id="276" r:id="rId12"/>
    <p:sldId id="262" r:id="rId13"/>
    <p:sldId id="273" r:id="rId14"/>
    <p:sldId id="272" r:id="rId15"/>
    <p:sldId id="269" r:id="rId16"/>
    <p:sldId id="278" r:id="rId17"/>
    <p:sldId id="279" r:id="rId18"/>
    <p:sldId id="280"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93438-2B56-4DBB-A4C5-D0DF712696A6}" v="8" dt="2024-09-11T17:44:04.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01" autoAdjust="0"/>
  </p:normalViewPr>
  <p:slideViewPr>
    <p:cSldViewPr snapToGrid="0">
      <p:cViewPr varScale="1">
        <p:scale>
          <a:sx n="91" d="100"/>
          <a:sy n="91" d="100"/>
        </p:scale>
        <p:origin x="5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9241D-33CB-4A21-920F-5AC0D3562AB3}"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93A85-2546-4AAA-989F-EC7984BB1FC7}" type="slidenum">
              <a:rPr lang="en-US" smtClean="0"/>
              <a:t>‹#›</a:t>
            </a:fld>
            <a:endParaRPr lang="en-US"/>
          </a:p>
        </p:txBody>
      </p:sp>
    </p:spTree>
    <p:extLst>
      <p:ext uri="{BB962C8B-B14F-4D97-AF65-F5344CB8AC3E}">
        <p14:creationId xmlns:p14="http://schemas.microsoft.com/office/powerpoint/2010/main" val="51315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Hello!  My name is Erin Cuddihy and I’m an Environmental Engineer in Facilities Engineering, in the Environmental and Energy Services team. Today I’m presenting briefly about stormwater practices, also known as stormwater BMPs.  I’ll talk about construction sequencing, temporary sediment basins, and how we can improve stormwater practices during the design and construction process.</a:t>
            </a:r>
          </a:p>
        </p:txBody>
      </p:sp>
      <p:sp>
        <p:nvSpPr>
          <p:cNvPr id="4" name="Slide Number Placeholder 3"/>
          <p:cNvSpPr>
            <a:spLocks noGrp="1"/>
          </p:cNvSpPr>
          <p:nvPr>
            <p:ph type="sldNum" sz="quarter" idx="5"/>
          </p:nvPr>
        </p:nvSpPr>
        <p:spPr/>
        <p:txBody>
          <a:bodyPr/>
          <a:lstStyle/>
          <a:p>
            <a:fld id="{C7E93A85-2546-4AAA-989F-EC7984BB1FC7}" type="slidenum">
              <a:rPr lang="en-US" smtClean="0"/>
              <a:t>2</a:t>
            </a:fld>
            <a:endParaRPr lang="en-US"/>
          </a:p>
        </p:txBody>
      </p:sp>
    </p:spTree>
    <p:extLst>
      <p:ext uri="{BB962C8B-B14F-4D97-AF65-F5344CB8AC3E}">
        <p14:creationId xmlns:p14="http://schemas.microsoft.com/office/powerpoint/2010/main" val="354516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I mentioned, the beginning of the project includes many stormwater-related tasks.  The left photo shows the so-called “stabilized construction entrance”. This means that stone is put down for a distance along the entrance to the site.  When vehicles exit the site, dirt from the tires gets caught in the stone. The street beyond the construction entrance needs to be frequently swept. Any sediment or other material that leaves the site here ends up in the storm drains. </a:t>
            </a:r>
          </a:p>
          <a:p>
            <a:endParaRPr lang="en-US" b="1" dirty="0"/>
          </a:p>
          <a:p>
            <a:r>
              <a:rPr lang="en-US" b="1" dirty="0"/>
              <a:t>The center photo shows a silt fence which keeps sediment from entering sensitive areas or migrating off site.  </a:t>
            </a:r>
          </a:p>
          <a:p>
            <a:endParaRPr lang="en-US" b="1" dirty="0"/>
          </a:p>
          <a:p>
            <a:r>
              <a:rPr lang="en-US" b="1" dirty="0"/>
              <a:t>The right photo shows a silt sock also known as a silt log. These let water through but traps sediment. All of these features should be included on the drawing layout plans and the designer should include details showing how to construct them.</a:t>
            </a:r>
          </a:p>
        </p:txBody>
      </p:sp>
      <p:sp>
        <p:nvSpPr>
          <p:cNvPr id="4" name="Slide Number Placeholder 3"/>
          <p:cNvSpPr>
            <a:spLocks noGrp="1"/>
          </p:cNvSpPr>
          <p:nvPr>
            <p:ph type="sldNum" sz="quarter" idx="5"/>
          </p:nvPr>
        </p:nvSpPr>
        <p:spPr/>
        <p:txBody>
          <a:bodyPr/>
          <a:lstStyle/>
          <a:p>
            <a:fld id="{C7E93A85-2546-4AAA-989F-EC7984BB1FC7}" type="slidenum">
              <a:rPr lang="en-US" smtClean="0"/>
              <a:t>11</a:t>
            </a:fld>
            <a:endParaRPr lang="en-US"/>
          </a:p>
        </p:txBody>
      </p:sp>
    </p:spTree>
    <p:extLst>
      <p:ext uri="{BB962C8B-B14F-4D97-AF65-F5344CB8AC3E}">
        <p14:creationId xmlns:p14="http://schemas.microsoft.com/office/powerpoint/2010/main" val="238058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contractors want to use the location of the permanent stormwater practice as a temporary sediment basin during construction. This is OK but the temporary basin must have a design.  It must be able to handle large storms and have an overflow.  When it’s time to convert the sediment basin to the permanent stormwater practice, the contractor must remove all of the sediment water and dispose of it properly (the design engineer should have a plan for this).  It’s best practice to remove the bottom 12 inches of soil from the basin and install clean subgrade, and then remeasure the stormwater practice to be sure the size and shape are as shown in the plans.</a:t>
            </a:r>
          </a:p>
        </p:txBody>
      </p:sp>
      <p:sp>
        <p:nvSpPr>
          <p:cNvPr id="4" name="Slide Number Placeholder 3"/>
          <p:cNvSpPr>
            <a:spLocks noGrp="1"/>
          </p:cNvSpPr>
          <p:nvPr>
            <p:ph type="sldNum" sz="quarter" idx="5"/>
          </p:nvPr>
        </p:nvSpPr>
        <p:spPr/>
        <p:txBody>
          <a:bodyPr/>
          <a:lstStyle/>
          <a:p>
            <a:fld id="{C7E93A85-2546-4AAA-989F-EC7984BB1FC7}" type="slidenum">
              <a:rPr lang="en-US" smtClean="0"/>
              <a:t>12</a:t>
            </a:fld>
            <a:endParaRPr lang="en-US"/>
          </a:p>
        </p:txBody>
      </p:sp>
    </p:spTree>
    <p:extLst>
      <p:ext uri="{BB962C8B-B14F-4D97-AF65-F5344CB8AC3E}">
        <p14:creationId xmlns:p14="http://schemas.microsoft.com/office/powerpoint/2010/main" val="292089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converting a temporary sediment basin to a permanent practice, remove the sediment and grade the practice properly.  If infiltration is planned, rake the bottom to </a:t>
            </a:r>
            <a:r>
              <a:rPr lang="en-US" b="1" dirty="0" err="1"/>
              <a:t>decompact</a:t>
            </a:r>
            <a:r>
              <a:rPr lang="en-US" b="1" dirty="0"/>
              <a:t> the soil.</a:t>
            </a:r>
          </a:p>
        </p:txBody>
      </p:sp>
      <p:sp>
        <p:nvSpPr>
          <p:cNvPr id="4" name="Slide Number Placeholder 3"/>
          <p:cNvSpPr>
            <a:spLocks noGrp="1"/>
          </p:cNvSpPr>
          <p:nvPr>
            <p:ph type="sldNum" sz="quarter" idx="5"/>
          </p:nvPr>
        </p:nvSpPr>
        <p:spPr/>
        <p:txBody>
          <a:bodyPr/>
          <a:lstStyle/>
          <a:p>
            <a:fld id="{C7E93A85-2546-4AAA-989F-EC7984BB1FC7}" type="slidenum">
              <a:rPr lang="en-US" smtClean="0"/>
              <a:t>13</a:t>
            </a:fld>
            <a:endParaRPr lang="en-US"/>
          </a:p>
        </p:txBody>
      </p:sp>
    </p:spTree>
    <p:extLst>
      <p:ext uri="{BB962C8B-B14F-4D97-AF65-F5344CB8AC3E}">
        <p14:creationId xmlns:p14="http://schemas.microsoft.com/office/powerpoint/2010/main" val="740481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an example of a sediment basin design used during construction. Not all basins need to use this design, but they do all need to be thoughtfully designed by the project engineer.</a:t>
            </a:r>
          </a:p>
        </p:txBody>
      </p:sp>
      <p:sp>
        <p:nvSpPr>
          <p:cNvPr id="4" name="Slide Number Placeholder 3"/>
          <p:cNvSpPr>
            <a:spLocks noGrp="1"/>
          </p:cNvSpPr>
          <p:nvPr>
            <p:ph type="sldNum" sz="quarter" idx="5"/>
          </p:nvPr>
        </p:nvSpPr>
        <p:spPr/>
        <p:txBody>
          <a:bodyPr/>
          <a:lstStyle/>
          <a:p>
            <a:fld id="{C7E93A85-2546-4AAA-989F-EC7984BB1FC7}" type="slidenum">
              <a:rPr lang="en-US" smtClean="0"/>
              <a:t>14</a:t>
            </a:fld>
            <a:endParaRPr lang="en-US"/>
          </a:p>
        </p:txBody>
      </p:sp>
    </p:spTree>
    <p:extLst>
      <p:ext uri="{BB962C8B-B14F-4D97-AF65-F5344CB8AC3E}">
        <p14:creationId xmlns:p14="http://schemas.microsoft.com/office/powerpoint/2010/main" val="292655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Cornell staff should work with the designers early in the project to make sure the design is constructable from the outset so we can ensure we can remain on schedule and provide a good quality product.  FE is here to help with this.  Sometimes the design can be tweaked.  For example, by swapping out 4</a:t>
            </a:r>
            <a:r>
              <a:rPr lang="en-US" sz="1800" b="1"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or 5</a:t>
            </a:r>
            <a:r>
              <a:rPr lang="en-US" sz="1800" b="1"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concrete sidewalk for a thicker slab that would allow small trucks to drive on it during construction, an adjacent stormwater practice could be installed later in the project.  This would also allow Cornell to maintain the practice more easily in the future.</a:t>
            </a:r>
            <a:endParaRPr lang="en-US" sz="1800" dirty="0">
              <a:effectLst/>
              <a:latin typeface="Times New Roman" panose="02020603050405020304" pitchFamily="18" charset="0"/>
              <a:ea typeface="Times New Roman" panose="02020603050405020304" pitchFamily="18" charset="0"/>
            </a:endParaRPr>
          </a:p>
          <a:p>
            <a:endParaRPr lang="en-US" b="1" dirty="0"/>
          </a:p>
          <a:p>
            <a:r>
              <a:rPr lang="en-US" b="1" dirty="0"/>
              <a:t>We should also check that the SWPPP includes a clear construction sequence and enough detail about the temporary and permanent stormwater infrastructure. Environment, Health &amp; Safety will present on SWPPPs at the November PMPD meeting.</a:t>
            </a:r>
          </a:p>
        </p:txBody>
      </p:sp>
      <p:sp>
        <p:nvSpPr>
          <p:cNvPr id="4" name="Slide Number Placeholder 3"/>
          <p:cNvSpPr>
            <a:spLocks noGrp="1"/>
          </p:cNvSpPr>
          <p:nvPr>
            <p:ph type="sldNum" sz="quarter" idx="5"/>
          </p:nvPr>
        </p:nvSpPr>
        <p:spPr/>
        <p:txBody>
          <a:bodyPr/>
          <a:lstStyle/>
          <a:p>
            <a:fld id="{C7E93A85-2546-4AAA-989F-EC7984BB1FC7}" type="slidenum">
              <a:rPr lang="en-US" smtClean="0"/>
              <a:t>15</a:t>
            </a:fld>
            <a:endParaRPr lang="en-US"/>
          </a:p>
        </p:txBody>
      </p:sp>
    </p:spTree>
    <p:extLst>
      <p:ext uri="{BB962C8B-B14F-4D97-AF65-F5344CB8AC3E}">
        <p14:creationId xmlns:p14="http://schemas.microsoft.com/office/powerpoint/2010/main" val="137331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It is good to check in with the contractor at multiple points during construction.  At a pre-installation meeting to look at the plans. Is the area that drains to the BMP location the same size as shown in the drawings? Are the storm sewers the underdrain will connect to shown on the drawing?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When rough grading of the BMP is complete.  Does the size and shape match the plans? Ensure the perimeter of the practice is protected with silt fence or silt logs so runoff can’t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Check in when the area draining to the BMP is stabilized and planted. If grass can’t grow quickly, it may be necessary for the contractor to put down mats that keep the soil in place temporarily.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Check in when important features of the stormwater practice are installed, such as inlets, outlets, pipes, etc.  Check that soil mix, soil compaction and density are per the specs.  Check that the slopes are correct and that plantings are the correct type and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Check in when the practice is constructed to do field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7E93A85-2546-4AAA-989F-EC7984BB1FC7}" type="slidenum">
              <a:rPr lang="en-US" smtClean="0"/>
              <a:t>16</a:t>
            </a:fld>
            <a:endParaRPr lang="en-US"/>
          </a:p>
        </p:txBody>
      </p:sp>
    </p:spTree>
    <p:extLst>
      <p:ext uri="{BB962C8B-B14F-4D97-AF65-F5344CB8AC3E}">
        <p14:creationId xmlns:p14="http://schemas.microsoft.com/office/powerpoint/2010/main" val="104093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closing, the stormwater practices we build sometimes look simple and can just look like gardens or grass but under the surface they are complicated and can be easily damaged.  We can work together to ensure the design is as constructable as possible. </a:t>
            </a:r>
          </a:p>
          <a:p>
            <a:endParaRPr lang="en-US" dirty="0"/>
          </a:p>
        </p:txBody>
      </p:sp>
      <p:sp>
        <p:nvSpPr>
          <p:cNvPr id="4" name="Slide Number Placeholder 3"/>
          <p:cNvSpPr>
            <a:spLocks noGrp="1"/>
          </p:cNvSpPr>
          <p:nvPr>
            <p:ph type="sldNum" sz="quarter" idx="5"/>
          </p:nvPr>
        </p:nvSpPr>
        <p:spPr/>
        <p:txBody>
          <a:bodyPr/>
          <a:lstStyle/>
          <a:p>
            <a:fld id="{C7E93A85-2546-4AAA-989F-EC7984BB1FC7}" type="slidenum">
              <a:rPr lang="en-US" smtClean="0"/>
              <a:t>17</a:t>
            </a:fld>
            <a:endParaRPr lang="en-US"/>
          </a:p>
        </p:txBody>
      </p:sp>
    </p:spTree>
    <p:extLst>
      <p:ext uri="{BB962C8B-B14F-4D97-AF65-F5344CB8AC3E}">
        <p14:creationId xmlns:p14="http://schemas.microsoft.com/office/powerpoint/2010/main" val="224085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en-US" b="1" dirty="0"/>
              <a:t>If you have questions about stormwater practices, you can contact me, Kara Bugis, or Derek Franklin.  Kara and Derek deal with stormwater and SWPPP compliance and inspection.  I am assisting with stormwater QA/QC and review stormwater design and construction drawings.  Please feel free to reach out.  Thanks for your time today!</a:t>
            </a:r>
          </a:p>
          <a:p>
            <a:r>
              <a:rPr lang="en-US"/>
              <a:t> </a:t>
            </a:r>
            <a:endParaRPr lang="en-US" dirty="0"/>
          </a:p>
        </p:txBody>
      </p:sp>
      <p:sp>
        <p:nvSpPr>
          <p:cNvPr id="4" name="Slide Number Placeholder 3"/>
          <p:cNvSpPr>
            <a:spLocks noGrp="1"/>
          </p:cNvSpPr>
          <p:nvPr>
            <p:ph type="sldNum" sz="quarter" idx="5"/>
          </p:nvPr>
        </p:nvSpPr>
        <p:spPr/>
        <p:txBody>
          <a:bodyPr/>
          <a:lstStyle/>
          <a:p>
            <a:fld id="{C7E93A85-2546-4AAA-989F-EC7984BB1FC7}" type="slidenum">
              <a:rPr lang="en-US" smtClean="0"/>
              <a:t>18</a:t>
            </a:fld>
            <a:endParaRPr lang="en-US"/>
          </a:p>
        </p:txBody>
      </p:sp>
    </p:spTree>
    <p:extLst>
      <p:ext uri="{BB962C8B-B14F-4D97-AF65-F5344CB8AC3E}">
        <p14:creationId xmlns:p14="http://schemas.microsoft.com/office/powerpoint/2010/main" val="134472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en-US" b="1" dirty="0"/>
              <a:t>Before I go, I just wanted to let you all know that Facilities Engineering recently bought a new drone.  It’s a DJI </a:t>
            </a:r>
            <a:r>
              <a:rPr lang="en-US" b="1" dirty="0" err="1"/>
              <a:t>Matrice</a:t>
            </a:r>
            <a:r>
              <a:rPr lang="en-US" b="1" dirty="0"/>
              <a:t> 30T and it does photos, video, and thermal imaging.  I got certified as a commercial drone operator and have been flying it on various sites on campus.  Let us know if you have a project you need aerial views for – roof inspections, parking, whole project sites.  The camera has a great zoom and we are pleased with the results so far. The photos here are from King-Shaw Hall and show the view from where the drone was flying, and the zoom from that distance.  Let us know if you have something you need photographed. Thanks for your time today!</a:t>
            </a:r>
          </a:p>
          <a:p>
            <a:endParaRPr lang="en-US" dirty="0"/>
          </a:p>
        </p:txBody>
      </p:sp>
      <p:sp>
        <p:nvSpPr>
          <p:cNvPr id="4" name="Slide Number Placeholder 3"/>
          <p:cNvSpPr>
            <a:spLocks noGrp="1"/>
          </p:cNvSpPr>
          <p:nvPr>
            <p:ph type="sldNum" sz="quarter" idx="5"/>
          </p:nvPr>
        </p:nvSpPr>
        <p:spPr/>
        <p:txBody>
          <a:bodyPr/>
          <a:lstStyle/>
          <a:p>
            <a:fld id="{C7E93A85-2546-4AAA-989F-EC7984BB1FC7}" type="slidenum">
              <a:rPr lang="en-US" smtClean="0"/>
              <a:t>19</a:t>
            </a:fld>
            <a:endParaRPr lang="en-US"/>
          </a:p>
        </p:txBody>
      </p:sp>
    </p:spTree>
    <p:extLst>
      <p:ext uri="{BB962C8B-B14F-4D97-AF65-F5344CB8AC3E}">
        <p14:creationId xmlns:p14="http://schemas.microsoft.com/office/powerpoint/2010/main" val="248805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 know, we install stormwater infrastructure as part of our facilities construction all over campus.  Legally, we need to control how much water runs off the site, how fast the water runs off the site, and how polluted the water is that leaves the site.</a:t>
            </a:r>
          </a:p>
        </p:txBody>
      </p:sp>
      <p:sp>
        <p:nvSpPr>
          <p:cNvPr id="4" name="Slide Number Placeholder 3"/>
          <p:cNvSpPr>
            <a:spLocks noGrp="1"/>
          </p:cNvSpPr>
          <p:nvPr>
            <p:ph type="sldNum" sz="quarter" idx="5"/>
          </p:nvPr>
        </p:nvSpPr>
        <p:spPr/>
        <p:txBody>
          <a:bodyPr/>
          <a:lstStyle/>
          <a:p>
            <a:fld id="{C7E93A85-2546-4AAA-989F-EC7984BB1FC7}" type="slidenum">
              <a:rPr lang="en-US" smtClean="0"/>
              <a:t>3</a:t>
            </a:fld>
            <a:endParaRPr lang="en-US"/>
          </a:p>
        </p:txBody>
      </p:sp>
    </p:spTree>
    <p:extLst>
      <p:ext uri="{BB962C8B-B14F-4D97-AF65-F5344CB8AC3E}">
        <p14:creationId xmlns:p14="http://schemas.microsoft.com/office/powerpoint/2010/main" val="140219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Stormwater infrastructure other than old-fashioned curb inlets, pipes, and manholes, are called stormwater practices or stormwater BMPs (which means best management practices). This category includes all kinds of infrastructure like stormwater ponds, bioretention areas, swales, sand filters, permeable pavement,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Three types of common stormwater practices are shown here:  a stormwater pond, permeable pavers, and underground chambers. I’ll show more types on upcoming slides. </a:t>
            </a:r>
          </a:p>
        </p:txBody>
      </p:sp>
      <p:sp>
        <p:nvSpPr>
          <p:cNvPr id="4" name="Slide Number Placeholder 3"/>
          <p:cNvSpPr>
            <a:spLocks noGrp="1"/>
          </p:cNvSpPr>
          <p:nvPr>
            <p:ph type="sldNum" sz="quarter" idx="5"/>
          </p:nvPr>
        </p:nvSpPr>
        <p:spPr/>
        <p:txBody>
          <a:bodyPr/>
          <a:lstStyle/>
          <a:p>
            <a:fld id="{C7E93A85-2546-4AAA-989F-EC7984BB1FC7}" type="slidenum">
              <a:rPr lang="en-US" smtClean="0"/>
              <a:t>4</a:t>
            </a:fld>
            <a:endParaRPr lang="en-US"/>
          </a:p>
        </p:txBody>
      </p:sp>
    </p:spTree>
    <p:extLst>
      <p:ext uri="{BB962C8B-B14F-4D97-AF65-F5344CB8AC3E}">
        <p14:creationId xmlns:p14="http://schemas.microsoft.com/office/powerpoint/2010/main" val="215653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some examples of what happens if stormwater practices are not properly designed or installed, or if maintenance isn’t performed. You can end up with flooding, erosion, and negative impacts on the environment and recreation areas.</a:t>
            </a:r>
          </a:p>
        </p:txBody>
      </p:sp>
      <p:sp>
        <p:nvSpPr>
          <p:cNvPr id="4" name="Slide Number Placeholder 3"/>
          <p:cNvSpPr>
            <a:spLocks noGrp="1"/>
          </p:cNvSpPr>
          <p:nvPr>
            <p:ph type="sldNum" sz="quarter" idx="5"/>
          </p:nvPr>
        </p:nvSpPr>
        <p:spPr/>
        <p:txBody>
          <a:bodyPr/>
          <a:lstStyle/>
          <a:p>
            <a:fld id="{C7E93A85-2546-4AAA-989F-EC7984BB1FC7}" type="slidenum">
              <a:rPr lang="en-US" smtClean="0"/>
              <a:t>5</a:t>
            </a:fld>
            <a:endParaRPr lang="en-US"/>
          </a:p>
        </p:txBody>
      </p:sp>
    </p:spTree>
    <p:extLst>
      <p:ext uri="{BB962C8B-B14F-4D97-AF65-F5344CB8AC3E}">
        <p14:creationId xmlns:p14="http://schemas.microsoft.com/office/powerpoint/2010/main" val="369572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 the next few slides, I’ll show cross-sections of common stormwater practices.  This is a dry swale design. It has the subgrade soil at the bottom and then a layer of sand. There is an underdrain (also called a drain tile). Then a specially formulated soil that allows infiltration and there is grass on top. This design can be mowed.  Although it just looks like a grassy area when it’s done, it’s not. </a:t>
            </a:r>
          </a:p>
        </p:txBody>
      </p:sp>
      <p:sp>
        <p:nvSpPr>
          <p:cNvPr id="4" name="Slide Number Placeholder 3"/>
          <p:cNvSpPr>
            <a:spLocks noGrp="1"/>
          </p:cNvSpPr>
          <p:nvPr>
            <p:ph type="sldNum" sz="quarter" idx="5"/>
          </p:nvPr>
        </p:nvSpPr>
        <p:spPr/>
        <p:txBody>
          <a:bodyPr/>
          <a:lstStyle/>
          <a:p>
            <a:fld id="{C7E93A85-2546-4AAA-989F-EC7984BB1FC7}" type="slidenum">
              <a:rPr lang="en-US" smtClean="0"/>
              <a:t>6</a:t>
            </a:fld>
            <a:endParaRPr lang="en-US"/>
          </a:p>
        </p:txBody>
      </p:sp>
    </p:spTree>
    <p:extLst>
      <p:ext uri="{BB962C8B-B14F-4D97-AF65-F5344CB8AC3E}">
        <p14:creationId xmlns:p14="http://schemas.microsoft.com/office/powerpoint/2010/main" val="403277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stormwater wet pond design includes a forebay at the inflow area where a lot of sediment will settle.  This makes maintenance easier and keeps the rest of the pond cleaner.  </a:t>
            </a:r>
          </a:p>
          <a:p>
            <a:endParaRPr lang="en-US" b="1" dirty="0"/>
          </a:p>
          <a:p>
            <a:r>
              <a:rPr lang="en-US" b="1" dirty="0"/>
              <a:t>There are pipes inside the pond that can clog if sediment is allowed to enter during construction.  The pond is designed so that the surface can rise to a specific level and then the water will slowly outflow, but some water will always remain in the pond. If the pipes inside clog then water cannot outflow as designed which can lead to flooding or other issues.</a:t>
            </a:r>
          </a:p>
        </p:txBody>
      </p:sp>
      <p:sp>
        <p:nvSpPr>
          <p:cNvPr id="4" name="Slide Number Placeholder 3"/>
          <p:cNvSpPr>
            <a:spLocks noGrp="1"/>
          </p:cNvSpPr>
          <p:nvPr>
            <p:ph type="sldNum" sz="quarter" idx="5"/>
          </p:nvPr>
        </p:nvSpPr>
        <p:spPr/>
        <p:txBody>
          <a:bodyPr/>
          <a:lstStyle/>
          <a:p>
            <a:fld id="{C7E93A85-2546-4AAA-989F-EC7984BB1FC7}" type="slidenum">
              <a:rPr lang="en-US" smtClean="0"/>
              <a:t>7</a:t>
            </a:fld>
            <a:endParaRPr lang="en-US"/>
          </a:p>
        </p:txBody>
      </p:sp>
    </p:spTree>
    <p:extLst>
      <p:ext uri="{BB962C8B-B14F-4D97-AF65-F5344CB8AC3E}">
        <p14:creationId xmlns:p14="http://schemas.microsoft.com/office/powerpoint/2010/main" val="388599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a:t>
            </a:r>
            <a:r>
              <a:rPr lang="en-US" b="1" dirty="0" err="1"/>
              <a:t>bioinfiltration</a:t>
            </a:r>
            <a:r>
              <a:rPr lang="en-US" b="1" dirty="0"/>
              <a:t> design includes an underdrain surrounded by stone, including under the bottom of the underdrain, a thick layer of bioretention soil, some mulch, and plantings. The bioretention soil must be mostly sand, usually 75% or more, so that a lot of water can drain through.  Notice the cleanout and valve. </a:t>
            </a:r>
          </a:p>
          <a:p>
            <a:endParaRPr lang="en-US" b="1" dirty="0"/>
          </a:p>
          <a:p>
            <a:r>
              <a:rPr lang="en-US" b="1" dirty="0"/>
              <a:t>The subgrade, which is the dirt layer at the bottom, should be non-compacted. In this design, water leaves both by infiltrating into the ground and also through the underdrain.  The system is designed to process a very specific amount of water.  It is designed so there is no standing water after a short period of time to avoid mosquito growth.</a:t>
            </a:r>
          </a:p>
        </p:txBody>
      </p:sp>
      <p:sp>
        <p:nvSpPr>
          <p:cNvPr id="4" name="Slide Number Placeholder 3"/>
          <p:cNvSpPr>
            <a:spLocks noGrp="1"/>
          </p:cNvSpPr>
          <p:nvPr>
            <p:ph type="sldNum" sz="quarter" idx="5"/>
          </p:nvPr>
        </p:nvSpPr>
        <p:spPr/>
        <p:txBody>
          <a:bodyPr/>
          <a:lstStyle/>
          <a:p>
            <a:fld id="{C7E93A85-2546-4AAA-989F-EC7984BB1FC7}" type="slidenum">
              <a:rPr lang="en-US" smtClean="0"/>
              <a:t>8</a:t>
            </a:fld>
            <a:endParaRPr lang="en-US"/>
          </a:p>
        </p:txBody>
      </p:sp>
    </p:spTree>
    <p:extLst>
      <p:ext uri="{BB962C8B-B14F-4D97-AF65-F5344CB8AC3E}">
        <p14:creationId xmlns:p14="http://schemas.microsoft.com/office/powerpoint/2010/main" val="975436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t>This slide includes a typical construction sequence for site work and installing stormwater practices.  If any soil/sediment/chemicals get into the stormwater practice, they can damage it permanently.  It’s also important to keep the soils in the areas that will be stormwater practices loose. This means not driving on the area with heavy equipment.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t>At the beginning of construction, install all the sediment control equipment such as silt fences, storm inlet protection,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t>Grade the site and cover stockpiles.  Use special materials such as fiber mats to temporarily stabilize open dirt areas and slopes, especially if construction pauses.  Install silt logs around the areas that will be the stormwater practices. Don’t drive heavy equipment on the stormwater practice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t>Install utilities, sewers, water, curbs, pavements, etc.  Establish plantings on the areas draining toward the stormwater practice.  If grass can’t grow in time, fiber mats or another cover can keep the soil in place white the grass is establishing, to keep the soil from washing away into the stormwater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t>After the areas draining toward the stormwater practice are planted and stabilized, then install the stormwater practice layers – geotechnical fabrics, stone, underdrains, high-sand soil.  Install these materials from outside of the practice.  </a:t>
            </a:r>
          </a:p>
        </p:txBody>
      </p:sp>
      <p:sp>
        <p:nvSpPr>
          <p:cNvPr id="4" name="Slide Number Placeholder 3"/>
          <p:cNvSpPr>
            <a:spLocks noGrp="1"/>
          </p:cNvSpPr>
          <p:nvPr>
            <p:ph type="sldNum" sz="quarter" idx="5"/>
          </p:nvPr>
        </p:nvSpPr>
        <p:spPr/>
        <p:txBody>
          <a:bodyPr/>
          <a:lstStyle/>
          <a:p>
            <a:fld id="{C7E93A85-2546-4AAA-989F-EC7984BB1FC7}" type="slidenum">
              <a:rPr lang="en-US" smtClean="0"/>
              <a:t>9</a:t>
            </a:fld>
            <a:endParaRPr lang="en-US"/>
          </a:p>
        </p:txBody>
      </p:sp>
    </p:spTree>
    <p:extLst>
      <p:ext uri="{BB962C8B-B14F-4D97-AF65-F5344CB8AC3E}">
        <p14:creationId xmlns:p14="http://schemas.microsoft.com/office/powerpoint/2010/main" val="179370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USEPA brochure is for small residential construction sites, but it can also apply to our projects. </a:t>
            </a:r>
          </a:p>
          <a:p>
            <a:endParaRPr lang="en-US" b="1" dirty="0"/>
          </a:p>
          <a:p>
            <a:r>
              <a:rPr lang="en-US" b="1" dirty="0"/>
              <a:t>It shows ample use of silt fence anywhere we want to protect and around the soil stockpile. If it’s supposed to rain, contractors should cover the soil stockpile with tarps to keep it from running off onto the site.  </a:t>
            </a:r>
          </a:p>
          <a:p>
            <a:endParaRPr lang="en-US" b="1" dirty="0"/>
          </a:p>
          <a:p>
            <a:r>
              <a:rPr lang="en-US" b="1" dirty="0"/>
              <a:t>It shows silt logs around the stormwater drain inlet or catch basin.  It shows a stone entrance/exit pad to catch sediment from truck tires.  It’s important for contractors also to keep the street along the construction site clean so that sediment doesn’t enter the sewer system, so we don’t have clouds of dust as people drive by, and so there isn’t debris on the roadway.</a:t>
            </a:r>
          </a:p>
        </p:txBody>
      </p:sp>
      <p:sp>
        <p:nvSpPr>
          <p:cNvPr id="4" name="Slide Number Placeholder 3"/>
          <p:cNvSpPr>
            <a:spLocks noGrp="1"/>
          </p:cNvSpPr>
          <p:nvPr>
            <p:ph type="sldNum" sz="quarter" idx="5"/>
          </p:nvPr>
        </p:nvSpPr>
        <p:spPr/>
        <p:txBody>
          <a:bodyPr/>
          <a:lstStyle/>
          <a:p>
            <a:fld id="{C7E93A85-2546-4AAA-989F-EC7984BB1FC7}" type="slidenum">
              <a:rPr lang="en-US" smtClean="0"/>
              <a:t>10</a:t>
            </a:fld>
            <a:endParaRPr lang="en-US"/>
          </a:p>
        </p:txBody>
      </p:sp>
    </p:spTree>
    <p:extLst>
      <p:ext uri="{BB962C8B-B14F-4D97-AF65-F5344CB8AC3E}">
        <p14:creationId xmlns:p14="http://schemas.microsoft.com/office/powerpoint/2010/main" val="332534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5BB0-F9ED-31E7-4FC9-0EBACA494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DB925-F720-0853-119F-F4E43B82D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B13191-20CD-30DB-6ACF-1C5BE7A0238E}"/>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5" name="Footer Placeholder 4">
            <a:extLst>
              <a:ext uri="{FF2B5EF4-FFF2-40B4-BE49-F238E27FC236}">
                <a16:creationId xmlns:a16="http://schemas.microsoft.com/office/drawing/2014/main" id="{B0961A4E-DCB8-613D-8E12-CA69587F1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0FC25-8BDD-AE5C-FA28-F8DB07D51CFD}"/>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3389252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85C5-89DD-3AD5-207C-98525F9637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55AEE-A7B0-8152-BB76-B73395E995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D5DE7-2690-6B50-4788-0ED6C34EAD2C}"/>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5" name="Footer Placeholder 4">
            <a:extLst>
              <a:ext uri="{FF2B5EF4-FFF2-40B4-BE49-F238E27FC236}">
                <a16:creationId xmlns:a16="http://schemas.microsoft.com/office/drawing/2014/main" id="{C5645A9B-C267-7868-5BB2-C8BF09576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0AEA0-E96B-6C10-FE28-2EFB28C81C88}"/>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2534502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58E42B-C229-85B3-4C54-DBCC8EE563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5CFAC8-C027-D796-17D5-A76E0F6B51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A87E0-C5F9-FD7A-718C-068CAB9E853D}"/>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5" name="Footer Placeholder 4">
            <a:extLst>
              <a:ext uri="{FF2B5EF4-FFF2-40B4-BE49-F238E27FC236}">
                <a16:creationId xmlns:a16="http://schemas.microsoft.com/office/drawing/2014/main" id="{27C7411D-AEF0-5E6B-88CB-4EA80E657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457AD-EA7D-E0AF-B26A-4650D74F008A}"/>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4206795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8549-A9BA-3107-CE4E-4683A3424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1357B-CA9A-4AC2-872A-CF6E591544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9E7FD-9814-F85C-6B0C-E19895F75C97}"/>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5" name="Footer Placeholder 4">
            <a:extLst>
              <a:ext uri="{FF2B5EF4-FFF2-40B4-BE49-F238E27FC236}">
                <a16:creationId xmlns:a16="http://schemas.microsoft.com/office/drawing/2014/main" id="{9CBE7E0B-FE17-1244-9487-6EF6A7A9D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2902F-EA9B-DCF3-E039-5D0225E62D3D}"/>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3690638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E144-BB7E-0B87-FD44-6CE810B64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79FF90-C26F-21CA-3ABC-F4C843EA5D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642470-C423-F59E-E70E-70184E885427}"/>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5" name="Footer Placeholder 4">
            <a:extLst>
              <a:ext uri="{FF2B5EF4-FFF2-40B4-BE49-F238E27FC236}">
                <a16:creationId xmlns:a16="http://schemas.microsoft.com/office/drawing/2014/main" id="{1C0436AB-6A7F-B694-CB5D-2062A0D12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93B40-7E55-6B29-8E2F-6E0F5B3758CB}"/>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330066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2E7B-4094-5BE8-011F-AEE4343F40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04194-638D-F866-4349-706449A73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DCDA50-77A0-5A8A-4415-41219F79E7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E28354-0965-2C6A-8016-C5562F05761B}"/>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6" name="Footer Placeholder 5">
            <a:extLst>
              <a:ext uri="{FF2B5EF4-FFF2-40B4-BE49-F238E27FC236}">
                <a16:creationId xmlns:a16="http://schemas.microsoft.com/office/drawing/2014/main" id="{DC99FC35-8784-00B7-A907-34E54A60E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42221-B175-C26C-7BEE-334F5956F6C8}"/>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4140076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95BE-ED0C-0B74-1CD3-DF8142AAFE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52D695-F86D-C239-1602-473FC4AB5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3D08D-D0A6-A1D9-8AAB-2D5BA967D2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7B6C48-4CB4-B002-AE7B-FE0F713C4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75C629-F4EA-F1C6-31C8-77B80B1E6D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86508A-6300-B0EB-92D9-AA46E152AC35}"/>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8" name="Footer Placeholder 7">
            <a:extLst>
              <a:ext uri="{FF2B5EF4-FFF2-40B4-BE49-F238E27FC236}">
                <a16:creationId xmlns:a16="http://schemas.microsoft.com/office/drawing/2014/main" id="{AAF46F99-C97B-9F67-5EAE-4557AA1F8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3AB54-CF24-C86E-9412-8D75EDCF339E}"/>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376296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9C42-1854-35A6-C76F-04F8603D3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251A1-AF84-F492-D872-EDB8CDB75AC1}"/>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4" name="Footer Placeholder 3">
            <a:extLst>
              <a:ext uri="{FF2B5EF4-FFF2-40B4-BE49-F238E27FC236}">
                <a16:creationId xmlns:a16="http://schemas.microsoft.com/office/drawing/2014/main" id="{93ABBF1E-3C78-F834-7A9C-CBB1DBE2F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8060F4-7603-54F9-2F18-FA07800AF5E5}"/>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270480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EF75C-D483-BA3A-616D-7F66A1F0F9D0}"/>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3" name="Footer Placeholder 2">
            <a:extLst>
              <a:ext uri="{FF2B5EF4-FFF2-40B4-BE49-F238E27FC236}">
                <a16:creationId xmlns:a16="http://schemas.microsoft.com/office/drawing/2014/main" id="{7ABD16B2-D0AC-38CC-51B1-EF4DF6FE25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3F4BB9-0BBD-6D40-72FF-90722449F5F8}"/>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371155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DC5E-6518-F290-8E30-106839A9D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B8B62A-0B92-0235-5510-26180347E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968A8-33F6-B255-D005-0098A3A94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E0558-234D-C181-E0C8-044B05A171BA}"/>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6" name="Footer Placeholder 5">
            <a:extLst>
              <a:ext uri="{FF2B5EF4-FFF2-40B4-BE49-F238E27FC236}">
                <a16:creationId xmlns:a16="http://schemas.microsoft.com/office/drawing/2014/main" id="{FEC00FA7-9D29-8CCC-0491-0F954BF10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5D9F2-84BB-4C9B-7D94-67B8926BB708}"/>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239881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6F91-8180-A303-A134-2A29C7EA5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5DAB0-7988-60EF-FA3A-EA4ED0329F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A9D73B-E67A-9071-498D-6969D68EC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EE2FDE-08C2-E807-975A-2CEB31A40396}"/>
              </a:ext>
            </a:extLst>
          </p:cNvPr>
          <p:cNvSpPr>
            <a:spLocks noGrp="1"/>
          </p:cNvSpPr>
          <p:nvPr>
            <p:ph type="dt" sz="half" idx="10"/>
          </p:nvPr>
        </p:nvSpPr>
        <p:spPr/>
        <p:txBody>
          <a:bodyPr/>
          <a:lstStyle/>
          <a:p>
            <a:fld id="{3EF8C154-E4D7-4452-AF78-502BECCDD329}" type="datetimeFigureOut">
              <a:rPr lang="en-US" smtClean="0"/>
              <a:t>9/18/2024</a:t>
            </a:fld>
            <a:endParaRPr lang="en-US"/>
          </a:p>
        </p:txBody>
      </p:sp>
      <p:sp>
        <p:nvSpPr>
          <p:cNvPr id="6" name="Footer Placeholder 5">
            <a:extLst>
              <a:ext uri="{FF2B5EF4-FFF2-40B4-BE49-F238E27FC236}">
                <a16:creationId xmlns:a16="http://schemas.microsoft.com/office/drawing/2014/main" id="{030A92AF-BCDB-77CD-CD81-CDF316771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46979-F044-99E1-3481-588FCB1737EE}"/>
              </a:ext>
            </a:extLst>
          </p:cNvPr>
          <p:cNvSpPr>
            <a:spLocks noGrp="1"/>
          </p:cNvSpPr>
          <p:nvPr>
            <p:ph type="sldNum" sz="quarter" idx="12"/>
          </p:nvPr>
        </p:nvSpPr>
        <p:spPr/>
        <p:txBody>
          <a:bodyPr/>
          <a:lstStyle/>
          <a:p>
            <a:fld id="{E5C3FD44-22CC-46F9-8DD7-E0FAA380C993}" type="slidenum">
              <a:rPr lang="en-US" smtClean="0"/>
              <a:t>‹#›</a:t>
            </a:fld>
            <a:endParaRPr lang="en-US"/>
          </a:p>
        </p:txBody>
      </p:sp>
    </p:spTree>
    <p:extLst>
      <p:ext uri="{BB962C8B-B14F-4D97-AF65-F5344CB8AC3E}">
        <p14:creationId xmlns:p14="http://schemas.microsoft.com/office/powerpoint/2010/main" val="86176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26E19-6E49-144F-E36A-F19DD607D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A4BC74-9FC7-FE75-B7D3-35851DB66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87BA6-5D2B-9DE8-7CA7-69BAC93AA5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F8C154-E4D7-4452-AF78-502BECCDD329}" type="datetimeFigureOut">
              <a:rPr lang="en-US" smtClean="0"/>
              <a:t>9/18/2024</a:t>
            </a:fld>
            <a:endParaRPr lang="en-US"/>
          </a:p>
        </p:txBody>
      </p:sp>
      <p:sp>
        <p:nvSpPr>
          <p:cNvPr id="5" name="Footer Placeholder 4">
            <a:extLst>
              <a:ext uri="{FF2B5EF4-FFF2-40B4-BE49-F238E27FC236}">
                <a16:creationId xmlns:a16="http://schemas.microsoft.com/office/drawing/2014/main" id="{982B03F6-54D8-0871-DA79-C8352FC09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FF22BA5-40B7-5A86-EB06-0A3827AB4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C3FD44-22CC-46F9-8DD7-E0FAA380C993}" type="slidenum">
              <a:rPr lang="en-US" smtClean="0"/>
              <a:t>‹#›</a:t>
            </a:fld>
            <a:endParaRPr lang="en-US"/>
          </a:p>
        </p:txBody>
      </p:sp>
    </p:spTree>
    <p:extLst>
      <p:ext uri="{BB962C8B-B14F-4D97-AF65-F5344CB8AC3E}">
        <p14:creationId xmlns:p14="http://schemas.microsoft.com/office/powerpoint/2010/main" val="31915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ecuddihy@cornell.edu" TargetMode="External"/><Relationship Id="rId5" Type="http://schemas.openxmlformats.org/officeDocument/2006/relationships/hyperlink" Target="mailto:dmf239@cornell.edu" TargetMode="External"/><Relationship Id="rId4" Type="http://schemas.openxmlformats.org/officeDocument/2006/relationships/hyperlink" Target="mailto:kmb388@cornell.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stormwater.pca.state.mn.us/index.php?title=File:Picture_of_permeable_interlocking_concrete_pavement_1.jpg" TargetMode="External"/><Relationship Id="rId5" Type="http://schemas.openxmlformats.org/officeDocument/2006/relationships/hyperlink" Target="https://stormwater.pca.state.mn.us/index.php?title=File:Center_pond.jpg"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stormwater.pca.state.mn.us/index.php?title=File:MIDS_Dry_Swale_Sections.dwg"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s://stormwater.pca.state.mn.us/index.php?title=File:Typical_pond_plan_and_profile.dwg"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stormwater.pca.state.mn.us/index.php?title=File:130724_BioR-Details.dw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84D3-CE99-5349-CAC0-5D067CCC7B58}"/>
              </a:ext>
            </a:extLst>
          </p:cNvPr>
          <p:cNvSpPr>
            <a:spLocks noGrp="1"/>
          </p:cNvSpPr>
          <p:nvPr>
            <p:ph type="ctrTitle"/>
          </p:nvPr>
        </p:nvSpPr>
        <p:spPr>
          <a:xfrm>
            <a:off x="761999" y="2697259"/>
            <a:ext cx="9144000" cy="1850135"/>
          </a:xfrm>
        </p:spPr>
        <p:txBody>
          <a:bodyPr>
            <a:normAutofit/>
          </a:bodyPr>
          <a:lstStyle/>
          <a:p>
            <a:pPr algn="l">
              <a:lnSpc>
                <a:spcPct val="100000"/>
              </a:lnSpc>
            </a:pPr>
            <a:r>
              <a:rPr lang="en-US" sz="5400">
                <a:ea typeface="Calibri" panose="020F0502020204030204" pitchFamily="34" charset="0"/>
                <a:cs typeface="Calibri" panose="020F0502020204030204" pitchFamily="34" charset="0"/>
              </a:rPr>
              <a:t>Stormwater Practices and Construction Projects</a:t>
            </a:r>
          </a:p>
        </p:txBody>
      </p:sp>
      <p:sp>
        <p:nvSpPr>
          <p:cNvPr id="3" name="Subtitle 2">
            <a:extLst>
              <a:ext uri="{FF2B5EF4-FFF2-40B4-BE49-F238E27FC236}">
                <a16:creationId xmlns:a16="http://schemas.microsoft.com/office/drawing/2014/main" id="{A7FFEBC7-03B2-C175-FD90-CF93DFB43960}"/>
              </a:ext>
            </a:extLst>
          </p:cNvPr>
          <p:cNvSpPr>
            <a:spLocks noGrp="1"/>
          </p:cNvSpPr>
          <p:nvPr>
            <p:ph type="subTitle" idx="1"/>
          </p:nvPr>
        </p:nvSpPr>
        <p:spPr>
          <a:xfrm>
            <a:off x="761999" y="5071735"/>
            <a:ext cx="9144000" cy="1142634"/>
          </a:xfrm>
        </p:spPr>
        <p:txBody>
          <a:bodyPr>
            <a:normAutofit fontScale="92500" lnSpcReduction="10000"/>
          </a:bodyPr>
          <a:lstStyle/>
          <a:p>
            <a:pPr algn="l">
              <a:lnSpc>
                <a:spcPct val="70000"/>
              </a:lnSpc>
            </a:pPr>
            <a:r>
              <a:rPr lang="en-US" sz="1800"/>
              <a:t>Erin Cuddihy, PE</a:t>
            </a:r>
          </a:p>
          <a:p>
            <a:pPr algn="l">
              <a:lnSpc>
                <a:spcPct val="70000"/>
              </a:lnSpc>
            </a:pPr>
            <a:r>
              <a:rPr lang="en-US" sz="1800"/>
              <a:t>Facilities Engineering – Environmental &amp; Energy Services</a:t>
            </a:r>
          </a:p>
          <a:p>
            <a:pPr algn="l">
              <a:lnSpc>
                <a:spcPct val="70000"/>
              </a:lnSpc>
            </a:pPr>
            <a:r>
              <a:rPr lang="en-US" sz="1800"/>
              <a:t>Project Management – Professional Development Meeting</a:t>
            </a:r>
          </a:p>
          <a:p>
            <a:pPr algn="l">
              <a:lnSpc>
                <a:spcPct val="70000"/>
              </a:lnSpc>
            </a:pPr>
            <a:r>
              <a:rPr lang="en-US" sz="1800"/>
              <a:t>September 19, 2024</a:t>
            </a:r>
          </a:p>
        </p:txBody>
      </p:sp>
      <p:sp>
        <p:nvSpPr>
          <p:cNvPr id="4" name="Rectangle 3">
            <a:extLst>
              <a:ext uri="{FF2B5EF4-FFF2-40B4-BE49-F238E27FC236}">
                <a16:creationId xmlns:a16="http://schemas.microsoft.com/office/drawing/2014/main" id="{1C8F6E1E-1591-CFF9-F073-16B3343EAD8B}"/>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circle with text and a shield on it&#10;&#10;Description automatically generated">
            <a:extLst>
              <a:ext uri="{FF2B5EF4-FFF2-40B4-BE49-F238E27FC236}">
                <a16:creationId xmlns:a16="http://schemas.microsoft.com/office/drawing/2014/main" id="{541451F1-9425-2921-7AE9-A511D882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Tree>
    <p:extLst>
      <p:ext uri="{BB962C8B-B14F-4D97-AF65-F5344CB8AC3E}">
        <p14:creationId xmlns:p14="http://schemas.microsoft.com/office/powerpoint/2010/main" val="50352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448714" y="1217220"/>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C4909480-F6F2-8163-415B-4E00258012A1}"/>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6FA5ECD-53C1-4CB3-4A4E-D9BB085FD0C7}"/>
              </a:ext>
            </a:extLst>
          </p:cNvPr>
          <p:cNvPicPr>
            <a:picLocks noChangeAspect="1"/>
          </p:cNvPicPr>
          <p:nvPr/>
        </p:nvPicPr>
        <p:blipFill rotWithShape="1">
          <a:blip r:embed="rId3"/>
          <a:srcRect l="931" t="1733" r="852" b="1467"/>
          <a:stretch/>
        </p:blipFill>
        <p:spPr>
          <a:xfrm>
            <a:off x="722376" y="127193"/>
            <a:ext cx="10405872" cy="6638544"/>
          </a:xfrm>
          <a:prstGeom prst="rect">
            <a:avLst/>
          </a:prstGeom>
        </p:spPr>
      </p:pic>
      <p:sp>
        <p:nvSpPr>
          <p:cNvPr id="11" name="TextBox 10">
            <a:extLst>
              <a:ext uri="{FF2B5EF4-FFF2-40B4-BE49-F238E27FC236}">
                <a16:creationId xmlns:a16="http://schemas.microsoft.com/office/drawing/2014/main" id="{7D12F18D-BF62-F640-DCE9-25E956D12577}"/>
              </a:ext>
            </a:extLst>
          </p:cNvPr>
          <p:cNvSpPr txBox="1"/>
          <p:nvPr/>
        </p:nvSpPr>
        <p:spPr>
          <a:xfrm rot="16200000">
            <a:off x="8533238" y="3279228"/>
            <a:ext cx="6103620" cy="461665"/>
          </a:xfrm>
          <a:prstGeom prst="rect">
            <a:avLst/>
          </a:prstGeom>
          <a:noFill/>
        </p:spPr>
        <p:txBody>
          <a:bodyPr wrap="square">
            <a:spAutoFit/>
          </a:bodyPr>
          <a:lstStyle/>
          <a:p>
            <a:r>
              <a:rPr lang="en-US" sz="1200"/>
              <a:t>https://www.epa.gov/sites/default/files/2015-12/documents/cgp_small_lot_swppp_brochure-508_0.pdf</a:t>
            </a:r>
          </a:p>
        </p:txBody>
      </p:sp>
    </p:spTree>
    <p:extLst>
      <p:ext uri="{BB962C8B-B14F-4D97-AF65-F5344CB8AC3E}">
        <p14:creationId xmlns:p14="http://schemas.microsoft.com/office/powerpoint/2010/main" val="206888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FFEBC7-03B2-C175-FD90-CF93DFB43960}"/>
              </a:ext>
            </a:extLst>
          </p:cNvPr>
          <p:cNvSpPr>
            <a:spLocks noGrp="1"/>
          </p:cNvSpPr>
          <p:nvPr>
            <p:ph type="subTitle" idx="1"/>
          </p:nvPr>
        </p:nvSpPr>
        <p:spPr>
          <a:xfrm>
            <a:off x="2425617" y="1189464"/>
            <a:ext cx="9381997" cy="1176802"/>
          </a:xfrm>
        </p:spPr>
        <p:txBody>
          <a:bodyPr>
            <a:noAutofit/>
          </a:bodyPr>
          <a:lstStyle/>
          <a:p>
            <a:pPr algn="l">
              <a:lnSpc>
                <a:spcPct val="100000"/>
              </a:lnSpc>
            </a:pPr>
            <a:r>
              <a:rPr lang="en-US" sz="1800" i="1" dirty="0"/>
              <a:t>If any soil/sediment/chemicals get into the stormwater practice, they can damage it permanently. Also, contractors must keep sediment from leaving the site so it doesn’t go in the storm drains on the street.</a:t>
            </a:r>
          </a:p>
        </p:txBody>
      </p:sp>
      <p:sp>
        <p:nvSpPr>
          <p:cNvPr id="7" name="Title 1">
            <a:extLst>
              <a:ext uri="{FF2B5EF4-FFF2-40B4-BE49-F238E27FC236}">
                <a16:creationId xmlns:a16="http://schemas.microsoft.com/office/drawing/2014/main" id="{813916CA-229C-2658-F90C-380DE36C1C2F}"/>
              </a:ext>
            </a:extLst>
          </p:cNvPr>
          <p:cNvSpPr txBox="1">
            <a:spLocks/>
          </p:cNvSpPr>
          <p:nvPr/>
        </p:nvSpPr>
        <p:spPr>
          <a:xfrm>
            <a:off x="2425617" y="199828"/>
            <a:ext cx="8351874" cy="96283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a:ea typeface="Calibri" panose="020F0502020204030204" pitchFamily="34" charset="0"/>
                <a:cs typeface="Calibri" panose="020F0502020204030204" pitchFamily="34" charset="0"/>
              </a:rPr>
              <a:t>Images of Sediment Migration Prevention</a:t>
            </a:r>
          </a:p>
        </p:txBody>
      </p:sp>
      <p:cxnSp>
        <p:nvCxnSpPr>
          <p:cNvPr id="8" name="Straight Connector 7">
            <a:extLst>
              <a:ext uri="{FF2B5EF4-FFF2-40B4-BE49-F238E27FC236}">
                <a16:creationId xmlns:a16="http://schemas.microsoft.com/office/drawing/2014/main" id="{C5065715-BBBD-2EC5-2900-C5650C13C91C}"/>
              </a:ext>
            </a:extLst>
          </p:cNvPr>
          <p:cNvCxnSpPr>
            <a:cxnSpLocks/>
          </p:cNvCxnSpPr>
          <p:nvPr/>
        </p:nvCxnSpPr>
        <p:spPr>
          <a:xfrm>
            <a:off x="2499513" y="1162661"/>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2BBECE1-609A-00CE-7436-9BF406792552}"/>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8CEBC8D0-EC35-52B7-A80C-23E89E360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pic>
        <p:nvPicPr>
          <p:cNvPr id="3074" name="Picture 2">
            <a:extLst>
              <a:ext uri="{FF2B5EF4-FFF2-40B4-BE49-F238E27FC236}">
                <a16:creationId xmlns:a16="http://schemas.microsoft.com/office/drawing/2014/main" id="{03DCA3B9-2F52-80FE-FE74-0DBA90AE0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66" y="2559205"/>
            <a:ext cx="4956683" cy="371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AE80D2-71C5-DC9A-79B4-DBAEF62D1CBB}"/>
              </a:ext>
            </a:extLst>
          </p:cNvPr>
          <p:cNvSpPr txBox="1"/>
          <p:nvPr/>
        </p:nvSpPr>
        <p:spPr>
          <a:xfrm>
            <a:off x="279082" y="6346545"/>
            <a:ext cx="6103398" cy="246221"/>
          </a:xfrm>
          <a:prstGeom prst="rect">
            <a:avLst/>
          </a:prstGeom>
          <a:noFill/>
        </p:spPr>
        <p:txBody>
          <a:bodyPr wrap="square">
            <a:spAutoFit/>
          </a:bodyPr>
          <a:lstStyle/>
          <a:p>
            <a:r>
              <a:rPr lang="en-US" sz="1000"/>
              <a:t>https://stormwater.pca.state.mn.us/index.php?title=File:Tracking_good_3.JPG</a:t>
            </a:r>
          </a:p>
        </p:txBody>
      </p:sp>
      <p:sp>
        <p:nvSpPr>
          <p:cNvPr id="9" name="TextBox 8">
            <a:extLst>
              <a:ext uri="{FF2B5EF4-FFF2-40B4-BE49-F238E27FC236}">
                <a16:creationId xmlns:a16="http://schemas.microsoft.com/office/drawing/2014/main" id="{4BB140FC-FB01-3ABF-CEC7-CDDA7551D9DA}"/>
              </a:ext>
            </a:extLst>
          </p:cNvPr>
          <p:cNvSpPr txBox="1"/>
          <p:nvPr/>
        </p:nvSpPr>
        <p:spPr>
          <a:xfrm>
            <a:off x="5530031" y="5268426"/>
            <a:ext cx="2534255" cy="400110"/>
          </a:xfrm>
          <a:prstGeom prst="rect">
            <a:avLst/>
          </a:prstGeom>
          <a:noFill/>
        </p:spPr>
        <p:txBody>
          <a:bodyPr wrap="square">
            <a:spAutoFit/>
          </a:bodyPr>
          <a:lstStyle/>
          <a:p>
            <a:r>
              <a:rPr lang="en-US" sz="1000"/>
              <a:t>https://stormwater.pca.state.mn.us/index.php?title=File:Good_construction_1.jpg</a:t>
            </a:r>
          </a:p>
        </p:txBody>
      </p:sp>
      <p:pic>
        <p:nvPicPr>
          <p:cNvPr id="3078" name="Picture 6" descr="Silt Socks">
            <a:extLst>
              <a:ext uri="{FF2B5EF4-FFF2-40B4-BE49-F238E27FC236}">
                <a16:creationId xmlns:a16="http://schemas.microsoft.com/office/drawing/2014/main" id="{1F21AC61-4618-2D84-9972-C86989288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523" y="3363733"/>
            <a:ext cx="3641230" cy="29129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4A444B1-1764-C32E-0FCB-42305EB0A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254" y="2343316"/>
            <a:ext cx="3883981" cy="2912986"/>
          </a:xfrm>
          <a:prstGeom prst="rect">
            <a:avLst/>
          </a:prstGeom>
          <a:noFill/>
          <a:ln w="41275">
            <a:solidFill>
              <a:schemeClr val="bg1"/>
            </a:solidFill>
          </a:ln>
        </p:spPr>
      </p:pic>
      <p:sp>
        <p:nvSpPr>
          <p:cNvPr id="13" name="TextBox 12">
            <a:extLst>
              <a:ext uri="{FF2B5EF4-FFF2-40B4-BE49-F238E27FC236}">
                <a16:creationId xmlns:a16="http://schemas.microsoft.com/office/drawing/2014/main" id="{2DB24A60-18DF-D0E2-2724-AE546BEA3914}"/>
              </a:ext>
            </a:extLst>
          </p:cNvPr>
          <p:cNvSpPr txBox="1"/>
          <p:nvPr/>
        </p:nvSpPr>
        <p:spPr>
          <a:xfrm>
            <a:off x="8064286" y="6288841"/>
            <a:ext cx="3641230" cy="246221"/>
          </a:xfrm>
          <a:prstGeom prst="rect">
            <a:avLst/>
          </a:prstGeom>
          <a:noFill/>
        </p:spPr>
        <p:txBody>
          <a:bodyPr wrap="square">
            <a:spAutoFit/>
          </a:bodyPr>
          <a:lstStyle/>
          <a:p>
            <a:r>
              <a:rPr lang="en-US" sz="1000"/>
              <a:t>https://www.geosynthetics.com/products/silt-socks/</a:t>
            </a:r>
          </a:p>
        </p:txBody>
      </p:sp>
    </p:spTree>
    <p:extLst>
      <p:ext uri="{BB962C8B-B14F-4D97-AF65-F5344CB8AC3E}">
        <p14:creationId xmlns:p14="http://schemas.microsoft.com/office/powerpoint/2010/main" val="367368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FFEBC7-03B2-C175-FD90-CF93DFB43960}"/>
              </a:ext>
            </a:extLst>
          </p:cNvPr>
          <p:cNvSpPr>
            <a:spLocks noGrp="1"/>
          </p:cNvSpPr>
          <p:nvPr>
            <p:ph type="subTitle" idx="1"/>
          </p:nvPr>
        </p:nvSpPr>
        <p:spPr>
          <a:xfrm>
            <a:off x="1933812" y="1615616"/>
            <a:ext cx="9907478" cy="3626768"/>
          </a:xfrm>
        </p:spPr>
        <p:txBody>
          <a:bodyPr>
            <a:noAutofit/>
          </a:bodyPr>
          <a:lstStyle/>
          <a:p>
            <a:pPr marL="742950" lvl="1" indent="-285750" algn="l">
              <a:lnSpc>
                <a:spcPct val="100000"/>
              </a:lnSpc>
              <a:spcBef>
                <a:spcPts val="0"/>
              </a:spcBef>
              <a:spcAft>
                <a:spcPts val="600"/>
              </a:spcAft>
              <a:buFont typeface="Arial" panose="020B0604020202020204" pitchFamily="34" charset="0"/>
              <a:buChar char="•"/>
            </a:pPr>
            <a:r>
              <a:rPr lang="en-US" sz="2400" dirty="0"/>
              <a:t>The temporary sediment basin must be designed properly by the engineer. </a:t>
            </a:r>
          </a:p>
          <a:p>
            <a:pPr marL="742950" lvl="1" indent="-285750" algn="l">
              <a:lnSpc>
                <a:spcPct val="100000"/>
              </a:lnSpc>
              <a:spcBef>
                <a:spcPts val="0"/>
              </a:spcBef>
              <a:spcAft>
                <a:spcPts val="600"/>
              </a:spcAft>
              <a:buFont typeface="Arial" panose="020B0604020202020204" pitchFamily="34" charset="0"/>
              <a:buChar char="•"/>
            </a:pPr>
            <a:r>
              <a:rPr lang="en-US" sz="2400" dirty="0"/>
              <a:t>It must be designed to handle large storms.</a:t>
            </a:r>
          </a:p>
          <a:p>
            <a:pPr marL="742950" lvl="1" indent="-285750" algn="l">
              <a:lnSpc>
                <a:spcPct val="100000"/>
              </a:lnSpc>
              <a:spcBef>
                <a:spcPts val="0"/>
              </a:spcBef>
              <a:spcAft>
                <a:spcPts val="600"/>
              </a:spcAft>
              <a:buFont typeface="Arial" panose="020B0604020202020204" pitchFamily="34" charset="0"/>
              <a:buChar char="•"/>
            </a:pPr>
            <a:r>
              <a:rPr lang="en-US" sz="2400" dirty="0"/>
              <a:t>Temporary sediment basins/traps can be converted to a permanent stormwater practice by excavating 12” or more below the bottom of the temporary sediment basin to start constructing the permanent stormwater practice in its place.  </a:t>
            </a:r>
          </a:p>
          <a:p>
            <a:pPr marL="742950" lvl="1" indent="-285750" algn="l">
              <a:lnSpc>
                <a:spcPct val="100000"/>
              </a:lnSpc>
              <a:spcBef>
                <a:spcPts val="0"/>
              </a:spcBef>
              <a:spcAft>
                <a:spcPts val="600"/>
              </a:spcAft>
              <a:buFont typeface="Arial" panose="020B0604020202020204" pitchFamily="34" charset="0"/>
              <a:buChar char="•"/>
            </a:pPr>
            <a:r>
              <a:rPr lang="en-US" sz="2400" dirty="0"/>
              <a:t>The sediment water (which may contain pollution) must be properly disposed.</a:t>
            </a:r>
          </a:p>
          <a:p>
            <a:pPr marL="742950" lvl="1" indent="-285750" algn="l">
              <a:lnSpc>
                <a:spcPct val="100000"/>
              </a:lnSpc>
              <a:spcAft>
                <a:spcPts val="600"/>
              </a:spcAft>
              <a:buFont typeface="Arial" panose="020B0604020202020204" pitchFamily="34" charset="0"/>
              <a:buChar char="•"/>
            </a:pPr>
            <a:endParaRPr lang="en-US" sz="1600" i="1" dirty="0"/>
          </a:p>
        </p:txBody>
      </p:sp>
      <p:sp>
        <p:nvSpPr>
          <p:cNvPr id="7" name="Title 1">
            <a:extLst>
              <a:ext uri="{FF2B5EF4-FFF2-40B4-BE49-F238E27FC236}">
                <a16:creationId xmlns:a16="http://schemas.microsoft.com/office/drawing/2014/main" id="{8AFC4E7F-700C-8C29-EDCB-260724EDCC4C}"/>
              </a:ext>
            </a:extLst>
          </p:cNvPr>
          <p:cNvSpPr txBox="1">
            <a:spLocks/>
          </p:cNvSpPr>
          <p:nvPr/>
        </p:nvSpPr>
        <p:spPr>
          <a:xfrm>
            <a:off x="2305989" y="332364"/>
            <a:ext cx="9144000" cy="96283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000" dirty="0"/>
              <a:t>Conversion from temporary sediment basin to permanent stormwater practice</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379885" y="1295198"/>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5B53236-A1C1-2965-E7B5-01350DF61D4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circle with text and a shield on it&#10;&#10;Description automatically generated">
            <a:extLst>
              <a:ext uri="{FF2B5EF4-FFF2-40B4-BE49-F238E27FC236}">
                <a16:creationId xmlns:a16="http://schemas.microsoft.com/office/drawing/2014/main" id="{85E2D508-4346-4B1C-55B7-812245C0F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Tree>
    <p:extLst>
      <p:ext uri="{BB962C8B-B14F-4D97-AF65-F5344CB8AC3E}">
        <p14:creationId xmlns:p14="http://schemas.microsoft.com/office/powerpoint/2010/main" val="314314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15551" y="345184"/>
            <a:ext cx="9144000" cy="96283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000"/>
              <a:t>Conversion from temporary sediment basin to permanent stormwater practice</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389447" y="1308018"/>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5B53236-A1C1-2965-E7B5-01350DF61D4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circle with text and a shield on it&#10;&#10;Description automatically generated">
            <a:extLst>
              <a:ext uri="{FF2B5EF4-FFF2-40B4-BE49-F238E27FC236}">
                <a16:creationId xmlns:a16="http://schemas.microsoft.com/office/drawing/2014/main" id="{85E2D508-4346-4B1C-55B7-812245C0F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pic>
        <p:nvPicPr>
          <p:cNvPr id="1026" name="Picture 2">
            <a:extLst>
              <a:ext uri="{FF2B5EF4-FFF2-40B4-BE49-F238E27FC236}">
                <a16:creationId xmlns:a16="http://schemas.microsoft.com/office/drawing/2014/main" id="{0C452321-BB03-94C2-4062-9D6B2D1964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106"/>
          <a:stretch/>
        </p:blipFill>
        <p:spPr bwMode="auto">
          <a:xfrm>
            <a:off x="2389447" y="1743500"/>
            <a:ext cx="4381500" cy="2732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B65AA74-1D15-63C3-575F-758ABF785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106"/>
          <a:stretch/>
        </p:blipFill>
        <p:spPr bwMode="auto">
          <a:xfrm>
            <a:off x="7078051" y="2981013"/>
            <a:ext cx="4381500" cy="27326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285CA6-B134-7D8C-FDF4-8AC15E6EA55C}"/>
              </a:ext>
            </a:extLst>
          </p:cNvPr>
          <p:cNvSpPr txBox="1"/>
          <p:nvPr/>
        </p:nvSpPr>
        <p:spPr>
          <a:xfrm>
            <a:off x="2315551" y="6112706"/>
            <a:ext cx="6162973" cy="400110"/>
          </a:xfrm>
          <a:prstGeom prst="rect">
            <a:avLst/>
          </a:prstGeom>
          <a:noFill/>
        </p:spPr>
        <p:txBody>
          <a:bodyPr wrap="square" rtlCol="0">
            <a:spAutoFit/>
          </a:bodyPr>
          <a:lstStyle/>
          <a:p>
            <a:r>
              <a:rPr lang="en-US" sz="1000" i="1"/>
              <a:t>Images courtesy: Minnesota Stormwater Manual</a:t>
            </a:r>
          </a:p>
          <a:p>
            <a:r>
              <a:rPr lang="en-US" sz="1000"/>
              <a:t>https://stormwater.pca.state.mn.us/index.php?title=File:Rake_technique_for_bioretention.png#filelinks</a:t>
            </a:r>
            <a:endParaRPr lang="en-US" sz="1000" i="1" baseline="30000"/>
          </a:p>
        </p:txBody>
      </p:sp>
    </p:spTree>
    <p:extLst>
      <p:ext uri="{BB962C8B-B14F-4D97-AF65-F5344CB8AC3E}">
        <p14:creationId xmlns:p14="http://schemas.microsoft.com/office/powerpoint/2010/main" val="135538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15551" y="181535"/>
            <a:ext cx="9144000" cy="96283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000"/>
              <a:t>Construction sediment basin design example</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389447" y="1144369"/>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5B53236-A1C1-2965-E7B5-01350DF61D4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circle with text and a shield on it&#10;&#10;Description automatically generated">
            <a:extLst>
              <a:ext uri="{FF2B5EF4-FFF2-40B4-BE49-F238E27FC236}">
                <a16:creationId xmlns:a16="http://schemas.microsoft.com/office/drawing/2014/main" id="{85E2D508-4346-4B1C-55B7-812245C0F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pic>
        <p:nvPicPr>
          <p:cNvPr id="10" name="Picture 9">
            <a:extLst>
              <a:ext uri="{FF2B5EF4-FFF2-40B4-BE49-F238E27FC236}">
                <a16:creationId xmlns:a16="http://schemas.microsoft.com/office/drawing/2014/main" id="{EE3F031A-479D-A1C9-78AE-8DBC0EFFB374}"/>
              </a:ext>
            </a:extLst>
          </p:cNvPr>
          <p:cNvPicPr>
            <a:picLocks noChangeAspect="1"/>
          </p:cNvPicPr>
          <p:nvPr/>
        </p:nvPicPr>
        <p:blipFill>
          <a:blip r:embed="rId4"/>
          <a:stretch>
            <a:fillRect/>
          </a:stretch>
        </p:blipFill>
        <p:spPr>
          <a:xfrm>
            <a:off x="3971359" y="1325904"/>
            <a:ext cx="7823474" cy="4473103"/>
          </a:xfrm>
          <a:prstGeom prst="rect">
            <a:avLst/>
          </a:prstGeom>
        </p:spPr>
      </p:pic>
      <p:sp>
        <p:nvSpPr>
          <p:cNvPr id="13" name="TextBox 12">
            <a:extLst>
              <a:ext uri="{FF2B5EF4-FFF2-40B4-BE49-F238E27FC236}">
                <a16:creationId xmlns:a16="http://schemas.microsoft.com/office/drawing/2014/main" id="{808910E8-952C-7C25-37F1-CC12EA28D0A1}"/>
              </a:ext>
            </a:extLst>
          </p:cNvPr>
          <p:cNvSpPr txBox="1"/>
          <p:nvPr/>
        </p:nvSpPr>
        <p:spPr>
          <a:xfrm>
            <a:off x="3971359" y="5980541"/>
            <a:ext cx="5128771" cy="502702"/>
          </a:xfrm>
          <a:prstGeom prst="rect">
            <a:avLst/>
          </a:prstGeom>
          <a:noFill/>
        </p:spPr>
        <p:txBody>
          <a:bodyPr wrap="square" rtlCol="0">
            <a:spAutoFit/>
          </a:bodyPr>
          <a:lstStyle/>
          <a:p>
            <a:r>
              <a:rPr lang="en-US" sz="1000" i="1"/>
              <a:t>Drawing courtesy: Wisconsin Dept. of Natural Resources</a:t>
            </a:r>
          </a:p>
          <a:p>
            <a:r>
              <a:rPr lang="en-US" sz="1000" i="1" u="sng">
                <a:solidFill>
                  <a:schemeClr val="accent1"/>
                </a:solidFill>
              </a:rPr>
              <a:t>https://dnr.wisconsin.gov/sites/default/files/topic/Stormwater/1064SedimentBasin.pdf</a:t>
            </a:r>
          </a:p>
          <a:p>
            <a:endParaRPr lang="en-US" sz="1000" i="1" baseline="30000"/>
          </a:p>
        </p:txBody>
      </p:sp>
      <p:sp>
        <p:nvSpPr>
          <p:cNvPr id="15" name="TextBox 14">
            <a:extLst>
              <a:ext uri="{FF2B5EF4-FFF2-40B4-BE49-F238E27FC236}">
                <a16:creationId xmlns:a16="http://schemas.microsoft.com/office/drawing/2014/main" id="{9B04417E-0A56-E953-D08F-944D9FB7523C}"/>
              </a:ext>
            </a:extLst>
          </p:cNvPr>
          <p:cNvSpPr txBox="1"/>
          <p:nvPr/>
        </p:nvSpPr>
        <p:spPr>
          <a:xfrm>
            <a:off x="84841" y="2876136"/>
            <a:ext cx="3574192" cy="1985159"/>
          </a:xfrm>
          <a:prstGeom prst="rect">
            <a:avLst/>
          </a:prstGeom>
          <a:noFill/>
        </p:spPr>
        <p:txBody>
          <a:bodyPr wrap="square">
            <a:spAutoFit/>
          </a:bodyPr>
          <a:lstStyle/>
          <a:p>
            <a:pPr marL="742950" lvl="1" indent="-285750" algn="l">
              <a:lnSpc>
                <a:spcPct val="100000"/>
              </a:lnSpc>
              <a:spcAft>
                <a:spcPts val="1800"/>
              </a:spcAft>
              <a:buFont typeface="Arial" panose="020B0604020202020204" pitchFamily="34" charset="0"/>
              <a:buChar char="•"/>
            </a:pPr>
            <a:r>
              <a:rPr lang="en-US" sz="1800" dirty="0"/>
              <a:t>Sediment basins are designed to be left in place until the contributory drainage area is stabilized</a:t>
            </a:r>
          </a:p>
          <a:p>
            <a:pPr marL="742950" lvl="1" indent="-285750" algn="l">
              <a:lnSpc>
                <a:spcPct val="100000"/>
              </a:lnSpc>
              <a:spcAft>
                <a:spcPts val="1800"/>
              </a:spcAft>
              <a:buFont typeface="Arial" panose="020B0604020202020204" pitchFamily="34" charset="0"/>
              <a:buChar char="•"/>
            </a:pPr>
            <a:r>
              <a:rPr lang="en-US" dirty="0"/>
              <a:t>Sediment trap is a similar design for smaller areas</a:t>
            </a:r>
            <a:endParaRPr lang="en-US" sz="1800" dirty="0"/>
          </a:p>
        </p:txBody>
      </p:sp>
    </p:spTree>
    <p:extLst>
      <p:ext uri="{BB962C8B-B14F-4D97-AF65-F5344CB8AC3E}">
        <p14:creationId xmlns:p14="http://schemas.microsoft.com/office/powerpoint/2010/main" val="478390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74818" y="254386"/>
            <a:ext cx="9144000" cy="9628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ea typeface="Calibri" panose="020F0502020204030204" pitchFamily="34" charset="0"/>
                <a:cs typeface="Calibri" panose="020F0502020204030204" pitchFamily="34" charset="0"/>
              </a:rPr>
              <a:t>Optimizing Stormwater BMPs - in Design</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448714" y="1217220"/>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C4909480-F6F2-8163-415B-4E00258012A1}"/>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with text and a shield on it&#10;&#10;Description automatically generated">
            <a:extLst>
              <a:ext uri="{FF2B5EF4-FFF2-40B4-BE49-F238E27FC236}">
                <a16:creationId xmlns:a16="http://schemas.microsoft.com/office/drawing/2014/main" id="{E60781D5-2B19-C16B-79C2-BDFD0A981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5" name="TextBox 4">
            <a:extLst>
              <a:ext uri="{FF2B5EF4-FFF2-40B4-BE49-F238E27FC236}">
                <a16:creationId xmlns:a16="http://schemas.microsoft.com/office/drawing/2014/main" id="{B3332752-04B2-45E3-F8CD-3C9F0A3C9090}"/>
              </a:ext>
            </a:extLst>
          </p:cNvPr>
          <p:cNvSpPr txBox="1"/>
          <p:nvPr/>
        </p:nvSpPr>
        <p:spPr>
          <a:xfrm>
            <a:off x="2448714" y="1471606"/>
            <a:ext cx="8354753" cy="4671343"/>
          </a:xfrm>
          <a:prstGeom prst="rect">
            <a:avLst/>
          </a:prstGeom>
          <a:noFill/>
        </p:spPr>
        <p:txBody>
          <a:bodyPr wrap="square">
            <a:spAutoFit/>
          </a:bodyPr>
          <a:lstStyle/>
          <a:p>
            <a:pPr algn="l">
              <a:lnSpc>
                <a:spcPct val="120000"/>
              </a:lnSpc>
            </a:pPr>
            <a:r>
              <a:rPr lang="en-US" sz="2400" dirty="0"/>
              <a:t>How can we make sure stormwater practices are designed properly?</a:t>
            </a:r>
          </a:p>
          <a:p>
            <a:pPr algn="l">
              <a:lnSpc>
                <a:spcPct val="120000"/>
              </a:lnSpc>
            </a:pPr>
            <a:endParaRPr lang="en-US" dirty="0"/>
          </a:p>
          <a:p>
            <a:pPr marL="800100" lvl="1" indent="-342900" algn="l">
              <a:lnSpc>
                <a:spcPct val="120000"/>
              </a:lnSpc>
              <a:spcAft>
                <a:spcPts val="1200"/>
              </a:spcAft>
              <a:buFont typeface="Arial" panose="020B0604020202020204" pitchFamily="34" charset="0"/>
              <a:buChar char="•"/>
            </a:pPr>
            <a:r>
              <a:rPr lang="en-US" sz="2000" dirty="0"/>
              <a:t>Discuss how the stormwater practice will be installed with the designer during the design process.  We want the design to be installable and maintainable.</a:t>
            </a:r>
          </a:p>
          <a:p>
            <a:pPr marL="800100" lvl="1" indent="-342900" algn="l">
              <a:lnSpc>
                <a:spcPct val="120000"/>
              </a:lnSpc>
              <a:spcAft>
                <a:spcPts val="1200"/>
              </a:spcAft>
              <a:buFont typeface="Arial" panose="020B0604020202020204" pitchFamily="34" charset="0"/>
              <a:buChar char="•"/>
            </a:pPr>
            <a:r>
              <a:rPr lang="en-US" sz="2000" dirty="0"/>
              <a:t>We can check that the SWPPP (Stormwater Pollution Prevention Plan) the designer writes includes a clear construction sequence.</a:t>
            </a:r>
          </a:p>
          <a:p>
            <a:pPr marL="1257300" lvl="2" indent="-342900">
              <a:lnSpc>
                <a:spcPct val="120000"/>
              </a:lnSpc>
              <a:spcAft>
                <a:spcPts val="1200"/>
              </a:spcAft>
              <a:buFont typeface="Arial" panose="020B0604020202020204" pitchFamily="34" charset="0"/>
              <a:buChar char="•"/>
            </a:pPr>
            <a:r>
              <a:rPr lang="en-US" sz="2000" i="1" dirty="0"/>
              <a:t>Environment, Health &amp; Safety team will present on SWPPPs and stormwater regulations at the November PMPD</a:t>
            </a:r>
          </a:p>
          <a:p>
            <a:pPr marL="800100" lvl="1" indent="-342900" algn="l">
              <a:lnSpc>
                <a:spcPct val="120000"/>
              </a:lnSpc>
              <a:buFont typeface="Arial" panose="020B0604020202020204" pitchFamily="34" charset="0"/>
              <a:buChar char="•"/>
            </a:pPr>
            <a:endParaRPr lang="en-US" dirty="0"/>
          </a:p>
        </p:txBody>
      </p:sp>
    </p:spTree>
    <p:extLst>
      <p:ext uri="{BB962C8B-B14F-4D97-AF65-F5344CB8AC3E}">
        <p14:creationId xmlns:p14="http://schemas.microsoft.com/office/powerpoint/2010/main" val="470002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74818" y="254386"/>
            <a:ext cx="9144000" cy="96283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a:ea typeface="Calibri" panose="020F0502020204030204" pitchFamily="34" charset="0"/>
                <a:cs typeface="Calibri" panose="020F0502020204030204" pitchFamily="34" charset="0"/>
              </a:rPr>
              <a:t>Optimizing Stormwater BMPs – in Construction</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448714" y="1217220"/>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C4909480-F6F2-8163-415B-4E00258012A1}"/>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with text and a shield on it&#10;&#10;Description automatically generated">
            <a:extLst>
              <a:ext uri="{FF2B5EF4-FFF2-40B4-BE49-F238E27FC236}">
                <a16:creationId xmlns:a16="http://schemas.microsoft.com/office/drawing/2014/main" id="{E60781D5-2B19-C16B-79C2-BDFD0A981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5" name="TextBox 4">
            <a:extLst>
              <a:ext uri="{FF2B5EF4-FFF2-40B4-BE49-F238E27FC236}">
                <a16:creationId xmlns:a16="http://schemas.microsoft.com/office/drawing/2014/main" id="{B3332752-04B2-45E3-F8CD-3C9F0A3C9090}"/>
              </a:ext>
            </a:extLst>
          </p:cNvPr>
          <p:cNvSpPr txBox="1"/>
          <p:nvPr/>
        </p:nvSpPr>
        <p:spPr>
          <a:xfrm>
            <a:off x="2448714" y="1471606"/>
            <a:ext cx="8354753" cy="4644605"/>
          </a:xfrm>
          <a:prstGeom prst="rect">
            <a:avLst/>
          </a:prstGeom>
          <a:noFill/>
        </p:spPr>
        <p:txBody>
          <a:bodyPr wrap="square">
            <a:spAutoFit/>
          </a:bodyPr>
          <a:lstStyle/>
          <a:p>
            <a:pPr algn="l">
              <a:lnSpc>
                <a:spcPct val="120000"/>
              </a:lnSpc>
            </a:pPr>
            <a:r>
              <a:rPr lang="en-US" sz="2400" dirty="0"/>
              <a:t>We should check in with the contractor at important points during construction:</a:t>
            </a:r>
          </a:p>
          <a:p>
            <a:pPr algn="l">
              <a:lnSpc>
                <a:spcPct val="120000"/>
              </a:lnSpc>
            </a:pPr>
            <a:endParaRPr lang="en-US" dirty="0"/>
          </a:p>
          <a:p>
            <a:pPr marL="800100" lvl="1" indent="-342900">
              <a:lnSpc>
                <a:spcPct val="120000"/>
              </a:lnSpc>
              <a:spcAft>
                <a:spcPts val="1200"/>
              </a:spcAft>
              <a:buFont typeface="Arial" panose="020B0604020202020204" pitchFamily="34" charset="0"/>
              <a:buChar char="•"/>
            </a:pPr>
            <a:r>
              <a:rPr lang="en-US" sz="2000" dirty="0"/>
              <a:t>Pre-installation meeting</a:t>
            </a:r>
          </a:p>
          <a:p>
            <a:pPr marL="800100" lvl="1" indent="-342900">
              <a:lnSpc>
                <a:spcPct val="120000"/>
              </a:lnSpc>
              <a:spcAft>
                <a:spcPts val="1200"/>
              </a:spcAft>
              <a:buFont typeface="Arial" panose="020B0604020202020204" pitchFamily="34" charset="0"/>
              <a:buChar char="•"/>
            </a:pPr>
            <a:r>
              <a:rPr lang="en-US" sz="2000" dirty="0"/>
              <a:t>When rough-grading of the BMP is complete</a:t>
            </a:r>
          </a:p>
          <a:p>
            <a:pPr marL="800100" lvl="1" indent="-342900">
              <a:lnSpc>
                <a:spcPct val="120000"/>
              </a:lnSpc>
              <a:spcAft>
                <a:spcPts val="1200"/>
              </a:spcAft>
              <a:buFont typeface="Arial" panose="020B0604020202020204" pitchFamily="34" charset="0"/>
              <a:buChar char="•"/>
            </a:pPr>
            <a:r>
              <a:rPr lang="en-US" sz="2000" dirty="0"/>
              <a:t>When the area draining to the BMP is stabilized and planted</a:t>
            </a:r>
          </a:p>
          <a:p>
            <a:pPr marL="800100" lvl="1" indent="-342900">
              <a:lnSpc>
                <a:spcPct val="120000"/>
              </a:lnSpc>
              <a:spcAft>
                <a:spcPts val="1200"/>
              </a:spcAft>
              <a:buFont typeface="Arial" panose="020B0604020202020204" pitchFamily="34" charset="0"/>
              <a:buChar char="•"/>
            </a:pPr>
            <a:r>
              <a:rPr lang="en-US" sz="2000" dirty="0"/>
              <a:t>When important features of the stormwater practice are installed</a:t>
            </a:r>
          </a:p>
          <a:p>
            <a:pPr marL="800100" lvl="1" indent="-342900">
              <a:lnSpc>
                <a:spcPct val="120000"/>
              </a:lnSpc>
              <a:spcAft>
                <a:spcPts val="1200"/>
              </a:spcAft>
              <a:buFont typeface="Arial" panose="020B0604020202020204" pitchFamily="34" charset="0"/>
              <a:buChar char="•"/>
            </a:pPr>
            <a:r>
              <a:rPr lang="en-US" sz="2000" dirty="0"/>
              <a:t>To do field testing upon construction completion</a:t>
            </a:r>
          </a:p>
          <a:p>
            <a:pPr marL="1257300" lvl="2" indent="-342900">
              <a:lnSpc>
                <a:spcPct val="120000"/>
              </a:lnSpc>
              <a:buFont typeface="Arial" panose="020B0604020202020204" pitchFamily="34" charset="0"/>
              <a:buChar char="•"/>
            </a:pPr>
            <a:endParaRPr lang="en-US" sz="2000" dirty="0"/>
          </a:p>
          <a:p>
            <a:pPr marL="1257300" lvl="2" indent="-342900">
              <a:lnSpc>
                <a:spcPct val="12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01814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74818" y="254386"/>
            <a:ext cx="9144000" cy="9628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a:ea typeface="Calibri" panose="020F0502020204030204" pitchFamily="34" charset="0"/>
                <a:cs typeface="Calibri" panose="020F0502020204030204" pitchFamily="34" charset="0"/>
              </a:rPr>
              <a:t>Summary</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448714" y="1217220"/>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C4909480-F6F2-8163-415B-4E00258012A1}"/>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with text and a shield on it&#10;&#10;Description automatically generated">
            <a:extLst>
              <a:ext uri="{FF2B5EF4-FFF2-40B4-BE49-F238E27FC236}">
                <a16:creationId xmlns:a16="http://schemas.microsoft.com/office/drawing/2014/main" id="{E60781D5-2B19-C16B-79C2-BDFD0A981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5" name="TextBox 4">
            <a:extLst>
              <a:ext uri="{FF2B5EF4-FFF2-40B4-BE49-F238E27FC236}">
                <a16:creationId xmlns:a16="http://schemas.microsoft.com/office/drawing/2014/main" id="{B3332752-04B2-45E3-F8CD-3C9F0A3C9090}"/>
              </a:ext>
            </a:extLst>
          </p:cNvPr>
          <p:cNvSpPr txBox="1"/>
          <p:nvPr/>
        </p:nvSpPr>
        <p:spPr>
          <a:xfrm>
            <a:off x="2374818" y="1623906"/>
            <a:ext cx="9479583" cy="3256533"/>
          </a:xfrm>
          <a:prstGeom prst="rect">
            <a:avLst/>
          </a:prstGeom>
          <a:noFill/>
        </p:spPr>
        <p:txBody>
          <a:bodyPr wrap="square">
            <a:spAutoFit/>
          </a:bodyPr>
          <a:lstStyle/>
          <a:p>
            <a:pPr marL="342900" indent="-342900" algn="l">
              <a:lnSpc>
                <a:spcPct val="120000"/>
              </a:lnSpc>
              <a:spcAft>
                <a:spcPts val="600"/>
              </a:spcAft>
              <a:buFont typeface="Arial" panose="020B0604020202020204" pitchFamily="34" charset="0"/>
              <a:buChar char="•"/>
            </a:pPr>
            <a:r>
              <a:rPr lang="en-US" sz="2400" dirty="0"/>
              <a:t>Stormwater practices are complex under the surface</a:t>
            </a:r>
          </a:p>
          <a:p>
            <a:pPr marL="342900" indent="-342900" algn="l">
              <a:lnSpc>
                <a:spcPct val="120000"/>
              </a:lnSpc>
              <a:spcAft>
                <a:spcPts val="600"/>
              </a:spcAft>
              <a:buFont typeface="Arial" panose="020B0604020202020204" pitchFamily="34" charset="0"/>
              <a:buChar char="•"/>
            </a:pPr>
            <a:r>
              <a:rPr lang="en-US" sz="2400" dirty="0"/>
              <a:t>Construction and maintenance are crucial for function and longevity</a:t>
            </a:r>
          </a:p>
          <a:p>
            <a:pPr marL="342900" indent="-342900" algn="l">
              <a:lnSpc>
                <a:spcPct val="120000"/>
              </a:lnSpc>
              <a:spcAft>
                <a:spcPts val="600"/>
              </a:spcAft>
              <a:buFont typeface="Arial" panose="020B0604020202020204" pitchFamily="34" charset="0"/>
              <a:buChar char="•"/>
            </a:pPr>
            <a:r>
              <a:rPr lang="en-US" sz="2400" dirty="0"/>
              <a:t>We should review the stormwater design and SWPPPs as early in the design process as possible to catch any issues before they impact the construction schedule</a:t>
            </a:r>
          </a:p>
          <a:p>
            <a:pPr algn="l">
              <a:lnSpc>
                <a:spcPct val="120000"/>
              </a:lnSpc>
            </a:pPr>
            <a:endParaRPr lang="en-US" sz="2000" dirty="0"/>
          </a:p>
          <a:p>
            <a:pPr marL="1257300" lvl="2" indent="-342900">
              <a:lnSpc>
                <a:spcPct val="12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1842045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74818" y="254386"/>
            <a:ext cx="9144000" cy="9628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ea typeface="Calibri" panose="020F0502020204030204" pitchFamily="34" charset="0"/>
                <a:cs typeface="Calibri" panose="020F0502020204030204" pitchFamily="34" charset="0"/>
              </a:rPr>
              <a:t>Stormwater Contacts</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448714" y="1217220"/>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C4909480-F6F2-8163-415B-4E00258012A1}"/>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with text and a shield on it&#10;&#10;Description automatically generated">
            <a:extLst>
              <a:ext uri="{FF2B5EF4-FFF2-40B4-BE49-F238E27FC236}">
                <a16:creationId xmlns:a16="http://schemas.microsoft.com/office/drawing/2014/main" id="{E60781D5-2B19-C16B-79C2-BDFD0A981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9" name="TextBox 8">
            <a:extLst>
              <a:ext uri="{FF2B5EF4-FFF2-40B4-BE49-F238E27FC236}">
                <a16:creationId xmlns:a16="http://schemas.microsoft.com/office/drawing/2014/main" id="{7D32BB41-9BD8-111E-BDE6-507CF332FDD7}"/>
              </a:ext>
            </a:extLst>
          </p:cNvPr>
          <p:cNvSpPr txBox="1"/>
          <p:nvPr/>
        </p:nvSpPr>
        <p:spPr>
          <a:xfrm>
            <a:off x="5844057" y="2366266"/>
            <a:ext cx="5901628" cy="2862322"/>
          </a:xfrm>
          <a:prstGeom prst="rect">
            <a:avLst/>
          </a:prstGeom>
          <a:noFill/>
        </p:spPr>
        <p:txBody>
          <a:bodyPr wrap="square">
            <a:spAutoFit/>
          </a:bodyPr>
          <a:lstStyle/>
          <a:p>
            <a:pPr algn="l" rtl="0" fontAlgn="base"/>
            <a:r>
              <a:rPr lang="en-US" sz="2000" b="0" i="0" u="sng" strike="noStrike" dirty="0">
                <a:solidFill>
                  <a:srgbClr val="000000"/>
                </a:solidFill>
                <a:effectLst/>
                <a:latin typeface="Calibri" panose="020F0502020204030204" pitchFamily="34" charset="0"/>
              </a:rPr>
              <a:t>Environment, Health and Safety </a:t>
            </a:r>
          </a:p>
          <a:p>
            <a:pPr algn="l" rtl="0" fontAlgn="base"/>
            <a:r>
              <a:rPr lang="en-US" sz="2000" b="0" i="0" u="sng" strike="noStrike" dirty="0">
                <a:solidFill>
                  <a:srgbClr val="000000"/>
                </a:solidFill>
                <a:effectLst/>
                <a:latin typeface="Calibri" panose="020F0502020204030204" pitchFamily="34" charset="0"/>
              </a:rPr>
              <a:t>Stormwater Compliance and Inspection</a:t>
            </a:r>
            <a:endParaRPr lang="en-US" b="0" i="0" dirty="0">
              <a:solidFill>
                <a:srgbClr val="000000"/>
              </a:solidFill>
              <a:effectLst/>
              <a:latin typeface="Arial" panose="020B0604020202020204" pitchFamily="34" charset="0"/>
            </a:endParaRP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2000" b="0" i="0" u="none" strike="noStrike" dirty="0">
                <a:solidFill>
                  <a:srgbClr val="000000"/>
                </a:solidFill>
                <a:effectLst/>
                <a:latin typeface="Calibri" panose="020F0502020204030204" pitchFamily="34" charset="0"/>
              </a:rPr>
              <a:t>Kara Bugis, PE, Water Compliance Specialist</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US" sz="1600" b="0" i="0" u="sng" strike="noStrike" dirty="0">
                <a:solidFill>
                  <a:srgbClr val="0563C1"/>
                </a:solidFill>
                <a:effectLst/>
                <a:latin typeface="Calibri" panose="020F0502020204030204" pitchFamily="34" charset="0"/>
                <a:hlinkClick r:id="rId4"/>
              </a:rPr>
              <a:t>kmb388@cornell.edu</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algn="l" rtl="0" fontAlgn="base"/>
            <a:r>
              <a:rPr lang="en-US" sz="1600" b="0" i="0" u="none" strike="noStrike" dirty="0">
                <a:solidFill>
                  <a:srgbClr val="000000"/>
                </a:solidFill>
                <a:effectLst/>
                <a:latin typeface="Calibri" panose="020F0502020204030204" pitchFamily="34" charset="0"/>
              </a:rPr>
              <a:t>607-255-0805</a:t>
            </a:r>
            <a:endParaRPr lang="en-US" sz="1600" b="0" i="0" dirty="0">
              <a:solidFill>
                <a:srgbClr val="000000"/>
              </a:solidFill>
              <a:effectLst/>
              <a:latin typeface="Arial" panose="020B0604020202020204" pitchFamily="34" charset="0"/>
            </a:endParaRP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2000" b="0" i="0" u="none" strike="noStrike" dirty="0">
                <a:solidFill>
                  <a:srgbClr val="000000"/>
                </a:solidFill>
                <a:effectLst/>
                <a:latin typeface="Calibri" panose="020F0502020204030204" pitchFamily="34" charset="0"/>
              </a:rPr>
              <a:t>Derek Franklin, CPESC, Hazardous Materials Associate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US" sz="1600" b="0" i="0" u="sng" strike="noStrike" dirty="0">
                <a:solidFill>
                  <a:srgbClr val="0563C1"/>
                </a:solidFill>
                <a:effectLst/>
                <a:latin typeface="Calibri" panose="020F0502020204030204" pitchFamily="34" charset="0"/>
                <a:hlinkClick r:id="rId5"/>
              </a:rPr>
              <a:t>dmf239@cornell.edu</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algn="l" rtl="0" fontAlgn="base"/>
            <a:r>
              <a:rPr lang="en-US" sz="1600" b="0" i="0" u="none" strike="noStrike" dirty="0">
                <a:solidFill>
                  <a:srgbClr val="000000"/>
                </a:solidFill>
                <a:effectLst/>
                <a:latin typeface="Calibri" panose="020F0502020204030204" pitchFamily="34" charset="0"/>
              </a:rPr>
              <a:t>607-793-1351</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C3972A58-DD9F-1FC8-9D2C-29358EBD9461}"/>
              </a:ext>
            </a:extLst>
          </p:cNvPr>
          <p:cNvSpPr txBox="1"/>
          <p:nvPr/>
        </p:nvSpPr>
        <p:spPr>
          <a:xfrm>
            <a:off x="816364" y="3106740"/>
            <a:ext cx="4804470" cy="1785104"/>
          </a:xfrm>
          <a:prstGeom prst="rect">
            <a:avLst/>
          </a:prstGeom>
          <a:noFill/>
        </p:spPr>
        <p:txBody>
          <a:bodyPr wrap="square">
            <a:spAutoFit/>
          </a:bodyPr>
          <a:lstStyle/>
          <a:p>
            <a:pPr algn="l" rtl="0" fontAlgn="base"/>
            <a:r>
              <a:rPr lang="en-US" sz="2000" b="0" i="0" u="sng" strike="noStrike" dirty="0">
                <a:solidFill>
                  <a:srgbClr val="000000"/>
                </a:solidFill>
                <a:effectLst/>
                <a:latin typeface="Calibri" panose="020F0502020204030204" pitchFamily="34" charset="0"/>
              </a:rPr>
              <a:t>Facilities Engineering</a:t>
            </a:r>
            <a:r>
              <a:rPr lang="en-US" sz="2000" b="0" i="0" u="sng" dirty="0">
                <a:solidFill>
                  <a:srgbClr val="000000"/>
                </a:solidFill>
                <a:effectLst/>
                <a:latin typeface="Calibri" panose="020F0502020204030204" pitchFamily="34" charset="0"/>
              </a:rPr>
              <a:t>​</a:t>
            </a:r>
          </a:p>
          <a:p>
            <a:pPr algn="l" rtl="0" fontAlgn="base"/>
            <a:r>
              <a:rPr lang="en-US" sz="2000" u="sng" dirty="0">
                <a:solidFill>
                  <a:srgbClr val="000000"/>
                </a:solidFill>
                <a:latin typeface="Calibri" panose="020F0502020204030204" pitchFamily="34" charset="0"/>
              </a:rPr>
              <a:t>QA/QC Assistance</a:t>
            </a:r>
            <a:endParaRPr lang="en-US" b="0" i="0" u="sng" dirty="0">
              <a:solidFill>
                <a:srgbClr val="000000"/>
              </a:solidFill>
              <a:effectLst/>
              <a:latin typeface="Arial" panose="020B0604020202020204" pitchFamily="34" charset="0"/>
            </a:endParaRP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2000" b="0" i="0" u="none" strike="noStrike" dirty="0">
                <a:solidFill>
                  <a:srgbClr val="000000"/>
                </a:solidFill>
                <a:effectLst/>
                <a:latin typeface="Calibri" panose="020F0502020204030204" pitchFamily="34" charset="0"/>
              </a:rPr>
              <a:t>Erin Cuddihy, PE, Environmental Engineer</a:t>
            </a:r>
            <a:endParaRPr lang="en-US" sz="2000" b="0" i="0" dirty="0">
              <a:solidFill>
                <a:srgbClr val="000000"/>
              </a:solidFill>
              <a:effectLst/>
              <a:latin typeface="Arial" panose="020B0604020202020204" pitchFamily="34" charset="0"/>
            </a:endParaRPr>
          </a:p>
          <a:p>
            <a:pPr algn="l" rtl="0" fontAlgn="base"/>
            <a:r>
              <a:rPr lang="en-US" sz="1600" u="sng" dirty="0">
                <a:solidFill>
                  <a:srgbClr val="0563C1"/>
                </a:solidFill>
                <a:latin typeface="Calibri" panose="020F0502020204030204" pitchFamily="34" charset="0"/>
                <a:hlinkClick r:id="rId6"/>
              </a:rPr>
              <a:t>ecuddihy</a:t>
            </a:r>
            <a:r>
              <a:rPr lang="en-US" sz="1600" b="0" i="0" u="sng" strike="noStrike" dirty="0">
                <a:solidFill>
                  <a:srgbClr val="0563C1"/>
                </a:solidFill>
                <a:effectLst/>
                <a:latin typeface="Calibri" panose="020F0502020204030204" pitchFamily="34" charset="0"/>
                <a:hlinkClick r:id="rId6"/>
              </a:rPr>
              <a:t>@cornell.edu</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algn="l" rtl="0" fontAlgn="base"/>
            <a:r>
              <a:rPr lang="en-US" sz="1600" b="0" i="0" u="none" strike="noStrike" dirty="0">
                <a:solidFill>
                  <a:srgbClr val="000000"/>
                </a:solidFill>
                <a:effectLst/>
                <a:latin typeface="Calibri" panose="020F0502020204030204" pitchFamily="34" charset="0"/>
              </a:rPr>
              <a:t>607-254-2441</a:t>
            </a:r>
            <a:endParaRPr lang="en-US"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2129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FC4E7F-700C-8C29-EDCB-260724EDCC4C}"/>
              </a:ext>
            </a:extLst>
          </p:cNvPr>
          <p:cNvSpPr txBox="1">
            <a:spLocks/>
          </p:cNvSpPr>
          <p:nvPr/>
        </p:nvSpPr>
        <p:spPr>
          <a:xfrm>
            <a:off x="2374818" y="254386"/>
            <a:ext cx="9144000" cy="9628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ea typeface="Calibri" panose="020F0502020204030204" pitchFamily="34" charset="0"/>
                <a:cs typeface="Calibri" panose="020F0502020204030204" pitchFamily="34" charset="0"/>
              </a:rPr>
              <a:t>FYI – Facilities Engineering Drone</a:t>
            </a:r>
          </a:p>
        </p:txBody>
      </p:sp>
      <p:cxnSp>
        <p:nvCxnSpPr>
          <p:cNvPr id="8" name="Straight Connector 7">
            <a:extLst>
              <a:ext uri="{FF2B5EF4-FFF2-40B4-BE49-F238E27FC236}">
                <a16:creationId xmlns:a16="http://schemas.microsoft.com/office/drawing/2014/main" id="{4D603040-64CB-8803-9CD8-3F68BD57723E}"/>
              </a:ext>
            </a:extLst>
          </p:cNvPr>
          <p:cNvCxnSpPr>
            <a:cxnSpLocks/>
          </p:cNvCxnSpPr>
          <p:nvPr/>
        </p:nvCxnSpPr>
        <p:spPr>
          <a:xfrm>
            <a:off x="2448714" y="1217220"/>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C4909480-F6F2-8163-415B-4E00258012A1}"/>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with text and a shield on it&#10;&#10;Description automatically generated">
            <a:extLst>
              <a:ext uri="{FF2B5EF4-FFF2-40B4-BE49-F238E27FC236}">
                <a16:creationId xmlns:a16="http://schemas.microsoft.com/office/drawing/2014/main" id="{E60781D5-2B19-C16B-79C2-BDFD0A981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9" name="TextBox 8">
            <a:extLst>
              <a:ext uri="{FF2B5EF4-FFF2-40B4-BE49-F238E27FC236}">
                <a16:creationId xmlns:a16="http://schemas.microsoft.com/office/drawing/2014/main" id="{7D32BB41-9BD8-111E-BDE6-507CF332FDD7}"/>
              </a:ext>
            </a:extLst>
          </p:cNvPr>
          <p:cNvSpPr txBox="1"/>
          <p:nvPr/>
        </p:nvSpPr>
        <p:spPr>
          <a:xfrm>
            <a:off x="2374818" y="1307864"/>
            <a:ext cx="5787815" cy="984885"/>
          </a:xfrm>
          <a:prstGeom prst="rect">
            <a:avLst/>
          </a:prstGeom>
          <a:noFill/>
        </p:spPr>
        <p:txBody>
          <a:bodyPr wrap="square">
            <a:spAutoFit/>
          </a:bodyPr>
          <a:lstStyle/>
          <a:p>
            <a:pPr algn="l" rtl="0" fontAlgn="base"/>
            <a:r>
              <a:rPr lang="en-US" sz="2000" b="0" i="0" strike="noStrike" dirty="0">
                <a:solidFill>
                  <a:srgbClr val="000000"/>
                </a:solidFill>
                <a:effectLst/>
                <a:latin typeface="Calibri" panose="020F0502020204030204" pitchFamily="34" charset="0"/>
              </a:rPr>
              <a:t>Facilities Engineering has a new drone!</a:t>
            </a:r>
          </a:p>
          <a:p>
            <a:pPr algn="l" rtl="0" fontAlgn="base"/>
            <a:r>
              <a:rPr lang="en-US" sz="2000" dirty="0">
                <a:solidFill>
                  <a:srgbClr val="000000"/>
                </a:solidFill>
                <a:latin typeface="Calibri" panose="020F0502020204030204" pitchFamily="34" charset="0"/>
              </a:rPr>
              <a:t>Model:  DJI </a:t>
            </a:r>
            <a:r>
              <a:rPr lang="en-US" sz="2000" dirty="0" err="1">
                <a:solidFill>
                  <a:srgbClr val="000000"/>
                </a:solidFill>
                <a:latin typeface="Calibri" panose="020F0502020204030204" pitchFamily="34" charset="0"/>
              </a:rPr>
              <a:t>Matrice</a:t>
            </a:r>
            <a:r>
              <a:rPr lang="en-US" sz="2000" dirty="0">
                <a:solidFill>
                  <a:srgbClr val="000000"/>
                </a:solidFill>
                <a:latin typeface="Calibri" panose="020F0502020204030204" pitchFamily="34" charset="0"/>
              </a:rPr>
              <a:t> 30T – photo, video, and thermal</a:t>
            </a:r>
            <a:endParaRPr lang="en-US" b="0" i="0" dirty="0">
              <a:solidFill>
                <a:srgbClr val="000000"/>
              </a:solidFill>
              <a:effectLst/>
              <a:latin typeface="Arial" panose="020B0604020202020204" pitchFamily="34" charset="0"/>
            </a:endParaRPr>
          </a:p>
          <a:p>
            <a:pPr algn="l" rtl="0" fontAlgn="base"/>
            <a:endParaRPr lang="en-US" sz="1800" b="0" i="0" u="none" strike="noStrike" dirty="0">
              <a:solidFill>
                <a:srgbClr val="000000"/>
              </a:solidFill>
              <a:effectLst/>
              <a:latin typeface="Calibri" panose="020F0502020204030204" pitchFamily="34" charset="0"/>
            </a:endParaRPr>
          </a:p>
        </p:txBody>
      </p:sp>
      <p:pic>
        <p:nvPicPr>
          <p:cNvPr id="5" name="Picture 4">
            <a:extLst>
              <a:ext uri="{FF2B5EF4-FFF2-40B4-BE49-F238E27FC236}">
                <a16:creationId xmlns:a16="http://schemas.microsoft.com/office/drawing/2014/main" id="{C43E00CB-AA60-3AE6-6849-8B98539A16C0}"/>
              </a:ext>
            </a:extLst>
          </p:cNvPr>
          <p:cNvPicPr>
            <a:picLocks noChangeAspect="1"/>
          </p:cNvPicPr>
          <p:nvPr/>
        </p:nvPicPr>
        <p:blipFill>
          <a:blip r:embed="rId4"/>
          <a:stretch>
            <a:fillRect/>
          </a:stretch>
        </p:blipFill>
        <p:spPr>
          <a:xfrm>
            <a:off x="562186" y="2763142"/>
            <a:ext cx="4610862" cy="3457185"/>
          </a:xfrm>
          <a:prstGeom prst="rect">
            <a:avLst/>
          </a:prstGeom>
        </p:spPr>
      </p:pic>
      <p:pic>
        <p:nvPicPr>
          <p:cNvPr id="15" name="Picture 14">
            <a:extLst>
              <a:ext uri="{FF2B5EF4-FFF2-40B4-BE49-F238E27FC236}">
                <a16:creationId xmlns:a16="http://schemas.microsoft.com/office/drawing/2014/main" id="{5778F50A-6A92-01ED-158C-F7D10BEA75E4}"/>
              </a:ext>
            </a:extLst>
          </p:cNvPr>
          <p:cNvPicPr>
            <a:picLocks noChangeAspect="1"/>
          </p:cNvPicPr>
          <p:nvPr/>
        </p:nvPicPr>
        <p:blipFill>
          <a:blip r:embed="rId5"/>
          <a:stretch>
            <a:fillRect/>
          </a:stretch>
        </p:blipFill>
        <p:spPr>
          <a:xfrm>
            <a:off x="5731003" y="2763143"/>
            <a:ext cx="6031194" cy="3457184"/>
          </a:xfrm>
          <a:prstGeom prst="rect">
            <a:avLst/>
          </a:prstGeom>
        </p:spPr>
      </p:pic>
      <p:cxnSp>
        <p:nvCxnSpPr>
          <p:cNvPr id="17" name="Straight Arrow Connector 16">
            <a:extLst>
              <a:ext uri="{FF2B5EF4-FFF2-40B4-BE49-F238E27FC236}">
                <a16:creationId xmlns:a16="http://schemas.microsoft.com/office/drawing/2014/main" id="{D1CFE2A4-CD36-EF59-F273-E216AD908752}"/>
              </a:ext>
            </a:extLst>
          </p:cNvPr>
          <p:cNvCxnSpPr>
            <a:cxnSpLocks/>
          </p:cNvCxnSpPr>
          <p:nvPr/>
        </p:nvCxnSpPr>
        <p:spPr>
          <a:xfrm flipH="1">
            <a:off x="2948473" y="2985796"/>
            <a:ext cx="8061649" cy="1390261"/>
          </a:xfrm>
          <a:prstGeom prst="straightConnector1">
            <a:avLst/>
          </a:prstGeom>
          <a:ln w="793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865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84D3-CE99-5349-CAC0-5D067CCC7B58}"/>
              </a:ext>
            </a:extLst>
          </p:cNvPr>
          <p:cNvSpPr>
            <a:spLocks noGrp="1"/>
          </p:cNvSpPr>
          <p:nvPr>
            <p:ph type="ctrTitle"/>
          </p:nvPr>
        </p:nvSpPr>
        <p:spPr>
          <a:xfrm>
            <a:off x="2485814" y="273410"/>
            <a:ext cx="6667582" cy="962834"/>
          </a:xfrm>
        </p:spPr>
        <p:txBody>
          <a:bodyPr>
            <a:normAutofit/>
          </a:bodyPr>
          <a:lstStyle/>
          <a:p>
            <a:pPr algn="l"/>
            <a:r>
              <a:rPr lang="en-US" sz="4000">
                <a:ea typeface="Calibri" panose="020F0502020204030204" pitchFamily="34" charset="0"/>
                <a:cs typeface="Calibri" panose="020F0502020204030204" pitchFamily="34" charset="0"/>
              </a:rPr>
              <a:t>Outline</a:t>
            </a:r>
          </a:p>
        </p:txBody>
      </p:sp>
      <p:sp>
        <p:nvSpPr>
          <p:cNvPr id="3" name="Subtitle 2">
            <a:extLst>
              <a:ext uri="{FF2B5EF4-FFF2-40B4-BE49-F238E27FC236}">
                <a16:creationId xmlns:a16="http://schemas.microsoft.com/office/drawing/2014/main" id="{A7FFEBC7-03B2-C175-FD90-CF93DFB43960}"/>
              </a:ext>
            </a:extLst>
          </p:cNvPr>
          <p:cNvSpPr>
            <a:spLocks noGrp="1"/>
          </p:cNvSpPr>
          <p:nvPr>
            <p:ph type="subTitle" idx="1"/>
          </p:nvPr>
        </p:nvSpPr>
        <p:spPr>
          <a:xfrm>
            <a:off x="2485814" y="1460185"/>
            <a:ext cx="9144000" cy="1126328"/>
          </a:xfrm>
        </p:spPr>
        <p:txBody>
          <a:bodyPr>
            <a:noAutofit/>
          </a:bodyPr>
          <a:lstStyle/>
          <a:p>
            <a:pPr marL="342900" indent="-342900" algn="l">
              <a:lnSpc>
                <a:spcPct val="120000"/>
              </a:lnSpc>
              <a:spcBef>
                <a:spcPts val="400"/>
              </a:spcBef>
              <a:buFont typeface="Arial" panose="020B0604020202020204" pitchFamily="34" charset="0"/>
              <a:buChar char="•"/>
            </a:pPr>
            <a:r>
              <a:rPr lang="en-US" sz="2800" dirty="0"/>
              <a:t>The need for stormwater practices</a:t>
            </a:r>
          </a:p>
          <a:p>
            <a:pPr marL="342900" indent="-342900" algn="l">
              <a:lnSpc>
                <a:spcPct val="120000"/>
              </a:lnSpc>
              <a:spcBef>
                <a:spcPts val="400"/>
              </a:spcBef>
              <a:buFont typeface="Arial" panose="020B0604020202020204" pitchFamily="34" charset="0"/>
              <a:buChar char="•"/>
            </a:pPr>
            <a:r>
              <a:rPr lang="en-US" sz="2800" dirty="0"/>
              <a:t>Types of stormwater BMPs (Best Management Practices)</a:t>
            </a:r>
          </a:p>
          <a:p>
            <a:pPr marL="342900" indent="-342900" algn="l">
              <a:lnSpc>
                <a:spcPct val="120000"/>
              </a:lnSpc>
              <a:spcBef>
                <a:spcPts val="400"/>
              </a:spcBef>
              <a:buFont typeface="Arial" panose="020B0604020202020204" pitchFamily="34" charset="0"/>
              <a:buChar char="•"/>
            </a:pPr>
            <a:r>
              <a:rPr lang="en-US" sz="2800" dirty="0"/>
              <a:t>Construction sequencing </a:t>
            </a:r>
          </a:p>
          <a:p>
            <a:pPr marL="342900" indent="-342900" algn="l">
              <a:lnSpc>
                <a:spcPct val="120000"/>
              </a:lnSpc>
              <a:spcBef>
                <a:spcPts val="400"/>
              </a:spcBef>
              <a:buFont typeface="Arial" panose="020B0604020202020204" pitchFamily="34" charset="0"/>
              <a:buChar char="•"/>
            </a:pPr>
            <a:r>
              <a:rPr lang="en-US" sz="2800" dirty="0"/>
              <a:t>Conversion from temporary sediment basin to permanent stormwater practice</a:t>
            </a:r>
          </a:p>
          <a:p>
            <a:pPr marL="342900" indent="-342900" algn="l">
              <a:lnSpc>
                <a:spcPct val="120000"/>
              </a:lnSpc>
              <a:spcBef>
                <a:spcPts val="400"/>
              </a:spcBef>
              <a:buFont typeface="Arial" panose="020B0604020202020204" pitchFamily="34" charset="0"/>
              <a:buChar char="•"/>
            </a:pPr>
            <a:r>
              <a:rPr lang="en-US" sz="2800" dirty="0"/>
              <a:t>Improving BMPs in design and construction</a:t>
            </a:r>
          </a:p>
          <a:p>
            <a:pPr marL="342900" indent="-342900" algn="l">
              <a:lnSpc>
                <a:spcPct val="120000"/>
              </a:lnSpc>
              <a:spcBef>
                <a:spcPts val="400"/>
              </a:spcBef>
              <a:buFont typeface="Arial" panose="020B0604020202020204" pitchFamily="34" charset="0"/>
              <a:buChar char="•"/>
            </a:pPr>
            <a:r>
              <a:rPr lang="en-US" sz="2800" dirty="0"/>
              <a:t>Closing summary</a:t>
            </a:r>
          </a:p>
        </p:txBody>
      </p:sp>
      <p:sp>
        <p:nvSpPr>
          <p:cNvPr id="5" name="Rectangle 4">
            <a:extLst>
              <a:ext uri="{FF2B5EF4-FFF2-40B4-BE49-F238E27FC236}">
                <a16:creationId xmlns:a16="http://schemas.microsoft.com/office/drawing/2014/main" id="{F3BF280D-05AA-B5D7-E556-4FBD05D2049C}"/>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circle with text and a shield on it&#10;&#10;Description automatically generated">
            <a:extLst>
              <a:ext uri="{FF2B5EF4-FFF2-40B4-BE49-F238E27FC236}">
                <a16:creationId xmlns:a16="http://schemas.microsoft.com/office/drawing/2014/main" id="{74835F81-5FCC-C2D4-42E3-6FBBEFB67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cxnSp>
        <p:nvCxnSpPr>
          <p:cNvPr id="10" name="Straight Connector 9">
            <a:extLst>
              <a:ext uri="{FF2B5EF4-FFF2-40B4-BE49-F238E27FC236}">
                <a16:creationId xmlns:a16="http://schemas.microsoft.com/office/drawing/2014/main" id="{B39EEB5A-11D0-12C6-94A4-3E17EE969864}"/>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51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14CDF-097C-51C1-D8E7-866603483BB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D868D7DF-7DA9-E435-D603-DD8E7BCDE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6" name="Title 1">
            <a:extLst>
              <a:ext uri="{FF2B5EF4-FFF2-40B4-BE49-F238E27FC236}">
                <a16:creationId xmlns:a16="http://schemas.microsoft.com/office/drawing/2014/main" id="{A070C0EE-2C1C-64AD-39AB-5F4FA252C4F3}"/>
              </a:ext>
            </a:extLst>
          </p:cNvPr>
          <p:cNvSpPr>
            <a:spLocks noGrp="1"/>
          </p:cNvSpPr>
          <p:nvPr>
            <p:ph type="ctrTitle"/>
          </p:nvPr>
        </p:nvSpPr>
        <p:spPr>
          <a:xfrm>
            <a:off x="2440475" y="245558"/>
            <a:ext cx="6667582" cy="962834"/>
          </a:xfrm>
        </p:spPr>
        <p:txBody>
          <a:bodyPr>
            <a:normAutofit fontScale="90000"/>
          </a:bodyPr>
          <a:lstStyle/>
          <a:p>
            <a:pPr algn="l"/>
            <a:r>
              <a:rPr lang="en-US" sz="4000">
                <a:ea typeface="Calibri" panose="020F0502020204030204" pitchFamily="34" charset="0"/>
                <a:cs typeface="Calibri" panose="020F0502020204030204" pitchFamily="34" charset="0"/>
              </a:rPr>
              <a:t>Why install stormwater practices?</a:t>
            </a:r>
          </a:p>
        </p:txBody>
      </p:sp>
      <p:sp>
        <p:nvSpPr>
          <p:cNvPr id="9" name="Subtitle 2">
            <a:extLst>
              <a:ext uri="{FF2B5EF4-FFF2-40B4-BE49-F238E27FC236}">
                <a16:creationId xmlns:a16="http://schemas.microsoft.com/office/drawing/2014/main" id="{F06AE72D-6017-E0F1-1849-14CC676C40E1}"/>
              </a:ext>
            </a:extLst>
          </p:cNvPr>
          <p:cNvSpPr txBox="1">
            <a:spLocks/>
          </p:cNvSpPr>
          <p:nvPr/>
        </p:nvSpPr>
        <p:spPr>
          <a:xfrm>
            <a:off x="2440475" y="1517634"/>
            <a:ext cx="9144000" cy="11263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en-US" sz="2800" dirty="0"/>
              <a:t>We build impervious surfaces – buildings, parking lots, sidewalks, roads, sporting facilities</a:t>
            </a:r>
          </a:p>
          <a:p>
            <a:pPr marL="342900" indent="-342900" algn="l">
              <a:lnSpc>
                <a:spcPct val="120000"/>
              </a:lnSpc>
              <a:buFont typeface="Arial" panose="020B0604020202020204" pitchFamily="34" charset="0"/>
              <a:buChar char="•"/>
            </a:pPr>
            <a:r>
              <a:rPr lang="en-US" sz="2800" dirty="0"/>
              <a:t>Water runs off impervious surfaces quickly and less water can soak into the ground</a:t>
            </a:r>
          </a:p>
          <a:p>
            <a:pPr marL="342900" indent="-342900" algn="l">
              <a:lnSpc>
                <a:spcPct val="120000"/>
              </a:lnSpc>
              <a:buFont typeface="Arial" panose="020B0604020202020204" pitchFamily="34" charset="0"/>
              <a:buChar char="•"/>
            </a:pPr>
            <a:r>
              <a:rPr lang="en-US" sz="2800" dirty="0"/>
              <a:t>Legally, we need to control:</a:t>
            </a:r>
          </a:p>
          <a:p>
            <a:pPr marL="800100" lvl="1" indent="-342900" algn="l">
              <a:lnSpc>
                <a:spcPct val="120000"/>
              </a:lnSpc>
              <a:buFont typeface="Arial" panose="020B0604020202020204" pitchFamily="34" charset="0"/>
              <a:buChar char="•"/>
            </a:pPr>
            <a:r>
              <a:rPr lang="en-US" sz="2400" dirty="0"/>
              <a:t>How much water leaves the site</a:t>
            </a:r>
          </a:p>
          <a:p>
            <a:pPr marL="800100" lvl="1" indent="-342900" algn="l">
              <a:lnSpc>
                <a:spcPct val="120000"/>
              </a:lnSpc>
              <a:buFont typeface="Arial" panose="020B0604020202020204" pitchFamily="34" charset="0"/>
              <a:buChar char="•"/>
            </a:pPr>
            <a:r>
              <a:rPr lang="en-US" sz="2400" dirty="0"/>
              <a:t>How fast the water leaves the site</a:t>
            </a:r>
          </a:p>
          <a:p>
            <a:pPr marL="800100" lvl="1" indent="-342900" algn="l">
              <a:lnSpc>
                <a:spcPct val="120000"/>
              </a:lnSpc>
              <a:buFont typeface="Arial" panose="020B0604020202020204" pitchFamily="34" charset="0"/>
              <a:buChar char="•"/>
            </a:pPr>
            <a:r>
              <a:rPr lang="en-US" sz="2400" dirty="0"/>
              <a:t>How polluted the water is that leaves the site</a:t>
            </a:r>
          </a:p>
        </p:txBody>
      </p:sp>
      <p:cxnSp>
        <p:nvCxnSpPr>
          <p:cNvPr id="16" name="Straight Connector 15">
            <a:extLst>
              <a:ext uri="{FF2B5EF4-FFF2-40B4-BE49-F238E27FC236}">
                <a16:creationId xmlns:a16="http://schemas.microsoft.com/office/drawing/2014/main" id="{AF5F4D56-2502-5384-AE26-6FC4B0832DA1}"/>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22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14CDF-097C-51C1-D8E7-866603483BB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D868D7DF-7DA9-E435-D603-DD8E7BCDE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6" name="Title 1">
            <a:extLst>
              <a:ext uri="{FF2B5EF4-FFF2-40B4-BE49-F238E27FC236}">
                <a16:creationId xmlns:a16="http://schemas.microsoft.com/office/drawing/2014/main" id="{A070C0EE-2C1C-64AD-39AB-5F4FA252C4F3}"/>
              </a:ext>
            </a:extLst>
          </p:cNvPr>
          <p:cNvSpPr>
            <a:spLocks noGrp="1"/>
          </p:cNvSpPr>
          <p:nvPr>
            <p:ph type="ctrTitle"/>
          </p:nvPr>
        </p:nvSpPr>
        <p:spPr>
          <a:xfrm>
            <a:off x="2440475" y="245558"/>
            <a:ext cx="6960977" cy="962834"/>
          </a:xfrm>
        </p:spPr>
        <p:txBody>
          <a:bodyPr>
            <a:normAutofit fontScale="90000"/>
          </a:bodyPr>
          <a:lstStyle/>
          <a:p>
            <a:pPr algn="l"/>
            <a:r>
              <a:rPr lang="en-US" sz="4000">
                <a:ea typeface="Calibri" panose="020F0502020204030204" pitchFamily="34" charset="0"/>
                <a:cs typeface="Calibri" panose="020F0502020204030204" pitchFamily="34" charset="0"/>
              </a:rPr>
              <a:t>Some Types of Stormwater BMPs</a:t>
            </a:r>
          </a:p>
        </p:txBody>
      </p:sp>
      <p:cxnSp>
        <p:nvCxnSpPr>
          <p:cNvPr id="16" name="Straight Connector 15">
            <a:extLst>
              <a:ext uri="{FF2B5EF4-FFF2-40B4-BE49-F238E27FC236}">
                <a16:creationId xmlns:a16="http://schemas.microsoft.com/office/drawing/2014/main" id="{AF5F4D56-2502-5384-AE26-6FC4B0832DA1}"/>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pic>
        <p:nvPicPr>
          <p:cNvPr id="2050" name="Picture 2">
            <a:extLst>
              <a:ext uri="{FF2B5EF4-FFF2-40B4-BE49-F238E27FC236}">
                <a16:creationId xmlns:a16="http://schemas.microsoft.com/office/drawing/2014/main" id="{A249AAE5-6EA0-B4C1-7FC1-7E12E43C3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70" y="2797418"/>
            <a:ext cx="3533526" cy="26501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1FACDD-1840-D73B-1488-62240EB9B2EF}"/>
              </a:ext>
            </a:extLst>
          </p:cNvPr>
          <p:cNvSpPr txBox="1"/>
          <p:nvPr/>
        </p:nvSpPr>
        <p:spPr>
          <a:xfrm>
            <a:off x="461702" y="5760669"/>
            <a:ext cx="7958659" cy="707886"/>
          </a:xfrm>
          <a:prstGeom prst="rect">
            <a:avLst/>
          </a:prstGeom>
          <a:noFill/>
        </p:spPr>
        <p:txBody>
          <a:bodyPr wrap="square" rtlCol="0">
            <a:spAutoFit/>
          </a:bodyPr>
          <a:lstStyle/>
          <a:p>
            <a:r>
              <a:rPr lang="en-US" sz="1000" i="1"/>
              <a:t>Images courtesy: Minnesota Stormwater Manual, from left to right</a:t>
            </a:r>
          </a:p>
          <a:p>
            <a:r>
              <a:rPr lang="en-US" sz="1000" i="1">
                <a:solidFill>
                  <a:srgbClr val="467886"/>
                </a:solidFill>
                <a:hlinkClick r:id="rId5">
                  <a:extLst>
                    <a:ext uri="{A12FA001-AC4F-418D-AE19-62706E023703}">
                      <ahyp:hlinkClr xmlns:ahyp="http://schemas.microsoft.com/office/drawing/2018/hyperlinkcolor" val="tx"/>
                    </a:ext>
                  </a:extLst>
                </a:hlinkClick>
              </a:rPr>
              <a:t>https://stormwater.pca.state.mn.us/index.php?title=File:Center_pond.</a:t>
            </a:r>
            <a:r>
              <a:rPr lang="en-US" sz="1000" i="1">
                <a:solidFill>
                  <a:schemeClr val="accent1"/>
                </a:solidFill>
                <a:hlinkClick r:id="rId5">
                  <a:extLst>
                    <a:ext uri="{A12FA001-AC4F-418D-AE19-62706E023703}">
                      <ahyp:hlinkClr xmlns:ahyp="http://schemas.microsoft.com/office/drawing/2018/hyperlinkcolor" val="tx"/>
                    </a:ext>
                  </a:extLst>
                </a:hlinkClick>
              </a:rPr>
              <a:t>jpg</a:t>
            </a:r>
            <a:endParaRPr lang="en-US" sz="1000" i="1">
              <a:solidFill>
                <a:schemeClr val="accent1"/>
              </a:solidFill>
            </a:endParaRPr>
          </a:p>
          <a:p>
            <a:r>
              <a:rPr lang="en-US" sz="1000" i="1">
                <a:solidFill>
                  <a:schemeClr val="accent1"/>
                </a:solidFill>
                <a:hlinkClick r:id="rId6">
                  <a:extLst>
                    <a:ext uri="{A12FA001-AC4F-418D-AE19-62706E023703}">
                      <ahyp:hlinkClr xmlns:ahyp="http://schemas.microsoft.com/office/drawing/2018/hyperlinkcolor" val="tx"/>
                    </a:ext>
                  </a:extLst>
                </a:hlinkClick>
              </a:rPr>
              <a:t>https://stormwater.pca.state.mn.us/index.php?title=File:Picture_of_permeable_interlocking_concrete_pavement_1.jpg</a:t>
            </a:r>
            <a:endParaRPr lang="en-US" sz="1000" i="1">
              <a:solidFill>
                <a:schemeClr val="accent1"/>
              </a:solidFill>
            </a:endParaRPr>
          </a:p>
          <a:p>
            <a:r>
              <a:rPr lang="en-US" sz="1000" i="1" u="sng">
                <a:solidFill>
                  <a:schemeClr val="accent1"/>
                </a:solidFill>
              </a:rPr>
              <a:t>https://stormwater.pca.state.mn.us/images/2/2d/StormTrap_underground_storage_vault_for_water_stormwater_reuse_as_irrigation.png</a:t>
            </a:r>
          </a:p>
        </p:txBody>
      </p:sp>
      <p:pic>
        <p:nvPicPr>
          <p:cNvPr id="3" name="Picture 2">
            <a:extLst>
              <a:ext uri="{FF2B5EF4-FFF2-40B4-BE49-F238E27FC236}">
                <a16:creationId xmlns:a16="http://schemas.microsoft.com/office/drawing/2014/main" id="{CFD92704-D406-F7FF-2B38-079309CB1E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377" y="2366266"/>
            <a:ext cx="3101064" cy="30958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6CCC050-003D-24F7-BB42-4F854E6BA5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951" t="26764" r="12408" b="18320"/>
          <a:stretch/>
        </p:blipFill>
        <p:spPr bwMode="auto">
          <a:xfrm>
            <a:off x="7744515" y="2689625"/>
            <a:ext cx="3885299" cy="275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8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14CDF-097C-51C1-D8E7-866603483BB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D868D7DF-7DA9-E435-D603-DD8E7BCDE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6" name="Title 1">
            <a:extLst>
              <a:ext uri="{FF2B5EF4-FFF2-40B4-BE49-F238E27FC236}">
                <a16:creationId xmlns:a16="http://schemas.microsoft.com/office/drawing/2014/main" id="{A070C0EE-2C1C-64AD-39AB-5F4FA252C4F3}"/>
              </a:ext>
            </a:extLst>
          </p:cNvPr>
          <p:cNvSpPr>
            <a:spLocks noGrp="1"/>
          </p:cNvSpPr>
          <p:nvPr>
            <p:ph type="ctrTitle"/>
          </p:nvPr>
        </p:nvSpPr>
        <p:spPr>
          <a:xfrm>
            <a:off x="2440474" y="245558"/>
            <a:ext cx="9189339" cy="962834"/>
          </a:xfrm>
        </p:spPr>
        <p:txBody>
          <a:bodyPr>
            <a:normAutofit fontScale="90000"/>
          </a:bodyPr>
          <a:lstStyle/>
          <a:p>
            <a:pPr algn="l"/>
            <a:r>
              <a:rPr lang="en-US" sz="4000">
                <a:ea typeface="Calibri" panose="020F0502020204030204" pitchFamily="34" charset="0"/>
                <a:cs typeface="Calibri" panose="020F0502020204030204" pitchFamily="34" charset="0"/>
              </a:rPr>
              <a:t>What if you don’t install stormwater practices?</a:t>
            </a:r>
          </a:p>
        </p:txBody>
      </p:sp>
      <p:sp>
        <p:nvSpPr>
          <p:cNvPr id="9" name="Subtitle 2">
            <a:extLst>
              <a:ext uri="{FF2B5EF4-FFF2-40B4-BE49-F238E27FC236}">
                <a16:creationId xmlns:a16="http://schemas.microsoft.com/office/drawing/2014/main" id="{F06AE72D-6017-E0F1-1849-14CC676C40E1}"/>
              </a:ext>
            </a:extLst>
          </p:cNvPr>
          <p:cNvSpPr txBox="1">
            <a:spLocks/>
          </p:cNvSpPr>
          <p:nvPr/>
        </p:nvSpPr>
        <p:spPr>
          <a:xfrm>
            <a:off x="2440474" y="2706160"/>
            <a:ext cx="9144000" cy="11263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200"/>
              </a:spcAft>
              <a:buFont typeface="Arial" panose="020B0604020202020204" pitchFamily="34" charset="0"/>
              <a:buChar char="•"/>
            </a:pPr>
            <a:r>
              <a:rPr lang="en-US" dirty="0">
                <a:sym typeface="Wingdings" panose="05000000000000000000" pitchFamily="2" charset="2"/>
              </a:rPr>
              <a:t>More runoff  water overwhelming sewers  flooding in streets and buildings</a:t>
            </a:r>
          </a:p>
          <a:p>
            <a:pPr marL="342900" indent="-342900" algn="l">
              <a:lnSpc>
                <a:spcPct val="100000"/>
              </a:lnSpc>
              <a:spcBef>
                <a:spcPts val="0"/>
              </a:spcBef>
              <a:spcAft>
                <a:spcPts val="1200"/>
              </a:spcAft>
              <a:buFont typeface="Arial" panose="020B0604020202020204" pitchFamily="34" charset="0"/>
              <a:buChar char="•"/>
            </a:pPr>
            <a:r>
              <a:rPr lang="en-US" dirty="0">
                <a:sym typeface="Wingdings" panose="05000000000000000000" pitchFamily="2" charset="2"/>
              </a:rPr>
              <a:t>Fast flowing water  eroding streambanks  water turbidity and clarity issues  detrimental to wildlife</a:t>
            </a:r>
          </a:p>
          <a:p>
            <a:pPr marL="342900" indent="-342900" algn="l">
              <a:lnSpc>
                <a:spcPct val="100000"/>
              </a:lnSpc>
              <a:spcBef>
                <a:spcPts val="0"/>
              </a:spcBef>
              <a:spcAft>
                <a:spcPts val="1200"/>
              </a:spcAft>
              <a:buFont typeface="Arial" panose="020B0604020202020204" pitchFamily="34" charset="0"/>
              <a:buChar char="•"/>
            </a:pPr>
            <a:r>
              <a:rPr lang="en-US" dirty="0">
                <a:sym typeface="Wingdings" panose="05000000000000000000" pitchFamily="2" charset="2"/>
              </a:rPr>
              <a:t>Water polluted with phosphorus, nitrogen, heavy metals, pathogens, etc.  streams and lakes  algal blooms and other negative effects for the environment and recreation</a:t>
            </a:r>
          </a:p>
          <a:p>
            <a:pPr marL="342900" indent="-342900" algn="l">
              <a:lnSpc>
                <a:spcPct val="120000"/>
              </a:lnSpc>
              <a:buFont typeface="Arial" panose="020B0604020202020204" pitchFamily="34" charset="0"/>
              <a:buChar char="•"/>
            </a:pPr>
            <a:endParaRPr lang="en-US" sz="2800" dirty="0"/>
          </a:p>
        </p:txBody>
      </p:sp>
      <p:cxnSp>
        <p:nvCxnSpPr>
          <p:cNvPr id="16" name="Straight Connector 15">
            <a:extLst>
              <a:ext uri="{FF2B5EF4-FFF2-40B4-BE49-F238E27FC236}">
                <a16:creationId xmlns:a16="http://schemas.microsoft.com/office/drawing/2014/main" id="{AF5F4D56-2502-5384-AE26-6FC4B0832DA1}"/>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A0399C9-6526-763C-1908-383099E1142B}"/>
              </a:ext>
            </a:extLst>
          </p:cNvPr>
          <p:cNvSpPr txBox="1"/>
          <p:nvPr/>
        </p:nvSpPr>
        <p:spPr>
          <a:xfrm>
            <a:off x="2539999" y="1509702"/>
            <a:ext cx="7940431" cy="954107"/>
          </a:xfrm>
          <a:prstGeom prst="rect">
            <a:avLst/>
          </a:prstGeom>
          <a:noFill/>
        </p:spPr>
        <p:txBody>
          <a:bodyPr wrap="square">
            <a:spAutoFit/>
          </a:bodyPr>
          <a:lstStyle/>
          <a:p>
            <a:pPr algn="l"/>
            <a:r>
              <a:rPr lang="en-US" sz="2800"/>
              <a:t>Improperly designed or constructed stormwater BMPs, or lack of maintenance can result in </a:t>
            </a:r>
          </a:p>
        </p:txBody>
      </p:sp>
    </p:spTree>
    <p:extLst>
      <p:ext uri="{BB962C8B-B14F-4D97-AF65-F5344CB8AC3E}">
        <p14:creationId xmlns:p14="http://schemas.microsoft.com/office/powerpoint/2010/main" val="97054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14CDF-097C-51C1-D8E7-866603483BB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D868D7DF-7DA9-E435-D603-DD8E7BCDE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6" name="Title 1">
            <a:extLst>
              <a:ext uri="{FF2B5EF4-FFF2-40B4-BE49-F238E27FC236}">
                <a16:creationId xmlns:a16="http://schemas.microsoft.com/office/drawing/2014/main" id="{A070C0EE-2C1C-64AD-39AB-5F4FA252C4F3}"/>
              </a:ext>
            </a:extLst>
          </p:cNvPr>
          <p:cNvSpPr>
            <a:spLocks noGrp="1"/>
          </p:cNvSpPr>
          <p:nvPr>
            <p:ph type="ctrTitle"/>
          </p:nvPr>
        </p:nvSpPr>
        <p:spPr>
          <a:xfrm>
            <a:off x="2440475" y="245558"/>
            <a:ext cx="8041258" cy="962834"/>
          </a:xfrm>
        </p:spPr>
        <p:txBody>
          <a:bodyPr>
            <a:normAutofit/>
          </a:bodyPr>
          <a:lstStyle/>
          <a:p>
            <a:pPr algn="l"/>
            <a:r>
              <a:rPr lang="en-US" sz="4000">
                <a:ea typeface="Calibri" panose="020F0502020204030204" pitchFamily="34" charset="0"/>
                <a:cs typeface="Calibri" panose="020F0502020204030204" pitchFamily="34" charset="0"/>
              </a:rPr>
              <a:t>What’s inside of stormwater BMPs?</a:t>
            </a:r>
          </a:p>
        </p:txBody>
      </p:sp>
      <p:cxnSp>
        <p:nvCxnSpPr>
          <p:cNvPr id="16" name="Straight Connector 15">
            <a:extLst>
              <a:ext uri="{FF2B5EF4-FFF2-40B4-BE49-F238E27FC236}">
                <a16:creationId xmlns:a16="http://schemas.microsoft.com/office/drawing/2014/main" id="{AF5F4D56-2502-5384-AE26-6FC4B0832DA1}"/>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F331529D-5D91-4AE7-910E-05822D6FC798}"/>
              </a:ext>
            </a:extLst>
          </p:cNvPr>
          <p:cNvPicPr>
            <a:picLocks noChangeAspect="1"/>
          </p:cNvPicPr>
          <p:nvPr/>
        </p:nvPicPr>
        <p:blipFill rotWithShape="1">
          <a:blip r:embed="rId4"/>
          <a:srcRect t="8937"/>
          <a:stretch/>
        </p:blipFill>
        <p:spPr>
          <a:xfrm>
            <a:off x="3416207" y="1453950"/>
            <a:ext cx="8220893" cy="5038436"/>
          </a:xfrm>
          <a:prstGeom prst="rect">
            <a:avLst/>
          </a:prstGeom>
        </p:spPr>
      </p:pic>
      <p:sp>
        <p:nvSpPr>
          <p:cNvPr id="7" name="Rectangle 6">
            <a:extLst>
              <a:ext uri="{FF2B5EF4-FFF2-40B4-BE49-F238E27FC236}">
                <a16:creationId xmlns:a16="http://schemas.microsoft.com/office/drawing/2014/main" id="{9D0A69BD-77A5-F8C6-31E0-4D6086C60310}"/>
              </a:ext>
            </a:extLst>
          </p:cNvPr>
          <p:cNvSpPr/>
          <p:nvPr/>
        </p:nvSpPr>
        <p:spPr>
          <a:xfrm>
            <a:off x="3166244" y="1426097"/>
            <a:ext cx="882070" cy="732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F13E73-2AF8-FDF5-248D-D07ADE3FA0F8}"/>
              </a:ext>
            </a:extLst>
          </p:cNvPr>
          <p:cNvSpPr/>
          <p:nvPr/>
        </p:nvSpPr>
        <p:spPr>
          <a:xfrm>
            <a:off x="3212328" y="2177659"/>
            <a:ext cx="882070" cy="675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8F4CD1-FDE1-1ED5-4C47-C601A0CCDBA9}"/>
              </a:ext>
            </a:extLst>
          </p:cNvPr>
          <p:cNvSpPr/>
          <p:nvPr/>
        </p:nvSpPr>
        <p:spPr>
          <a:xfrm>
            <a:off x="3416207" y="5900885"/>
            <a:ext cx="1049137" cy="929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EF8033-4F7B-FD51-A9FA-7FCA498BB761}"/>
              </a:ext>
            </a:extLst>
          </p:cNvPr>
          <p:cNvSpPr/>
          <p:nvPr/>
        </p:nvSpPr>
        <p:spPr>
          <a:xfrm>
            <a:off x="2161890" y="5895115"/>
            <a:ext cx="1259604" cy="4017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oto of a dry swale">
            <a:extLst>
              <a:ext uri="{FF2B5EF4-FFF2-40B4-BE49-F238E27FC236}">
                <a16:creationId xmlns:a16="http://schemas.microsoft.com/office/drawing/2014/main" id="{C7976561-59F7-E6FC-A8C4-F4388899E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828" y="2570626"/>
            <a:ext cx="3089748" cy="19362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4E5C24-4A2F-5C7B-B94E-6F0B23B925F8}"/>
              </a:ext>
            </a:extLst>
          </p:cNvPr>
          <p:cNvSpPr/>
          <p:nvPr/>
        </p:nvSpPr>
        <p:spPr>
          <a:xfrm>
            <a:off x="2902375" y="5493027"/>
            <a:ext cx="882070" cy="507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6D8A1A-C1BD-6437-56B5-0E1DC38C4330}"/>
              </a:ext>
            </a:extLst>
          </p:cNvPr>
          <p:cNvSpPr txBox="1"/>
          <p:nvPr/>
        </p:nvSpPr>
        <p:spPr>
          <a:xfrm>
            <a:off x="299099" y="5202081"/>
            <a:ext cx="3145477" cy="1015663"/>
          </a:xfrm>
          <a:prstGeom prst="rect">
            <a:avLst/>
          </a:prstGeom>
          <a:noFill/>
        </p:spPr>
        <p:txBody>
          <a:bodyPr wrap="square" rtlCol="0">
            <a:spAutoFit/>
          </a:bodyPr>
          <a:lstStyle/>
          <a:p>
            <a:r>
              <a:rPr lang="en-US" sz="1000" i="1"/>
              <a:t>Drawing courtesy: Minnesota Stormwater Manual</a:t>
            </a:r>
          </a:p>
          <a:p>
            <a:r>
              <a:rPr lang="en-US" sz="1000">
                <a:solidFill>
                  <a:schemeClr val="accent1"/>
                </a:solidFill>
                <a:hlinkClick r:id="rId6">
                  <a:extLst>
                    <a:ext uri="{A12FA001-AC4F-418D-AE19-62706E023703}">
                      <ahyp:hlinkClr xmlns:ahyp="http://schemas.microsoft.com/office/drawing/2018/hyperlinkcolor" val="tx"/>
                    </a:ext>
                  </a:extLst>
                </a:hlinkClick>
              </a:rPr>
              <a:t>https://stormwater.pca.state.mn.us/index.php?title=File:MIDS_Dry_Swale_Sections.dwg</a:t>
            </a:r>
            <a:endParaRPr lang="en-US" sz="1000">
              <a:solidFill>
                <a:schemeClr val="accent1"/>
              </a:solidFill>
            </a:endParaRPr>
          </a:p>
          <a:p>
            <a:r>
              <a:rPr lang="en-US" sz="1000"/>
              <a:t>Image courtesy: </a:t>
            </a:r>
            <a:r>
              <a:rPr lang="en-US" sz="1000" err="1"/>
              <a:t>Minnestota</a:t>
            </a:r>
            <a:r>
              <a:rPr lang="en-US" sz="1000"/>
              <a:t> Stormwater Manual </a:t>
            </a:r>
            <a:r>
              <a:rPr lang="en-US" sz="1000" u="sng">
                <a:solidFill>
                  <a:schemeClr val="accent1"/>
                </a:solidFill>
              </a:rPr>
              <a:t>https://stormwater.pca.state.mn.us/index.php?title=Dry_swale_%28Grass_swale%29</a:t>
            </a:r>
          </a:p>
        </p:txBody>
      </p:sp>
    </p:spTree>
    <p:extLst>
      <p:ext uri="{BB962C8B-B14F-4D97-AF65-F5344CB8AC3E}">
        <p14:creationId xmlns:p14="http://schemas.microsoft.com/office/powerpoint/2010/main" val="611110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14CDF-097C-51C1-D8E7-866603483BB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D868D7DF-7DA9-E435-D603-DD8E7BCDE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6" name="Title 1">
            <a:extLst>
              <a:ext uri="{FF2B5EF4-FFF2-40B4-BE49-F238E27FC236}">
                <a16:creationId xmlns:a16="http://schemas.microsoft.com/office/drawing/2014/main" id="{A070C0EE-2C1C-64AD-39AB-5F4FA252C4F3}"/>
              </a:ext>
            </a:extLst>
          </p:cNvPr>
          <p:cNvSpPr>
            <a:spLocks noGrp="1"/>
          </p:cNvSpPr>
          <p:nvPr>
            <p:ph type="ctrTitle"/>
          </p:nvPr>
        </p:nvSpPr>
        <p:spPr>
          <a:xfrm>
            <a:off x="2440475" y="245558"/>
            <a:ext cx="8041258" cy="962834"/>
          </a:xfrm>
        </p:spPr>
        <p:txBody>
          <a:bodyPr>
            <a:normAutofit/>
          </a:bodyPr>
          <a:lstStyle/>
          <a:p>
            <a:pPr algn="l"/>
            <a:r>
              <a:rPr lang="en-US" sz="4000">
                <a:ea typeface="Calibri" panose="020F0502020204030204" pitchFamily="34" charset="0"/>
                <a:cs typeface="Calibri" panose="020F0502020204030204" pitchFamily="34" charset="0"/>
              </a:rPr>
              <a:t>What’s inside of stormwater BMPs?</a:t>
            </a:r>
          </a:p>
        </p:txBody>
      </p:sp>
      <p:cxnSp>
        <p:nvCxnSpPr>
          <p:cNvPr id="16" name="Straight Connector 15">
            <a:extLst>
              <a:ext uri="{FF2B5EF4-FFF2-40B4-BE49-F238E27FC236}">
                <a16:creationId xmlns:a16="http://schemas.microsoft.com/office/drawing/2014/main" id="{AF5F4D56-2502-5384-AE26-6FC4B0832DA1}"/>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D0A69BD-77A5-F8C6-31E0-4D6086C60310}"/>
              </a:ext>
            </a:extLst>
          </p:cNvPr>
          <p:cNvSpPr/>
          <p:nvPr/>
        </p:nvSpPr>
        <p:spPr>
          <a:xfrm>
            <a:off x="2350657" y="1282797"/>
            <a:ext cx="882070" cy="675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DFA5D2E-5456-ECF7-D209-25DD34AC5C01}"/>
              </a:ext>
            </a:extLst>
          </p:cNvPr>
          <p:cNvPicPr>
            <a:picLocks noChangeAspect="1"/>
          </p:cNvPicPr>
          <p:nvPr/>
        </p:nvPicPr>
        <p:blipFill rotWithShape="1">
          <a:blip r:embed="rId4"/>
          <a:srcRect l="1517" t="-503" b="-1"/>
          <a:stretch/>
        </p:blipFill>
        <p:spPr>
          <a:xfrm>
            <a:off x="3188357" y="1657477"/>
            <a:ext cx="8590659" cy="3663654"/>
          </a:xfrm>
          <a:prstGeom prst="rect">
            <a:avLst/>
          </a:prstGeom>
        </p:spPr>
      </p:pic>
      <p:sp>
        <p:nvSpPr>
          <p:cNvPr id="9" name="Rectangle 8">
            <a:extLst>
              <a:ext uri="{FF2B5EF4-FFF2-40B4-BE49-F238E27FC236}">
                <a16:creationId xmlns:a16="http://schemas.microsoft.com/office/drawing/2014/main" id="{C48F4CD1-FDE1-1ED5-4C47-C601A0CCDBA9}"/>
              </a:ext>
            </a:extLst>
          </p:cNvPr>
          <p:cNvSpPr/>
          <p:nvPr/>
        </p:nvSpPr>
        <p:spPr>
          <a:xfrm>
            <a:off x="2888248" y="1620449"/>
            <a:ext cx="5344085" cy="1027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1B0DB1-5D17-A634-6FBF-9AB9A8E2E10C}"/>
              </a:ext>
            </a:extLst>
          </p:cNvPr>
          <p:cNvSpPr/>
          <p:nvPr/>
        </p:nvSpPr>
        <p:spPr>
          <a:xfrm>
            <a:off x="8202122" y="1819900"/>
            <a:ext cx="748646" cy="383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C04294-37D7-87BA-0459-93AEB2887887}"/>
              </a:ext>
            </a:extLst>
          </p:cNvPr>
          <p:cNvSpPr txBox="1"/>
          <p:nvPr/>
        </p:nvSpPr>
        <p:spPr>
          <a:xfrm>
            <a:off x="3577680" y="5493217"/>
            <a:ext cx="3166229" cy="1169551"/>
          </a:xfrm>
          <a:prstGeom prst="rect">
            <a:avLst/>
          </a:prstGeom>
          <a:noFill/>
        </p:spPr>
        <p:txBody>
          <a:bodyPr wrap="square" rtlCol="0">
            <a:spAutoFit/>
          </a:bodyPr>
          <a:lstStyle/>
          <a:p>
            <a:r>
              <a:rPr lang="en-US" sz="1000" i="1"/>
              <a:t>Drawing courtesy: Minnesota Stormwater Manual, </a:t>
            </a:r>
            <a:r>
              <a:rPr lang="en-US" sz="1000" i="1">
                <a:solidFill>
                  <a:srgbClr val="467886"/>
                </a:solidFill>
                <a:hlinkClick r:id="rId5">
                  <a:extLst>
                    <a:ext uri="{A12FA001-AC4F-418D-AE19-62706E023703}">
                      <ahyp:hlinkClr xmlns:ahyp="http://schemas.microsoft.com/office/drawing/2018/hyperlinkcolor" val="tx"/>
                    </a:ext>
                  </a:extLst>
                </a:hlinkClick>
              </a:rPr>
              <a:t>https://stormwater.pca.state.mn.us/index.php?title=File:Typical_pond_plan_and_profile.</a:t>
            </a:r>
            <a:r>
              <a:rPr lang="en-US" sz="1000" i="1">
                <a:solidFill>
                  <a:schemeClr val="accent1"/>
                </a:solidFill>
                <a:hlinkClick r:id="rId5">
                  <a:extLst>
                    <a:ext uri="{A12FA001-AC4F-418D-AE19-62706E023703}">
                      <ahyp:hlinkClr xmlns:ahyp="http://schemas.microsoft.com/office/drawing/2018/hyperlinkcolor" val="tx"/>
                    </a:ext>
                  </a:extLst>
                </a:hlinkClick>
              </a:rPr>
              <a:t>dwg</a:t>
            </a:r>
            <a:endParaRPr lang="en-US" sz="1000" i="1">
              <a:solidFill>
                <a:schemeClr val="accent1"/>
              </a:solidFill>
            </a:endParaRPr>
          </a:p>
          <a:p>
            <a:r>
              <a:rPr lang="en-US" sz="1000" i="1"/>
              <a:t>Image courtesy: Minnesota Stormwater Manual</a:t>
            </a:r>
          </a:p>
          <a:p>
            <a:r>
              <a:rPr lang="en-US" sz="1000" i="1" u="sng">
                <a:solidFill>
                  <a:schemeClr val="accent1"/>
                </a:solidFill>
              </a:rPr>
              <a:t>https://stormwater.pca.state.mn.us/index.php?title=File:Center_pond.jpg</a:t>
            </a:r>
          </a:p>
          <a:p>
            <a:endParaRPr lang="en-US" sz="1000" i="1"/>
          </a:p>
        </p:txBody>
      </p:sp>
      <p:sp>
        <p:nvSpPr>
          <p:cNvPr id="15" name="TextBox 14">
            <a:extLst>
              <a:ext uri="{FF2B5EF4-FFF2-40B4-BE49-F238E27FC236}">
                <a16:creationId xmlns:a16="http://schemas.microsoft.com/office/drawing/2014/main" id="{1CF04357-D213-53A1-BB85-50B692235F19}"/>
              </a:ext>
            </a:extLst>
          </p:cNvPr>
          <p:cNvSpPr txBox="1"/>
          <p:nvPr/>
        </p:nvSpPr>
        <p:spPr>
          <a:xfrm>
            <a:off x="4158925" y="1803703"/>
            <a:ext cx="3166229" cy="400110"/>
          </a:xfrm>
          <a:prstGeom prst="rect">
            <a:avLst/>
          </a:prstGeom>
          <a:noFill/>
        </p:spPr>
        <p:txBody>
          <a:bodyPr wrap="square" rtlCol="0">
            <a:spAutoFit/>
          </a:bodyPr>
          <a:lstStyle/>
          <a:p>
            <a:r>
              <a:rPr lang="en-US" sz="2000" b="1"/>
              <a:t>Stormwater Pond Design</a:t>
            </a:r>
          </a:p>
        </p:txBody>
      </p:sp>
      <p:pic>
        <p:nvPicPr>
          <p:cNvPr id="3" name="Picture 2">
            <a:extLst>
              <a:ext uri="{FF2B5EF4-FFF2-40B4-BE49-F238E27FC236}">
                <a16:creationId xmlns:a16="http://schemas.microsoft.com/office/drawing/2014/main" id="{6CF1E51C-18F4-E4B1-1BAF-0DA832BB4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09" y="4085200"/>
            <a:ext cx="3295816" cy="247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6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14CDF-097C-51C1-D8E7-866603483BB6}"/>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D868D7DF-7DA9-E435-D603-DD8E7BCDE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6" name="Title 1">
            <a:extLst>
              <a:ext uri="{FF2B5EF4-FFF2-40B4-BE49-F238E27FC236}">
                <a16:creationId xmlns:a16="http://schemas.microsoft.com/office/drawing/2014/main" id="{A070C0EE-2C1C-64AD-39AB-5F4FA252C4F3}"/>
              </a:ext>
            </a:extLst>
          </p:cNvPr>
          <p:cNvSpPr>
            <a:spLocks noGrp="1"/>
          </p:cNvSpPr>
          <p:nvPr>
            <p:ph type="ctrTitle"/>
          </p:nvPr>
        </p:nvSpPr>
        <p:spPr>
          <a:xfrm>
            <a:off x="2440475" y="245558"/>
            <a:ext cx="8041258" cy="962834"/>
          </a:xfrm>
        </p:spPr>
        <p:txBody>
          <a:bodyPr>
            <a:normAutofit/>
          </a:bodyPr>
          <a:lstStyle/>
          <a:p>
            <a:pPr algn="l"/>
            <a:r>
              <a:rPr lang="en-US" sz="4000">
                <a:ea typeface="Calibri" panose="020F0502020204030204" pitchFamily="34" charset="0"/>
                <a:cs typeface="Calibri" panose="020F0502020204030204" pitchFamily="34" charset="0"/>
              </a:rPr>
              <a:t>What’s inside of stormwater BMPs?</a:t>
            </a:r>
          </a:p>
        </p:txBody>
      </p:sp>
      <p:cxnSp>
        <p:nvCxnSpPr>
          <p:cNvPr id="16" name="Straight Connector 15">
            <a:extLst>
              <a:ext uri="{FF2B5EF4-FFF2-40B4-BE49-F238E27FC236}">
                <a16:creationId xmlns:a16="http://schemas.microsoft.com/office/drawing/2014/main" id="{AF5F4D56-2502-5384-AE26-6FC4B0832DA1}"/>
              </a:ext>
            </a:extLst>
          </p:cNvPr>
          <p:cNvCxnSpPr>
            <a:cxnSpLocks/>
          </p:cNvCxnSpPr>
          <p:nvPr/>
        </p:nvCxnSpPr>
        <p:spPr>
          <a:xfrm>
            <a:off x="2540000" y="1236244"/>
            <a:ext cx="6040582"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D0A69BD-77A5-F8C6-31E0-4D6086C60310}"/>
              </a:ext>
            </a:extLst>
          </p:cNvPr>
          <p:cNvSpPr/>
          <p:nvPr/>
        </p:nvSpPr>
        <p:spPr>
          <a:xfrm>
            <a:off x="2350657" y="1282797"/>
            <a:ext cx="882070" cy="675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1B0DB1-5D17-A634-6FBF-9AB9A8E2E10C}"/>
              </a:ext>
            </a:extLst>
          </p:cNvPr>
          <p:cNvSpPr/>
          <p:nvPr/>
        </p:nvSpPr>
        <p:spPr>
          <a:xfrm>
            <a:off x="8202122" y="1819900"/>
            <a:ext cx="748646" cy="383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C04294-37D7-87BA-0459-93AEB2887887}"/>
              </a:ext>
            </a:extLst>
          </p:cNvPr>
          <p:cNvSpPr txBox="1"/>
          <p:nvPr/>
        </p:nvSpPr>
        <p:spPr>
          <a:xfrm>
            <a:off x="250643" y="6187579"/>
            <a:ext cx="10139353" cy="400110"/>
          </a:xfrm>
          <a:prstGeom prst="rect">
            <a:avLst/>
          </a:prstGeom>
          <a:noFill/>
        </p:spPr>
        <p:txBody>
          <a:bodyPr wrap="square" rtlCol="0">
            <a:spAutoFit/>
          </a:bodyPr>
          <a:lstStyle/>
          <a:p>
            <a:r>
              <a:rPr lang="en-US" sz="1000" i="1"/>
              <a:t>Drawing courtesy: Minnesota Stormwater Manual, </a:t>
            </a:r>
            <a:r>
              <a:rPr lang="en-US" sz="1000" i="1">
                <a:solidFill>
                  <a:srgbClr val="467886"/>
                </a:solidFill>
                <a:hlinkClick r:id="rId4">
                  <a:extLst>
                    <a:ext uri="{A12FA001-AC4F-418D-AE19-62706E023703}">
                      <ahyp:hlinkClr xmlns:ahyp="http://schemas.microsoft.com/office/drawing/2018/hyperlinkcolor" val="tx"/>
                    </a:ext>
                  </a:extLst>
                </a:hlinkClick>
              </a:rPr>
              <a:t>https://stormwater.pca.state.mn.us/index.php?title=File:130724_BioR-Details.</a:t>
            </a:r>
            <a:r>
              <a:rPr lang="en-US" sz="1000" i="1">
                <a:solidFill>
                  <a:schemeClr val="accent1"/>
                </a:solidFill>
                <a:hlinkClick r:id="rId4">
                  <a:extLst>
                    <a:ext uri="{A12FA001-AC4F-418D-AE19-62706E023703}">
                      <ahyp:hlinkClr xmlns:ahyp="http://schemas.microsoft.com/office/drawing/2018/hyperlinkcolor" val="tx"/>
                    </a:ext>
                  </a:extLst>
                </a:hlinkClick>
              </a:rPr>
              <a:t>dwg</a:t>
            </a:r>
            <a:endParaRPr lang="en-US" sz="1000" i="1">
              <a:solidFill>
                <a:schemeClr val="accent1"/>
              </a:solidFill>
            </a:endParaRPr>
          </a:p>
          <a:p>
            <a:r>
              <a:rPr lang="en-US" sz="1000" i="1"/>
              <a:t>Image courtesy: Minnesota Stormwater Manual, </a:t>
            </a:r>
            <a:r>
              <a:rPr lang="en-US" sz="1000" i="1" u="sng">
                <a:solidFill>
                  <a:schemeClr val="accent1"/>
                </a:solidFill>
              </a:rPr>
              <a:t>https://stormwater.pca.state.mn.us/index.php?title=File:Finished_basin_with_simple_groupings_of_shrubs_grasses_and_trees.png</a:t>
            </a:r>
            <a:endParaRPr lang="en-US" sz="1000" i="1"/>
          </a:p>
        </p:txBody>
      </p:sp>
      <p:sp>
        <p:nvSpPr>
          <p:cNvPr id="15" name="TextBox 14">
            <a:extLst>
              <a:ext uri="{FF2B5EF4-FFF2-40B4-BE49-F238E27FC236}">
                <a16:creationId xmlns:a16="http://schemas.microsoft.com/office/drawing/2014/main" id="{1CF04357-D213-53A1-BB85-50B692235F19}"/>
              </a:ext>
            </a:extLst>
          </p:cNvPr>
          <p:cNvSpPr txBox="1"/>
          <p:nvPr/>
        </p:nvSpPr>
        <p:spPr>
          <a:xfrm>
            <a:off x="5031297" y="5472216"/>
            <a:ext cx="5270268" cy="400110"/>
          </a:xfrm>
          <a:prstGeom prst="rect">
            <a:avLst/>
          </a:prstGeom>
          <a:noFill/>
        </p:spPr>
        <p:txBody>
          <a:bodyPr wrap="square" rtlCol="0">
            <a:spAutoFit/>
          </a:bodyPr>
          <a:lstStyle/>
          <a:p>
            <a:r>
              <a:rPr lang="en-US" sz="2000" b="1"/>
              <a:t>Biofiltration with Underdrain at Bottom</a:t>
            </a:r>
          </a:p>
        </p:txBody>
      </p:sp>
      <p:pic>
        <p:nvPicPr>
          <p:cNvPr id="4" name="Picture 3">
            <a:extLst>
              <a:ext uri="{FF2B5EF4-FFF2-40B4-BE49-F238E27FC236}">
                <a16:creationId xmlns:a16="http://schemas.microsoft.com/office/drawing/2014/main" id="{45548FA1-C0B1-26FD-E5FA-C1C2E4804665}"/>
              </a:ext>
            </a:extLst>
          </p:cNvPr>
          <p:cNvPicPr>
            <a:picLocks noChangeAspect="1"/>
          </p:cNvPicPr>
          <p:nvPr/>
        </p:nvPicPr>
        <p:blipFill>
          <a:blip r:embed="rId5"/>
          <a:stretch>
            <a:fillRect/>
          </a:stretch>
        </p:blipFill>
        <p:spPr>
          <a:xfrm>
            <a:off x="2972563" y="1534597"/>
            <a:ext cx="9118911" cy="3596638"/>
          </a:xfrm>
          <a:prstGeom prst="rect">
            <a:avLst/>
          </a:prstGeom>
        </p:spPr>
      </p:pic>
      <p:pic>
        <p:nvPicPr>
          <p:cNvPr id="10" name="Picture 9">
            <a:extLst>
              <a:ext uri="{FF2B5EF4-FFF2-40B4-BE49-F238E27FC236}">
                <a16:creationId xmlns:a16="http://schemas.microsoft.com/office/drawing/2014/main" id="{88DE89A1-CA08-F61F-7DC9-464223F44174}"/>
              </a:ext>
            </a:extLst>
          </p:cNvPr>
          <p:cNvPicPr>
            <a:picLocks noChangeAspect="1"/>
          </p:cNvPicPr>
          <p:nvPr/>
        </p:nvPicPr>
        <p:blipFill>
          <a:blip r:embed="rId6"/>
          <a:stretch>
            <a:fillRect/>
          </a:stretch>
        </p:blipFill>
        <p:spPr>
          <a:xfrm>
            <a:off x="10595920" y="5211219"/>
            <a:ext cx="856846" cy="246221"/>
          </a:xfrm>
          <a:prstGeom prst="rect">
            <a:avLst/>
          </a:prstGeom>
        </p:spPr>
      </p:pic>
      <p:pic>
        <p:nvPicPr>
          <p:cNvPr id="1028" name="Picture 4">
            <a:extLst>
              <a:ext uri="{FF2B5EF4-FFF2-40B4-BE49-F238E27FC236}">
                <a16:creationId xmlns:a16="http://schemas.microsoft.com/office/drawing/2014/main" id="{B7525E1A-4277-5603-1645-12CC4CBBB4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362" y="3716065"/>
            <a:ext cx="3003026" cy="224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96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3916CA-229C-2658-F90C-380DE36C1C2F}"/>
              </a:ext>
            </a:extLst>
          </p:cNvPr>
          <p:cNvSpPr txBox="1">
            <a:spLocks/>
          </p:cNvSpPr>
          <p:nvPr/>
        </p:nvSpPr>
        <p:spPr>
          <a:xfrm>
            <a:off x="2425617" y="199827"/>
            <a:ext cx="9144000" cy="9628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a:ea typeface="Calibri" panose="020F0502020204030204" pitchFamily="34" charset="0"/>
                <a:cs typeface="Calibri" panose="020F0502020204030204" pitchFamily="34" charset="0"/>
              </a:rPr>
              <a:t>Construction sequence and techniques</a:t>
            </a:r>
          </a:p>
        </p:txBody>
      </p:sp>
      <p:cxnSp>
        <p:nvCxnSpPr>
          <p:cNvPr id="8" name="Straight Connector 7">
            <a:extLst>
              <a:ext uri="{FF2B5EF4-FFF2-40B4-BE49-F238E27FC236}">
                <a16:creationId xmlns:a16="http://schemas.microsoft.com/office/drawing/2014/main" id="{C5065715-BBBD-2EC5-2900-C5650C13C91C}"/>
              </a:ext>
            </a:extLst>
          </p:cNvPr>
          <p:cNvCxnSpPr>
            <a:cxnSpLocks/>
          </p:cNvCxnSpPr>
          <p:nvPr/>
        </p:nvCxnSpPr>
        <p:spPr>
          <a:xfrm>
            <a:off x="2499513" y="1162661"/>
            <a:ext cx="7765935" cy="0"/>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2BBECE1-609A-00CE-7436-9BF406792552}"/>
              </a:ext>
            </a:extLst>
          </p:cNvPr>
          <p:cNvSpPr/>
          <p:nvPr/>
        </p:nvSpPr>
        <p:spPr>
          <a:xfrm>
            <a:off x="0" y="0"/>
            <a:ext cx="12192000" cy="2543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circle with text and a shield on it&#10;&#10;Description automatically generated">
            <a:extLst>
              <a:ext uri="{FF2B5EF4-FFF2-40B4-BE49-F238E27FC236}">
                <a16:creationId xmlns:a16="http://schemas.microsoft.com/office/drawing/2014/main" id="{8CEBC8D0-EC35-52B7-A80C-23E89E360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86" y="881546"/>
            <a:ext cx="1500294" cy="1484720"/>
          </a:xfrm>
          <a:prstGeom prst="rect">
            <a:avLst/>
          </a:prstGeom>
        </p:spPr>
      </p:pic>
      <p:sp>
        <p:nvSpPr>
          <p:cNvPr id="10" name="TextBox 9">
            <a:extLst>
              <a:ext uri="{FF2B5EF4-FFF2-40B4-BE49-F238E27FC236}">
                <a16:creationId xmlns:a16="http://schemas.microsoft.com/office/drawing/2014/main" id="{D6719233-65A6-59F4-7BBA-98526374D672}"/>
              </a:ext>
            </a:extLst>
          </p:cNvPr>
          <p:cNvSpPr txBox="1"/>
          <p:nvPr/>
        </p:nvSpPr>
        <p:spPr>
          <a:xfrm>
            <a:off x="1997476" y="1522029"/>
            <a:ext cx="9632338" cy="5016758"/>
          </a:xfrm>
          <a:prstGeom prst="rect">
            <a:avLst/>
          </a:prstGeom>
          <a:noFill/>
        </p:spPr>
        <p:txBody>
          <a:bodyPr wrap="square">
            <a:spAutoFit/>
          </a:bodyPr>
          <a:lstStyle/>
          <a:p>
            <a:pPr marL="914400" lvl="1" indent="-457200" algn="l">
              <a:spcAft>
                <a:spcPts val="1200"/>
              </a:spcAft>
              <a:buFont typeface="+mj-lt"/>
              <a:buAutoNum type="arabicParenR"/>
            </a:pPr>
            <a:r>
              <a:rPr lang="en-US" dirty="0"/>
              <a:t>AT START OF CONSTRUCTION:  install silt fence, storm drain inlet protection, stabilized construction entrance, sediment trap</a:t>
            </a:r>
          </a:p>
          <a:p>
            <a:pPr marL="914400" lvl="1" indent="-457200" algn="l">
              <a:spcAft>
                <a:spcPts val="1200"/>
              </a:spcAft>
              <a:buFont typeface="+mj-lt"/>
              <a:buAutoNum type="arabicParenR"/>
            </a:pPr>
            <a:r>
              <a:rPr lang="en-US" dirty="0"/>
              <a:t>SITE GRADING:  install silt fence around topsoil stockpile and cover stockpiles.  TEMPORARY STABILIZATION of disturbed ground and slopes may be necessary if construction is going to pause. This can be straw mulch with wood fiber, fiber mats, or some other product that covers the soil and doesn’t let it wash away. Install silt logs around the excavated areas that will become stormwater features. DO NOT DRIVE HEAVY EQUIPMENT ON AREAS THAT WILL BE STORMWATER PRACTICES.</a:t>
            </a:r>
          </a:p>
          <a:p>
            <a:pPr marL="914400" lvl="1" indent="-457200" algn="l">
              <a:spcAft>
                <a:spcPts val="1200"/>
              </a:spcAft>
              <a:buFont typeface="+mj-lt"/>
              <a:buAutoNum type="arabicParenR"/>
            </a:pPr>
            <a:r>
              <a:rPr lang="en-US" dirty="0"/>
              <a:t>Install utilities, sewers, water services</a:t>
            </a:r>
          </a:p>
          <a:p>
            <a:pPr marL="914400" lvl="1" indent="-457200" algn="l">
              <a:spcAft>
                <a:spcPts val="1200"/>
              </a:spcAft>
              <a:buFont typeface="+mj-lt"/>
              <a:buAutoNum type="arabicParenR"/>
            </a:pPr>
            <a:r>
              <a:rPr lang="en-US" dirty="0"/>
              <a:t>Construct building, curbs, parking lot, driveways, sidewalks, etc.</a:t>
            </a:r>
          </a:p>
          <a:p>
            <a:pPr marL="914400" lvl="1" indent="-457200" algn="l">
              <a:spcAft>
                <a:spcPts val="1200"/>
              </a:spcAft>
              <a:buFont typeface="+mj-lt"/>
              <a:buAutoNum type="arabicParenR"/>
            </a:pPr>
            <a:r>
              <a:rPr lang="en-US" dirty="0"/>
              <a:t>FINAL STABILIZATION AND LANDSCAPING:  ESTABLISH PLANTING ON ALL AREAS DRAINING TOWARD THE STORMWATER PRACTICE.</a:t>
            </a:r>
          </a:p>
          <a:p>
            <a:pPr marL="914400" lvl="1" indent="-457200" algn="l">
              <a:spcAft>
                <a:spcPts val="1200"/>
              </a:spcAft>
              <a:buFont typeface="+mj-lt"/>
              <a:buAutoNum type="arabicParenR"/>
            </a:pPr>
            <a:r>
              <a:rPr lang="en-US" dirty="0"/>
              <a:t>Install the stormwater practice layers that should not get clogged by sediment (stone, underdrain, filter fabric, planting media, plants).  Operate large vehicles placing stone/soil from outside of the practice. Do not drive on the surface of the practice.</a:t>
            </a:r>
          </a:p>
        </p:txBody>
      </p:sp>
    </p:spTree>
    <p:extLst>
      <p:ext uri="{BB962C8B-B14F-4D97-AF65-F5344CB8AC3E}">
        <p14:creationId xmlns:p14="http://schemas.microsoft.com/office/powerpoint/2010/main" val="2613591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2494</TotalTime>
  <Words>3218</Words>
  <Application>Microsoft Office PowerPoint</Application>
  <PresentationFormat>Widescreen</PresentationFormat>
  <Paragraphs>175</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Aptos Display</vt:lpstr>
      <vt:lpstr>Arial</vt:lpstr>
      <vt:lpstr>Calibri</vt:lpstr>
      <vt:lpstr>Times New Roman</vt:lpstr>
      <vt:lpstr>Wingdings</vt:lpstr>
      <vt:lpstr>Office Theme</vt:lpstr>
      <vt:lpstr>Stormwater Practices and Construction Projects</vt:lpstr>
      <vt:lpstr>Outline</vt:lpstr>
      <vt:lpstr>Why install stormwater practices?</vt:lpstr>
      <vt:lpstr>Some Types of Stormwater BMPs</vt:lpstr>
      <vt:lpstr>What if you don’t install stormwater practices?</vt:lpstr>
      <vt:lpstr>What’s inside of stormwater BMPs?</vt:lpstr>
      <vt:lpstr>What’s inside of stormwater BMPs?</vt:lpstr>
      <vt:lpstr>What’s inside of stormwater BMPs?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Geneva Campus  Stormwater Model</dc:title>
  <dc:creator>Erin Cuddihy</dc:creator>
  <cp:lastModifiedBy>Taylor Sitko</cp:lastModifiedBy>
  <cp:revision>2</cp:revision>
  <dcterms:created xsi:type="dcterms:W3CDTF">2024-07-08T15:20:56Z</dcterms:created>
  <dcterms:modified xsi:type="dcterms:W3CDTF">2024-09-19T12:10:19Z</dcterms:modified>
</cp:coreProperties>
</file>