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434" r:id="rId5"/>
    <p:sldId id="444" r:id="rId6"/>
    <p:sldId id="446" r:id="rId7"/>
    <p:sldId id="445" r:id="rId8"/>
    <p:sldId id="447" r:id="rId9"/>
    <p:sldId id="345" r:id="rId10"/>
    <p:sldId id="435" r:id="rId11"/>
    <p:sldId id="439" r:id="rId12"/>
    <p:sldId id="436" r:id="rId13"/>
    <p:sldId id="443" r:id="rId14"/>
    <p:sldId id="437" r:id="rId15"/>
    <p:sldId id="438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45" autoAdjust="0"/>
    <p:restoredTop sz="91026" autoAdjust="0"/>
  </p:normalViewPr>
  <p:slideViewPr>
    <p:cSldViewPr>
      <p:cViewPr varScale="1">
        <p:scale>
          <a:sx n="78" d="100"/>
          <a:sy n="78" d="100"/>
        </p:scale>
        <p:origin x="67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70C50C-F46C-8A4B-8A41-6A6FBB958D92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153D443-CBAC-934A-8506-FB4DF260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98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Make sure that you edit and remove any unnecessary lines from the Bid Scope Template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449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Will have a future </a:t>
            </a:r>
            <a:r>
              <a:rPr lang="en-US" dirty="0" err="1"/>
              <a:t>PMPD</a:t>
            </a:r>
            <a:r>
              <a:rPr lang="en-US" dirty="0"/>
              <a:t> regarding the use of waivers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91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Try to keep the names as short as possible</a:t>
            </a:r>
          </a:p>
          <a:p>
            <a:pPr marL="228600" indent="-228600">
              <a:buAutoNum type="arabicPeriod"/>
            </a:pPr>
            <a:r>
              <a:rPr lang="en-US" dirty="0"/>
              <a:t>There are notes to help in what sections you should be editing and what you shouldn’t</a:t>
            </a:r>
          </a:p>
          <a:p>
            <a:pPr marL="685800" lvl="1" indent="-228600">
              <a:buAutoNum type="arabicPeriod"/>
            </a:pPr>
            <a:r>
              <a:rPr lang="en-US" dirty="0"/>
              <a:t>If there’s a note that says not to remove, please don’t remove it</a:t>
            </a:r>
          </a:p>
          <a:p>
            <a:pPr marL="228600" lvl="0" indent="-228600">
              <a:buAutoNum type="arabicPeriod"/>
            </a:pPr>
            <a:r>
              <a:rPr lang="en-US" dirty="0"/>
              <a:t>Tech Specs should have the architects name on the documents</a:t>
            </a:r>
          </a:p>
          <a:p>
            <a:pPr marL="228600" lvl="0" indent="-228600">
              <a:buAutoNum type="arabicPeriod"/>
            </a:pPr>
            <a:r>
              <a:rPr lang="en-US" dirty="0"/>
              <a:t>They should be incorporated or added to our </a:t>
            </a:r>
            <a:r>
              <a:rPr lang="en-US" dirty="0" err="1"/>
              <a:t>GR’s</a:t>
            </a:r>
            <a:endParaRPr lang="en-US" dirty="0"/>
          </a:p>
          <a:p>
            <a:pPr marL="228600" lvl="0" indent="-228600">
              <a:buAutoNum type="arabicPeriod"/>
            </a:pPr>
            <a:r>
              <a:rPr lang="en-US" dirty="0"/>
              <a:t>Please consult your Director and reach out to us well before you send us the BP so we can reach out to the </a:t>
            </a:r>
            <a:r>
              <a:rPr lang="en-US" dirty="0" err="1"/>
              <a:t>IUOE</a:t>
            </a:r>
            <a:endParaRPr lang="en-US" dirty="0"/>
          </a:p>
          <a:p>
            <a:pPr marL="228600" lvl="0" indent="-228600">
              <a:buAutoNum type="arabicPeriod"/>
            </a:pPr>
            <a:endParaRPr lang="en-US" dirty="0"/>
          </a:p>
          <a:p>
            <a:pPr marL="228600" lvl="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637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294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rgbClr val="FFFFFF"/>
              </a:solidFill>
              <a:latin typeface="+mn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4315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4029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844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4504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49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4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12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4" y="3877558"/>
            <a:ext cx="8558213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238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1447800"/>
            <a:ext cx="405050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447800"/>
            <a:ext cx="4358795" cy="4876800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311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0"/>
            <a:ext cx="9144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5"/>
            <a:ext cx="9144000" cy="5381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150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5641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601E4-3F87-485E-BCF1-0932C51EED9D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0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4" r:id="rId4"/>
    <p:sldLayoutId id="2147483650" r:id="rId5"/>
    <p:sldLayoutId id="2147483661" r:id="rId6"/>
    <p:sldLayoutId id="2147483665" r:id="rId7"/>
    <p:sldLayoutId id="2147483657" r:id="rId8"/>
    <p:sldLayoutId id="2147483654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DFBCA3-ECC9-43D0-BE69-C98774A7C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00200"/>
            <a:ext cx="9144000" cy="838199"/>
          </a:xfrm>
        </p:spPr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</a:rPr>
              <a:t>Bid Review &amp; </a:t>
            </a: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>General Reminders</a:t>
            </a:r>
            <a:br>
              <a:rPr lang="en-US" sz="24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08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061AEC-28A4-4270-1FD5-09BD8AAA01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0" y="1828800"/>
            <a:ext cx="8305800" cy="4800600"/>
          </a:xfrm>
        </p:spPr>
        <p:txBody>
          <a:bodyPr>
            <a:normAutofit fontScale="85000"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NYS legislation that anything over $60k goes to the State for approval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OSC now has up to 75 calendar days to review documents as opposed to 30 calendar days previously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Consultant RFQ/RFP process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Contracts needs to send out a formal Letter of Intent to selected Consultant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solicitation process is in effect until Contract Award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PM to work with Contracts to negotiate Consultant fees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Make sure you are reviewing the Contract Acknowledgment form and if there are any exceptions listed, please reach out to Contracts to discuss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43D4EC-4D22-F84C-D1AE-38D3A8B8F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762000"/>
            <a:ext cx="9144000" cy="609600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chemeClr val="tx1"/>
                </a:solidFill>
              </a:rPr>
              <a:t>SUCF</a:t>
            </a:r>
            <a:r>
              <a:rPr lang="en-US" sz="3200" dirty="0">
                <a:solidFill>
                  <a:schemeClr val="tx1"/>
                </a:solidFill>
              </a:rPr>
              <a:t>/Campus Let</a:t>
            </a:r>
          </a:p>
        </p:txBody>
      </p:sp>
    </p:spTree>
    <p:extLst>
      <p:ext uri="{BB962C8B-B14F-4D97-AF65-F5344CB8AC3E}">
        <p14:creationId xmlns:p14="http://schemas.microsoft.com/office/powerpoint/2010/main" val="35070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83CD5D-C43C-43B0-BAAB-AFA7D28B1D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00" y="1905000"/>
            <a:ext cx="8534400" cy="43434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Always check the comments!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Check your queue and email for Request Comments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Please use the templates in </a:t>
            </a:r>
            <a:r>
              <a:rPr lang="en-US" dirty="0" err="1">
                <a:solidFill>
                  <a:schemeClr val="tx1"/>
                </a:solidFill>
              </a:rPr>
              <a:t>eB</a:t>
            </a:r>
            <a:r>
              <a:rPr lang="en-US" dirty="0">
                <a:solidFill>
                  <a:schemeClr val="tx1"/>
                </a:solidFill>
              </a:rPr>
              <a:t> Resources as they are the most up to date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Emails should be sent to the FC mailbox and copy the person you are working with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EAA9E4-1224-43F1-A198-9665397F4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9906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Reminders</a:t>
            </a:r>
          </a:p>
        </p:txBody>
      </p:sp>
    </p:spTree>
    <p:extLst>
      <p:ext uri="{BB962C8B-B14F-4D97-AF65-F5344CB8AC3E}">
        <p14:creationId xmlns:p14="http://schemas.microsoft.com/office/powerpoint/2010/main" val="31852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8C6718-09D0-4C80-89D9-2D61ECC38D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2133600"/>
            <a:ext cx="9144000" cy="9906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094FCC-C7CA-4C20-9B89-318AD88D5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1065709"/>
          </a:xfrm>
        </p:spPr>
        <p:txBody>
          <a:bodyPr/>
          <a:lstStyle/>
          <a:p>
            <a:r>
              <a:rPr lang="en-US" sz="5400" b="1" dirty="0">
                <a:solidFill>
                  <a:srgbClr val="C00000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91457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EA8CB9-BE3A-83E4-C448-8A7D56C632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00" y="1676400"/>
            <a:ext cx="8686800" cy="38862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Front End Word Documents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Technical Specifications and Drawings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Asbestos Reports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</a:rPr>
              <a:t>OPC</a:t>
            </a:r>
            <a:r>
              <a:rPr lang="en-US" sz="2800" dirty="0">
                <a:solidFill>
                  <a:schemeClr val="tx1"/>
                </a:solidFill>
              </a:rPr>
              <a:t>/Estimate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Electronic Bid Scope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Other (SWPPP, Geotechnical, Surveys, etc.)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For Campus Let –DOB 1184, </a:t>
            </a:r>
            <a:r>
              <a:rPr lang="en-US" sz="2800" dirty="0" err="1">
                <a:solidFill>
                  <a:schemeClr val="tx1"/>
                </a:solidFill>
              </a:rPr>
              <a:t>MWBE</a:t>
            </a:r>
            <a:r>
              <a:rPr lang="en-US" sz="2800" dirty="0">
                <a:solidFill>
                  <a:schemeClr val="tx1"/>
                </a:solidFill>
              </a:rPr>
              <a:t> requirements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8E0A562-C3AD-F932-A739-8A73C2504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609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Bid Prep (BP) Attachments</a:t>
            </a:r>
          </a:p>
        </p:txBody>
      </p:sp>
    </p:spTree>
    <p:extLst>
      <p:ext uri="{BB962C8B-B14F-4D97-AF65-F5344CB8AC3E}">
        <p14:creationId xmlns:p14="http://schemas.microsoft.com/office/powerpoint/2010/main" val="231990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FD7863-8181-92B0-91A3-F69F466D2B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5" y="1676400"/>
            <a:ext cx="9144000" cy="4419600"/>
          </a:xfrm>
        </p:spPr>
        <p:txBody>
          <a:bodyPr>
            <a:normAutofit fontScale="925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Updated the General Conditions to include Supplemental Condition verbiage and Assumption of Risk verbiage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Supplemental Conditions document is no longer required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Please add a comment or note in the BP if during your walkthrough the Contractors will be using any Cornell equipment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Two versions of GC’s, one for Cornell funded and one for Prevailing Wage projects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77698ED-48D5-D598-79E4-122D1B29F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609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Document Updates</a:t>
            </a:r>
          </a:p>
        </p:txBody>
      </p:sp>
    </p:spTree>
    <p:extLst>
      <p:ext uri="{BB962C8B-B14F-4D97-AF65-F5344CB8AC3E}">
        <p14:creationId xmlns:p14="http://schemas.microsoft.com/office/powerpoint/2010/main" val="383088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64E156-B770-DC9F-CC60-8349E49649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828800"/>
            <a:ext cx="9144000" cy="4038600"/>
          </a:xfrm>
        </p:spPr>
        <p:txBody>
          <a:bodyPr>
            <a:normAutofit fontScale="925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If your project is in a </a:t>
            </a:r>
            <a:r>
              <a:rPr lang="en-US" b="1" dirty="0">
                <a:solidFill>
                  <a:schemeClr val="tx1"/>
                </a:solidFill>
              </a:rPr>
              <a:t>State-owned</a:t>
            </a:r>
            <a:r>
              <a:rPr lang="en-US" dirty="0">
                <a:solidFill>
                  <a:schemeClr val="tx1"/>
                </a:solidFill>
              </a:rPr>
              <a:t> building or on </a:t>
            </a:r>
            <a:r>
              <a:rPr lang="en-US" b="1" dirty="0">
                <a:solidFill>
                  <a:schemeClr val="tx1"/>
                </a:solidFill>
              </a:rPr>
              <a:t>State-owned</a:t>
            </a:r>
            <a:r>
              <a:rPr lang="en-US" dirty="0">
                <a:solidFill>
                  <a:schemeClr val="tx1"/>
                </a:solidFill>
              </a:rPr>
              <a:t> land, regardless of funding, you need to use Prevailing Wage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BTC</a:t>
            </a:r>
            <a:r>
              <a:rPr lang="en-US" dirty="0">
                <a:solidFill>
                  <a:schemeClr val="tx1"/>
                </a:solidFill>
              </a:rPr>
              <a:t> is not required for these projects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If there are grant or tax rebate, etc. then </a:t>
            </a:r>
            <a:r>
              <a:rPr lang="en-US" dirty="0" err="1">
                <a:solidFill>
                  <a:schemeClr val="tx1"/>
                </a:solidFill>
              </a:rPr>
              <a:t>BTC</a:t>
            </a:r>
            <a:r>
              <a:rPr lang="en-US" dirty="0">
                <a:solidFill>
                  <a:schemeClr val="tx1"/>
                </a:solidFill>
              </a:rPr>
              <a:t> is required as well as </a:t>
            </a:r>
            <a:r>
              <a:rPr lang="en-US" dirty="0" err="1">
                <a:solidFill>
                  <a:schemeClr val="tx1"/>
                </a:solidFill>
              </a:rPr>
              <a:t>PWR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Find Facilities Information site can tell you if the building or area your project is in is State-owned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3F0801-7D64-EAA8-F7F1-A18988622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609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When Prevailing Wage is Needed</a:t>
            </a:r>
          </a:p>
        </p:txBody>
      </p:sp>
    </p:spTree>
    <p:extLst>
      <p:ext uri="{BB962C8B-B14F-4D97-AF65-F5344CB8AC3E}">
        <p14:creationId xmlns:p14="http://schemas.microsoft.com/office/powerpoint/2010/main" val="342951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CE7F42-891A-C854-3056-D70759BEF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9144000" cy="427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75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DEBB745-F885-42F6-948D-EB064DBCFA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3900" y="1752600"/>
            <a:ext cx="7696200" cy="4572000"/>
          </a:xfrm>
        </p:spPr>
        <p:txBody>
          <a:bodyPr>
            <a:normAutofit fontScale="77500" lnSpcReduction="20000"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All Drawings and Documents should have the same title using the standard naming convention    </a:t>
            </a:r>
          </a:p>
          <a:p>
            <a:pPr marL="1257300" lvl="1" indent="-51435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(bldg. </a:t>
            </a:r>
            <a:r>
              <a:rPr lang="en-US" i="1" dirty="0" err="1">
                <a:solidFill>
                  <a:schemeClr val="tx1"/>
                </a:solidFill>
              </a:rPr>
              <a:t>name_work</a:t>
            </a:r>
            <a:r>
              <a:rPr lang="en-US" i="1" dirty="0">
                <a:solidFill>
                  <a:schemeClr val="tx1"/>
                </a:solidFill>
              </a:rPr>
              <a:t> description).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Be sure to start with the template for the documents from eBuilder Resources for every project (not from your desktop).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Drawings and Technical Specifications should be submitted in PDF format in a combined file.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There shouldn’t be any Tech Specs starting with “01”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If you have special things about your project, please reach out to us a minimum of two weeks before submitting your BP</a:t>
            </a:r>
          </a:p>
          <a:p>
            <a:pPr marL="1257300" lvl="1" indent="-51435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Ex. </a:t>
            </a:r>
            <a:r>
              <a:rPr lang="en-US" dirty="0" err="1">
                <a:solidFill>
                  <a:schemeClr val="tx1"/>
                </a:solidFill>
              </a:rPr>
              <a:t>IUOE</a:t>
            </a:r>
            <a:r>
              <a:rPr lang="en-US" dirty="0">
                <a:solidFill>
                  <a:schemeClr val="tx1"/>
                </a:solidFill>
              </a:rPr>
              <a:t> or Grant Funding</a:t>
            </a:r>
          </a:p>
          <a:p>
            <a:pPr marL="1257300" lvl="1" indent="-514350">
              <a:buFont typeface="+mj-lt"/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69FAF565-52B9-49E7-9BB6-AE7CE53F1A4A}"/>
              </a:ext>
            </a:extLst>
          </p:cNvPr>
          <p:cNvSpPr txBox="1">
            <a:spLocks/>
          </p:cNvSpPr>
          <p:nvPr/>
        </p:nvSpPr>
        <p:spPr>
          <a:xfrm>
            <a:off x="1752600" y="762000"/>
            <a:ext cx="5943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Top 5 Bid Package Tips:</a:t>
            </a:r>
          </a:p>
        </p:txBody>
      </p:sp>
    </p:spTree>
    <p:extLst>
      <p:ext uri="{BB962C8B-B14F-4D97-AF65-F5344CB8AC3E}">
        <p14:creationId xmlns:p14="http://schemas.microsoft.com/office/powerpoint/2010/main" val="40870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032300-D6A3-48C1-9CD1-A7F851C38F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1676400"/>
            <a:ext cx="8458200" cy="4572000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Please use the “Scope of Work” section to communicate changes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Updating the completion date from the bid docs, put in a comment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Notate if you are accepting/not accepting any Alternates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For Design, make sure your schedule from the RFP is still accurate, if not attach an updated schedule to the process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If the contract has been delayed past the 90 day price hold, request and attach a letter from the Contractor confirming that they are holding the bid price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C974E8-489F-4E94-9C2C-AE9942612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CRP’s</a:t>
            </a:r>
          </a:p>
        </p:txBody>
      </p:sp>
    </p:spTree>
    <p:extLst>
      <p:ext uri="{BB962C8B-B14F-4D97-AF65-F5344CB8AC3E}">
        <p14:creationId xmlns:p14="http://schemas.microsoft.com/office/powerpoint/2010/main" val="162364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948664-F4FC-6CB5-FCD0-47E46BA7CE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0" y="1828800"/>
            <a:ext cx="8382000" cy="45720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All amendments need to have an attachment showing how the additional work was requested 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(Email, meeting minutes, Scope of Work, etc.)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For the “Commitment Change Items”, always click on the “Add All Existing Items” and add the request to the existing committed lines, don’t make new ones.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1B3B13-A0D3-3F57-882D-FA12F6466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6096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Contract Amendments</a:t>
            </a:r>
          </a:p>
        </p:txBody>
      </p:sp>
    </p:spTree>
    <p:extLst>
      <p:ext uri="{BB962C8B-B14F-4D97-AF65-F5344CB8AC3E}">
        <p14:creationId xmlns:p14="http://schemas.microsoft.com/office/powerpoint/2010/main" val="54843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9075CF-D6D4-48A5-9DAA-9EF99FD478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0" y="1905000"/>
            <a:ext cx="8534400" cy="4419600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When you have between 3 - 8 PCO’s you should create a Change Order, no more than 10 please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Do not submit CO’s or CAA’s before the previous one is fully executed as the totals will not match in eBuilder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Allowances may only be used for their intended purpose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Make sure you reconcile your Allowances via a change order before the final Payment Application is submitted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29A92A-7861-4374-A59C-C721C7A09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6096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Change Orders</a:t>
            </a:r>
          </a:p>
        </p:txBody>
      </p:sp>
    </p:spTree>
    <p:extLst>
      <p:ext uri="{BB962C8B-B14F-4D97-AF65-F5344CB8AC3E}">
        <p14:creationId xmlns:p14="http://schemas.microsoft.com/office/powerpoint/2010/main" val="367224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4AACBE4AB13B47B8C30A36C415A682" ma:contentTypeVersion="1" ma:contentTypeDescription="Create a new document." ma:contentTypeScope="" ma:versionID="389800b144ce6e587e75cb676c8096e8">
  <xsd:schema xmlns:xsd="http://www.w3.org/2001/XMLSchema" xmlns:xs="http://www.w3.org/2001/XMLSchema" xmlns:p="http://schemas.microsoft.com/office/2006/metadata/properties" xmlns:ns2="ba638347-5c04-42d2-a1c3-b7f286227752" targetNamespace="http://schemas.microsoft.com/office/2006/metadata/properties" ma:root="true" ma:fieldsID="142502acf8f3dd4879ea2df89c90e898" ns2:_="">
    <xsd:import namespace="ba638347-5c04-42d2-a1c3-b7f286227752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638347-5c04-42d2-a1c3-b7f2862277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a638347-5c04-42d2-a1c3-b7f286227752">
      <UserInfo>
        <DisplayName>Tracy Vosburgh</DisplayName>
        <AccountId>39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CC4AC2-12A8-495A-AC6B-2C823E1683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638347-5c04-42d2-a1c3-b7f2862277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C769373-594B-497F-B29F-9AD96F02CA37}">
  <ds:schemaRefs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ba638347-5c04-42d2-a1c3-b7f286227752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561DFF5-A0FD-45DC-86E6-8DA72B2A6F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13592</TotalTime>
  <Words>757</Words>
  <Application>Microsoft Office PowerPoint</Application>
  <PresentationFormat>On-screen Show (4:3)</PresentationFormat>
  <Paragraphs>68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Helvetica</vt:lpstr>
      <vt:lpstr>Times</vt:lpstr>
      <vt:lpstr>Office Theme</vt:lpstr>
      <vt:lpstr>Bid Review &amp;  General Reminders </vt:lpstr>
      <vt:lpstr>Bid Prep (BP) Attachments</vt:lpstr>
      <vt:lpstr>Document Updates</vt:lpstr>
      <vt:lpstr>When Prevailing Wage is Needed</vt:lpstr>
      <vt:lpstr>PowerPoint Presentation</vt:lpstr>
      <vt:lpstr>PowerPoint Presentation</vt:lpstr>
      <vt:lpstr>CRP’s</vt:lpstr>
      <vt:lpstr>Contract Amendments</vt:lpstr>
      <vt:lpstr>Change Orders</vt:lpstr>
      <vt:lpstr>SUCF/Campus Let</vt:lpstr>
      <vt:lpstr>Reminders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J. Lind</dc:creator>
  <cp:lastModifiedBy>Taylor Sitko</cp:lastModifiedBy>
  <cp:revision>463</cp:revision>
  <cp:lastPrinted>2023-05-17T13:21:42Z</cp:lastPrinted>
  <dcterms:created xsi:type="dcterms:W3CDTF">2014-05-07T13:58:10Z</dcterms:created>
  <dcterms:modified xsi:type="dcterms:W3CDTF">2024-08-14T13:00:37Z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0x010100934AACBE4AB13B47B8C30A36C415A682</vt:lpwstr>
  </property>
</Properties>
</file>