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61" r:id="rId5"/>
    <p:sldId id="366" r:id="rId6"/>
    <p:sldId id="369" r:id="rId7"/>
    <p:sldId id="368" r:id="rId8"/>
    <p:sldId id="362" r:id="rId9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82" autoAdjust="0"/>
    <p:restoredTop sz="77034" autoAdjust="0"/>
  </p:normalViewPr>
  <p:slideViewPr>
    <p:cSldViewPr>
      <p:cViewPr varScale="1">
        <p:scale>
          <a:sx n="66" d="100"/>
          <a:sy n="66" d="100"/>
        </p:scale>
        <p:origin x="882" y="6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DB1636-BF83-424F-A466-198C4D3A87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BB7603-7A3E-7C49-AC97-3857D624E9E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2962" y="1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/>
          <a:lstStyle>
            <a:lvl1pPr algn="r">
              <a:defRPr sz="1200"/>
            </a:lvl1pPr>
          </a:lstStyle>
          <a:p>
            <a:fld id="{B1F61C29-8CB8-A946-A82B-BCDC2B864F99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0C73F-AB01-8541-933B-675071B08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FBE9E6-C514-1A4C-B89C-AAB80BFD7FC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2962" y="9119173"/>
            <a:ext cx="3170583" cy="482027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fld id="{CAA8FF3E-2F8B-1641-95A5-5C75A7E538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6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53" tIns="48327" rIns="96653" bIns="48327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5"/>
            <a:ext cx="3169920" cy="481726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155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645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603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Beneficial Occupancy Date in the PSU process will auto-populate based on entry on PDP.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Review, update if blank or if there has been a change in BOD.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BOD on PDP will automatically be updated upon completion of the PSU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BOD on PDP, most recent PSU and associated Schedule Task End Date should in most cases all be the same.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066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53D443-CBAC-934A-8506-FB4DF260D8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33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pp.e-builder.net/da2/daLanding.aspx?QS=12c2a4ea0b064888a981d47d79ee7da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e-buildergroup@cornell.e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085" y="1752600"/>
            <a:ext cx="8434915" cy="18288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Project Status Update Process (PSU)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NEW REQUIRED FIELD – Beneficial Occupancy Date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342196" y="5334000"/>
            <a:ext cx="8573204" cy="1295400"/>
          </a:xfrm>
        </p:spPr>
        <p:txBody>
          <a:bodyPr/>
          <a:lstStyle/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PMPD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August 14, 2024</a:t>
            </a:r>
          </a:p>
          <a:p>
            <a:endParaRPr lang="en-US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078189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BF17DE4-8A24-ECDD-1230-F36432A5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542925"/>
            <a:ext cx="8677275" cy="685800"/>
          </a:xfrm>
        </p:spPr>
        <p:txBody>
          <a:bodyPr>
            <a:normAutofit/>
          </a:bodyPr>
          <a:lstStyle/>
          <a:p>
            <a:r>
              <a:rPr lang="en-US" sz="2800" dirty="0"/>
              <a:t>Beneficial Occupancy Date - Definition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45BA2DB-0F57-81AF-2D87-8F8E6106D108}"/>
              </a:ext>
            </a:extLst>
          </p:cNvPr>
          <p:cNvSpPr txBox="1"/>
          <p:nvPr/>
        </p:nvSpPr>
        <p:spPr>
          <a:xfrm>
            <a:off x="685800" y="1752600"/>
            <a:ext cx="7315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date a renovation or new construction project is to be turned over to the end users to be occupied for its intended use </a:t>
            </a:r>
            <a:r>
              <a:rPr lang="en-US" sz="3200" u="sng" dirty="0"/>
              <a:t>or</a:t>
            </a:r>
            <a:r>
              <a:rPr lang="en-US" sz="3200" dirty="0"/>
              <a:t> the date a maintenance/repair, infrastructure or a non-building project is available for its intended use. 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69927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">
            <a:extLst>
              <a:ext uri="{FF2B5EF4-FFF2-40B4-BE49-F238E27FC236}">
                <a16:creationId xmlns:a16="http://schemas.microsoft.com/office/drawing/2014/main" id="{1BF17DE4-8A24-ECDD-1230-F36432A5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542925"/>
            <a:ext cx="8677275" cy="685800"/>
          </a:xfrm>
        </p:spPr>
        <p:txBody>
          <a:bodyPr>
            <a:normAutofit/>
          </a:bodyPr>
          <a:lstStyle/>
          <a:p>
            <a:r>
              <a:rPr lang="en-US" sz="2800" dirty="0"/>
              <a:t>Beneficial Occupancy Date - Project Details Page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E35BB-5DF6-3AE2-8517-BBC1536597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265"/>
          <a:stretch/>
        </p:blipFill>
        <p:spPr>
          <a:xfrm>
            <a:off x="457200" y="1066800"/>
            <a:ext cx="7867187" cy="54922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5BA2DB-0F57-81AF-2D87-8F8E6106D108}"/>
              </a:ext>
            </a:extLst>
          </p:cNvPr>
          <p:cNvSpPr txBox="1"/>
          <p:nvPr/>
        </p:nvSpPr>
        <p:spPr>
          <a:xfrm>
            <a:off x="3886201" y="3419168"/>
            <a:ext cx="4876800" cy="1477328"/>
          </a:xfrm>
          <a:prstGeom prst="rect">
            <a:avLst/>
          </a:prstGeom>
          <a:solidFill>
            <a:schemeClr val="bg1"/>
          </a:solidFill>
          <a:ln>
            <a:solidFill>
              <a:srgbClr val="0047D5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“Substantial Completion Date” field has been renamed “Beneficial Occupancy Date”</a:t>
            </a:r>
          </a:p>
          <a:p>
            <a:endParaRPr lang="en-US" dirty="0"/>
          </a:p>
          <a:p>
            <a:r>
              <a:rPr lang="en-US" dirty="0"/>
              <a:t>It can be manually entered by the PM, PC, or PD on the Project Details Page (PDP) at any time.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DE9F2A-FE1B-E4C4-FDDE-C42B3E073E75}"/>
              </a:ext>
            </a:extLst>
          </p:cNvPr>
          <p:cNvSpPr txBox="1"/>
          <p:nvPr/>
        </p:nvSpPr>
        <p:spPr>
          <a:xfrm>
            <a:off x="152400" y="5562600"/>
            <a:ext cx="4572000" cy="54459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defRPr sz="2400" b="1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sz="2000" dirty="0"/>
              <a:t>Updated FY25!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0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project status update&#10;&#10;Description automatically generated">
            <a:extLst>
              <a:ext uri="{FF2B5EF4-FFF2-40B4-BE49-F238E27FC236}">
                <a16:creationId xmlns:a16="http://schemas.microsoft.com/office/drawing/2014/main" id="{7D1248FE-FEB4-6427-06B5-CCF99BDAD5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6774"/>
          <a:stretch/>
        </p:blipFill>
        <p:spPr>
          <a:xfrm>
            <a:off x="1371600" y="1029970"/>
            <a:ext cx="6911340" cy="5334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:a16="http://schemas.microsoft.com/office/drawing/2014/main" id="{EFE8C7C7-B052-F12E-27C2-C8638BBD4CA3}"/>
              </a:ext>
            </a:extLst>
          </p:cNvPr>
          <p:cNvSpPr txBox="1"/>
          <p:nvPr/>
        </p:nvSpPr>
        <p:spPr>
          <a:xfrm>
            <a:off x="233362" y="5715000"/>
            <a:ext cx="4190201" cy="533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000" b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FY25!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15859A58-58E6-204F-5C3D-B54EAFF1C21C}"/>
              </a:ext>
            </a:extLst>
          </p:cNvPr>
          <p:cNvSpPr txBox="1"/>
          <p:nvPr/>
        </p:nvSpPr>
        <p:spPr>
          <a:xfrm>
            <a:off x="6162833" y="5383469"/>
            <a:ext cx="2433955" cy="914400"/>
          </a:xfrm>
          <a:prstGeom prst="rect">
            <a:avLst/>
          </a:prstGeom>
          <a:solidFill>
            <a:srgbClr val="FFFF99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</a:t>
            </a:r>
            <a:r>
              <a:rPr lang="en-US" sz="1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Review and update the Schedule Module tasks too!</a:t>
            </a:r>
            <a:r>
              <a:rPr lang="en-US" sz="1600" dirty="0">
                <a:effectLst/>
                <a:latin typeface="Segoe UI Emoj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  <a:sym typeface="Segoe UI Emoji" panose="020B0502040204020203" pitchFamily="34" charset="0"/>
              </a:rPr>
              <a:t>😉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1BF17DE4-8A24-ECDD-1230-F36432A580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542925"/>
            <a:ext cx="8677275" cy="6858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Beneficial Occupancy Date - Project Status Update Process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297C6E-67A6-01E3-964F-BB9B9675DCA2}"/>
              </a:ext>
            </a:extLst>
          </p:cNvPr>
          <p:cNvSpPr txBox="1"/>
          <p:nvPr/>
        </p:nvSpPr>
        <p:spPr>
          <a:xfrm>
            <a:off x="4060876" y="2341557"/>
            <a:ext cx="4876800" cy="646331"/>
          </a:xfrm>
          <a:prstGeom prst="rect">
            <a:avLst/>
          </a:prstGeom>
          <a:solidFill>
            <a:schemeClr val="bg1"/>
          </a:solidFill>
          <a:ln>
            <a:solidFill>
              <a:srgbClr val="0047D5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“Beneficial Occupancy Date” is a new required field on each monthly Project Status Update.</a:t>
            </a:r>
          </a:p>
        </p:txBody>
      </p:sp>
    </p:spTree>
    <p:extLst>
      <p:ext uri="{BB962C8B-B14F-4D97-AF65-F5344CB8AC3E}">
        <p14:creationId xmlns:p14="http://schemas.microsoft.com/office/powerpoint/2010/main" val="3545401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51C0A96D-9098-C1A5-E924-1FC0D2766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2" y="542925"/>
            <a:ext cx="8677275" cy="685800"/>
          </a:xfrm>
        </p:spPr>
        <p:txBody>
          <a:bodyPr>
            <a:normAutofit/>
          </a:bodyPr>
          <a:lstStyle/>
          <a:p>
            <a:r>
              <a:rPr lang="en-US" sz="2800" dirty="0"/>
              <a:t>PSU Resources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26E3F6-E40F-C6F3-75EB-E3CFB42DC804}"/>
              </a:ext>
            </a:extLst>
          </p:cNvPr>
          <p:cNvSpPr txBox="1"/>
          <p:nvPr/>
        </p:nvSpPr>
        <p:spPr>
          <a:xfrm>
            <a:off x="210171" y="1218786"/>
            <a:ext cx="8773714" cy="2083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5969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PSU help in the *e-Builder Resources project folder titled </a:t>
            </a:r>
            <a:r>
              <a:rPr lang="en-US" sz="2000" u="sng" dirty="0">
                <a:solidFill>
                  <a:srgbClr val="0047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Documents \ User Resources \ PSU - Project Status Update Process Help</a:t>
            </a:r>
            <a:br>
              <a:rPr lang="en-US" sz="2000" u="sng" dirty="0">
                <a:solidFill>
                  <a:srgbClr val="0047D5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u="sng" dirty="0">
              <a:solidFill>
                <a:srgbClr val="0047D5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Contact CU e-Builder Group, </a:t>
            </a:r>
            <a:r>
              <a:rPr lang="en-US" sz="2000" dirty="0">
                <a:solidFill>
                  <a:srgbClr val="0047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e-buildergroup@cornell.edu</a:t>
            </a:r>
            <a:r>
              <a:rPr lang="en-US" sz="2000" dirty="0">
                <a:solidFill>
                  <a:srgbClr val="0047D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88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e4c1ce05-e5f0-4c81-a246-c4d1ac965303">
      <UserInfo>
        <DisplayName>Tracy Vosburgh</DisplayName>
        <AccountId>39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48E5D017E1E4BAC6C235E437E8B81" ma:contentTypeVersion="8" ma:contentTypeDescription="Create a new document." ma:contentTypeScope="" ma:versionID="fe6efeea1490aa1ee28f65fea1d812cc">
  <xsd:schema xmlns:xsd="http://www.w3.org/2001/XMLSchema" xmlns:xs="http://www.w3.org/2001/XMLSchema" xmlns:p="http://schemas.microsoft.com/office/2006/metadata/properties" xmlns:ns3="e4c1ce05-e5f0-4c81-a246-c4d1ac965303" xmlns:ns4="ece15c1f-51c3-484a-811e-5f7df647bd55" targetNamespace="http://schemas.microsoft.com/office/2006/metadata/properties" ma:root="true" ma:fieldsID="90ce9f5d65df3377146351696ddd3efa" ns3:_="" ns4:_="">
    <xsd:import namespace="e4c1ce05-e5f0-4c81-a246-c4d1ac965303"/>
    <xsd:import namespace="ece15c1f-51c3-484a-811e-5f7df647bd5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c1ce05-e5f0-4c81-a246-c4d1ac96530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15c1f-51c3-484a-811e-5f7df647bd5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769373-594B-497F-B29F-9AD96F02CA37}">
  <ds:schemaRefs>
    <ds:schemaRef ds:uri="http://purl.org/dc/elements/1.1/"/>
    <ds:schemaRef ds:uri="http://purl.org/dc/terms/"/>
    <ds:schemaRef ds:uri="http://schemas.microsoft.com/office/2006/documentManagement/types"/>
    <ds:schemaRef ds:uri="e4c1ce05-e5f0-4c81-a246-c4d1ac965303"/>
    <ds:schemaRef ds:uri="ece15c1f-51c3-484a-811e-5f7df647bd55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751A3747-F4F9-4D72-83BF-DA3468598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4c1ce05-e5f0-4c81-a246-c4d1ac965303"/>
    <ds:schemaRef ds:uri="ece15c1f-51c3-484a-811e-5f7df647b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26297</TotalTime>
  <Words>269</Words>
  <Application>Microsoft Office PowerPoint</Application>
  <PresentationFormat>On-screen Show (4:3)</PresentationFormat>
  <Paragraphs>27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Calibri</vt:lpstr>
      <vt:lpstr>Helvetica</vt:lpstr>
      <vt:lpstr>Segoe UI Emoji</vt:lpstr>
      <vt:lpstr>Symbol</vt:lpstr>
      <vt:lpstr>Times</vt:lpstr>
      <vt:lpstr>Office Theme</vt:lpstr>
      <vt:lpstr>Project Status Update Process (PSU)  NEW REQUIRED FIELD – Beneficial Occupancy Date  </vt:lpstr>
      <vt:lpstr>Beneficial Occupancy Date - Definition</vt:lpstr>
      <vt:lpstr>Beneficial Occupancy Date - Project Details Page</vt:lpstr>
      <vt:lpstr>Beneficial Occupancy Date - Project Status Update Process</vt:lpstr>
      <vt:lpstr>PSU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Sitko</cp:lastModifiedBy>
  <cp:revision>662</cp:revision>
  <cp:lastPrinted>2023-03-23T14:04:53Z</cp:lastPrinted>
  <dcterms:created xsi:type="dcterms:W3CDTF">2014-05-07T13:58:10Z</dcterms:created>
  <dcterms:modified xsi:type="dcterms:W3CDTF">2024-08-14T13:00:10Z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0x010100E4E48E5D017E1E4BAC6C235E437E8B81</vt:lpwstr>
  </property>
</Properties>
</file>