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69" r:id="rId3"/>
    <p:sldId id="257" r:id="rId4"/>
    <p:sldId id="273" r:id="rId5"/>
    <p:sldId id="276" r:id="rId6"/>
    <p:sldId id="277" r:id="rId7"/>
    <p:sldId id="278" r:id="rId8"/>
    <p:sldId id="279" r:id="rId9"/>
    <p:sldId id="26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965D7B6-7E35-4DD8-90F5-B4CB86E0EA81}">
          <p14:sldIdLst>
            <p14:sldId id="256"/>
          </p14:sldIdLst>
        </p14:section>
        <p14:section name="Untitled Section" id="{5B13AB6C-C5E2-47CE-A8D7-D7EAA90BE389}">
          <p14:sldIdLst>
            <p14:sldId id="269"/>
            <p14:sldId id="257"/>
            <p14:sldId id="273"/>
            <p14:sldId id="276"/>
            <p14:sldId id="277"/>
            <p14:sldId id="278"/>
            <p14:sldId id="279"/>
            <p14:sldId id="26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84063" autoAdjust="0"/>
  </p:normalViewPr>
  <p:slideViewPr>
    <p:cSldViewPr snapToGrid="0">
      <p:cViewPr varScale="1">
        <p:scale>
          <a:sx n="90" d="100"/>
          <a:sy n="90" d="100"/>
        </p:scale>
        <p:origin x="60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07DE40-D377-444F-9B9D-35F9C455985C}" type="datetimeFigureOut">
              <a:rPr lang="en-US" smtClean="0"/>
              <a:t>6/25/2024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343B0F-1AC9-4E5D-B983-914F43A362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347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43B0F-1AC9-4E5D-B983-914F43A3625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410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43B0F-1AC9-4E5D-B983-914F43A3625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073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43B0F-1AC9-4E5D-B983-914F43A3625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289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43B0F-1AC9-4E5D-B983-914F43A3625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681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43B0F-1AC9-4E5D-B983-914F43A3625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662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AA926-B9A0-A9B6-806C-BE716D9CBC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59CA41-8418-0D2B-89FE-E356AECDAE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A6BB01-18E4-CB2A-7874-A62D4900C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44D1-4B3B-4699-9F57-CF0CE7D87B7E}" type="datetimeFigureOut">
              <a:rPr lang="en-US" smtClean="0"/>
              <a:t>6/25/2024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93326-8656-000F-AD00-50A486F21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CE54AF-2FA4-F657-6AF6-33AD06FF4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D745-9AEF-4C2C-8DF0-C2DE229862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276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59AFF-CAFF-D7EF-CD92-363D3E47D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39BB8-F23B-D570-8E1C-05F3E6BCFD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0397-8F16-421F-6AA8-04BD7B7ED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44D1-4B3B-4699-9F57-CF0CE7D87B7E}" type="datetimeFigureOut">
              <a:rPr lang="en-US" smtClean="0"/>
              <a:t>6/25/2024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A3593-1C10-D817-02FF-E2F4E3FA6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847CD-321D-C982-0A2E-2DA568FD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D745-9AEF-4C2C-8DF0-C2DE229862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197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4FA71B-553B-0D1F-8C2A-AAE71EC1D2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A13A8C-D6AB-5B9F-068D-34A07AA760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8F8FCD-A0C7-D10E-1B68-47F7228E8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44D1-4B3B-4699-9F57-CF0CE7D87B7E}" type="datetimeFigureOut">
              <a:rPr lang="en-US" smtClean="0"/>
              <a:t>6/25/2024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3C50C-C7D3-3202-407B-BFBCAAD79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6B34B4-7667-75F4-5D9F-9C6AFCBEB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D745-9AEF-4C2C-8DF0-C2DE229862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340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13009-B0B5-D9B6-0EF5-764E39714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B0111-B5FD-1121-7D2A-B2F6FA7005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9AB506-AC60-AF9B-4D4C-5856C14BC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44D1-4B3B-4699-9F57-CF0CE7D87B7E}" type="datetimeFigureOut">
              <a:rPr lang="en-US" smtClean="0"/>
              <a:t>6/25/2024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A120BB-9944-6CFE-EB67-A5177DB99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77D0E-CC27-4340-1C75-AA7FC2504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D745-9AEF-4C2C-8DF0-C2DE229862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616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2BFFF-84CB-C49E-1E6D-4232CE341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675300-DEBF-23F2-D21B-62BE6E987B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C8B3C8-E5A1-AE4D-AF51-BAD80BFCB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44D1-4B3B-4699-9F57-CF0CE7D87B7E}" type="datetimeFigureOut">
              <a:rPr lang="en-US" smtClean="0"/>
              <a:t>6/25/2024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003FB-6495-C4B7-96D7-523910068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CF0F50-CD58-0010-7A5B-B2751F687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D745-9AEF-4C2C-8DF0-C2DE229862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276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E97BC-60F0-7802-8951-780774AC5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9B4633-9A80-3767-95B8-613A96CFF8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637F2D-CC65-957A-661E-2167FDF949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33B608-8A1E-B5C3-0667-4C8048764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44D1-4B3B-4699-9F57-CF0CE7D87B7E}" type="datetimeFigureOut">
              <a:rPr lang="en-US" smtClean="0"/>
              <a:t>6/25/2024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7A059E-BBEF-6B00-802C-C065C4175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A4E364-5EFE-3DD7-8138-A8CBFF109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D745-9AEF-4C2C-8DF0-C2DE229862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492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FF3A2-9B7D-4831-AE69-567E171F1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B90A84-C98E-597E-8CD6-C03EFC49A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531119-AD8B-9DED-8774-866F46A7A9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3E09F0-F5B6-5FE8-B5DB-B902BD71C6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E32CA3-6695-7B2A-B536-3EC70218A8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A5BD3C-4976-7CD3-9AD3-91AA41A43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44D1-4B3B-4699-9F57-CF0CE7D87B7E}" type="datetimeFigureOut">
              <a:rPr lang="en-US" smtClean="0"/>
              <a:t>6/25/2024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878187-1F73-5F8A-C540-E06F6D249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F413A0-B19C-783E-2757-199534ACD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D745-9AEF-4C2C-8DF0-C2DE229862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278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92D86-9C6C-F95F-5505-8DB3B6BBD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5D82A-6C4F-3D2C-5FDB-1BE12E5E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44D1-4B3B-4699-9F57-CF0CE7D87B7E}" type="datetimeFigureOut">
              <a:rPr lang="en-US" smtClean="0"/>
              <a:t>6/25/2024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337BFB-AB68-FD25-B1B7-4C7779604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98BEB6-F4AD-AFE6-50D4-0A942B95C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D745-9AEF-4C2C-8DF0-C2DE229862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261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33D91A-D971-FE6C-66DB-5B2938A10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44D1-4B3B-4699-9F57-CF0CE7D87B7E}" type="datetimeFigureOut">
              <a:rPr lang="en-US" smtClean="0"/>
              <a:t>6/25/2024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835538-C78D-6C31-0A2F-157590B15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5A27EB-6145-C9BF-0698-C35547D47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D745-9AEF-4C2C-8DF0-C2DE229862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930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D559C-764F-6328-1CC5-6FBEE2AFA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8F649-6DD1-FC6B-19A6-0B65D95A3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87F2CD-5295-06D1-64A1-0364E6C7E8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914160-F71B-B336-628C-4E3CCA682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44D1-4B3B-4699-9F57-CF0CE7D87B7E}" type="datetimeFigureOut">
              <a:rPr lang="en-US" smtClean="0"/>
              <a:t>6/25/2024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FA37E6-1E2A-6136-9C3C-332099BFF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D7ED9E-B2BC-9607-BF2F-B3EBE5422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D745-9AEF-4C2C-8DF0-C2DE229862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748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8C30F-1587-E76C-A77B-3EC3C95FC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1F2F8F-F637-11D5-3D59-1DFA40D5F5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E82678-A4B3-2AF7-7500-7605454A44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89603D-AE72-916C-BD53-6CA821EA1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44D1-4B3B-4699-9F57-CF0CE7D87B7E}" type="datetimeFigureOut">
              <a:rPr lang="en-US" smtClean="0"/>
              <a:t>6/25/2024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5DE781-6CB9-1B35-0BBC-6D75698BA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E4E9B6-3BA1-C6CF-8566-49A9E39A0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D745-9AEF-4C2C-8DF0-C2DE229862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821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19228D-147D-5F73-1B28-26434D339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DAF282-E3F0-9E0E-2C1B-BE320A6001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76C3A-FFE2-E593-35D2-0629313C8F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E344D1-4B3B-4699-9F57-CF0CE7D87B7E}" type="datetimeFigureOut">
              <a:rPr lang="en-US" smtClean="0"/>
              <a:t>6/25/2024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15B4D-7703-7EA3-57C9-A3BFF6B45D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33998E-188B-1845-B75B-CE69DC917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6D745-9AEF-4C2C-8DF0-C2DE229862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379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hyperlink" Target="mailto:etr33@cornell.edu" TargetMode="External"/><Relationship Id="rId4" Type="http://schemas.openxmlformats.org/officeDocument/2006/relationships/hyperlink" Target="mailto:arm29@cornell.ed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E5D999-C49F-C4E1-EC18-BB2EACF5A9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67" t="8738" b="939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F7468A-8806-12DB-F019-AFA832926B33}"/>
              </a:ext>
            </a:extLst>
          </p:cNvPr>
          <p:cNvSpPr txBox="1"/>
          <p:nvPr/>
        </p:nvSpPr>
        <p:spPr>
          <a:xfrm>
            <a:off x="103404" y="5574307"/>
            <a:ext cx="698266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Standard Update/Changes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Cornell Design and Construction Standards 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281316 Electronic Safety and Security Systems</a:t>
            </a:r>
          </a:p>
          <a:p>
            <a:br>
              <a:rPr lang="en-US" sz="2000" b="1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25959C-D01C-8613-23FB-6B0D1931FDD4}"/>
              </a:ext>
            </a:extLst>
          </p:cNvPr>
          <p:cNvSpPr txBox="1"/>
          <p:nvPr/>
        </p:nvSpPr>
        <p:spPr>
          <a:xfrm>
            <a:off x="4423317" y="5574307"/>
            <a:ext cx="766527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b="1" dirty="0">
                <a:solidFill>
                  <a:schemeClr val="bg1"/>
                </a:solidFill>
              </a:rPr>
              <a:t>Erich Reichard(ETR33)</a:t>
            </a:r>
          </a:p>
          <a:p>
            <a:pPr algn="r"/>
            <a:r>
              <a:rPr lang="en-US" sz="2000" b="1" dirty="0">
                <a:solidFill>
                  <a:schemeClr val="bg1"/>
                </a:solidFill>
              </a:rPr>
              <a:t>Facilities Engineering</a:t>
            </a:r>
          </a:p>
          <a:p>
            <a:pPr algn="r"/>
            <a:r>
              <a:rPr lang="en-US" sz="2000" b="1" dirty="0">
                <a:solidFill>
                  <a:schemeClr val="bg1"/>
                </a:solidFill>
              </a:rPr>
              <a:t>June 2024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6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13912-7A58-957C-F611-73B52BCD3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538" y="-284438"/>
            <a:ext cx="11108635" cy="1325563"/>
          </a:xfrm>
        </p:spPr>
        <p:txBody>
          <a:bodyPr/>
          <a:lstStyle/>
          <a:p>
            <a:r>
              <a:rPr lang="en-US" u="sng" dirty="0"/>
              <a:t>Electronic Safety &amp; Security - Types of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20888-3CAA-41CA-16FF-8EC3EEA51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052" y="708265"/>
            <a:ext cx="6895686" cy="3945756"/>
          </a:xfrm>
        </p:spPr>
        <p:txBody>
          <a:bodyPr>
            <a:normAutofit/>
          </a:bodyPr>
          <a:lstStyle/>
          <a:p>
            <a:endParaRPr lang="en-US" sz="3000" dirty="0"/>
          </a:p>
          <a:p>
            <a:r>
              <a:rPr lang="en-US" sz="3000" dirty="0"/>
              <a:t>Access Control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600" dirty="0"/>
              <a:t>Card Reader, Powered Hinge, Locksets</a:t>
            </a:r>
          </a:p>
          <a:p>
            <a:r>
              <a:rPr lang="en-US" sz="3000" dirty="0"/>
              <a:t>Video Surveillance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600" dirty="0"/>
              <a:t>Cameras</a:t>
            </a:r>
          </a:p>
          <a:p>
            <a:r>
              <a:rPr lang="en-US" sz="3000" dirty="0"/>
              <a:t>Intrusion Detection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600" dirty="0"/>
              <a:t>Alarm Initiating Devices, Remote Dialer, Central Alarm Receiving System</a:t>
            </a:r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DF811971-64B5-59F2-C750-A0E8BA1D3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3" y="6010003"/>
            <a:ext cx="3101340" cy="77724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E4F234F-3957-50DF-7E63-C72C63AB4D06}"/>
              </a:ext>
            </a:extLst>
          </p:cNvPr>
          <p:cNvCxnSpPr>
            <a:cxnSpLocks/>
          </p:cNvCxnSpPr>
          <p:nvPr/>
        </p:nvCxnSpPr>
        <p:spPr>
          <a:xfrm>
            <a:off x="0" y="5913122"/>
            <a:ext cx="12192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9E609F2-F15A-546E-FEF1-1FCE22E2F1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8759" y="2681143"/>
            <a:ext cx="2503241" cy="19255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624DCE-3F7E-824D-3B0A-B161FC179B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8099" y="3548991"/>
            <a:ext cx="2200660" cy="19622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B2E520-2265-C6F6-9B8A-9423A32202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9051" y="783055"/>
            <a:ext cx="3828636" cy="211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701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88A6E48-0C88-612D-1435-D6476B11789F}"/>
              </a:ext>
            </a:extLst>
          </p:cNvPr>
          <p:cNvSpPr txBox="1"/>
          <p:nvPr/>
        </p:nvSpPr>
        <p:spPr>
          <a:xfrm>
            <a:off x="457200" y="1028433"/>
            <a:ext cx="11656967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FE maintains this standard in collaboration with Division of Public Safety Access Control</a:t>
            </a:r>
          </a:p>
          <a:p>
            <a:r>
              <a:rPr lang="en-US" sz="2400" dirty="0"/>
              <a:t>Primary authors/editors of the revised standard:</a:t>
            </a:r>
          </a:p>
          <a:p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DPS Access Control – Adam Mahnke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FE Electrical – Erich Reichard, John Bell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FCS Project Management – Brad Newhouse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Author of the related Security Details 5.1.1-5.1.4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FM Central Ops – Chuck Lucas</a:t>
            </a:r>
          </a:p>
          <a:p>
            <a:pPr lvl="1"/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Authors of the related Door Hardware Standard 087100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FE Architectural – Nadine Hachmann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CU </a:t>
            </a:r>
            <a:r>
              <a:rPr lang="en-US" sz="2000" dirty="0" err="1"/>
              <a:t>Lockshop</a:t>
            </a:r>
            <a:r>
              <a:rPr lang="en-US" sz="2000" dirty="0"/>
              <a:t> Foreman – Brian Parente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DPS Access Control – Adam Mahnke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dirty="0"/>
          </a:p>
        </p:txBody>
      </p:sp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D487D60E-1E7E-2E36-DC9E-DBE9C74E40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3" y="6010003"/>
            <a:ext cx="3101340" cy="77724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B64879B-0183-3EDA-50DB-C23FFCA540CA}"/>
              </a:ext>
            </a:extLst>
          </p:cNvPr>
          <p:cNvCxnSpPr>
            <a:cxnSpLocks/>
          </p:cNvCxnSpPr>
          <p:nvPr/>
        </p:nvCxnSpPr>
        <p:spPr>
          <a:xfrm>
            <a:off x="0" y="5913122"/>
            <a:ext cx="12192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4FA606BC-2CB5-708D-5D04-EFF10CEDA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3165231" cy="820446"/>
          </a:xfrm>
        </p:spPr>
        <p:txBody>
          <a:bodyPr/>
          <a:lstStyle/>
          <a:p>
            <a:r>
              <a:rPr lang="en-US" u="sng" dirty="0"/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3326057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88A6E48-0C88-612D-1435-D6476B11789F}"/>
              </a:ext>
            </a:extLst>
          </p:cNvPr>
          <p:cNvSpPr txBox="1"/>
          <p:nvPr/>
        </p:nvSpPr>
        <p:spPr>
          <a:xfrm>
            <a:off x="362170" y="553324"/>
            <a:ext cx="11485273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Why did we update the standard?</a:t>
            </a:r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University Stewardship FE reviews all standards every two years, this one every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All new construction and major renovations will have surveillance and access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Applying lessons learned on recent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Needed PM Guidance Document separate standard information from coordination efforts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Separate standard information from code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Separate Electronic Door Hardware Information - Standard 087100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Terminology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Acronyms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Policy 8.1 Update (Merged with Policy 8.4)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“Security” Labeling of Drawings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Clarification of installers requirements (Certifications/Licensures)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000" dirty="0"/>
              <a:t>	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98C15C-2404-B194-F5CD-FD32438B0521}"/>
              </a:ext>
            </a:extLst>
          </p:cNvPr>
          <p:cNvSpPr txBox="1"/>
          <p:nvPr/>
        </p:nvSpPr>
        <p:spPr>
          <a:xfrm>
            <a:off x="362170" y="-31451"/>
            <a:ext cx="11829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281316 Electronic Safety and Security Systems Design Standard</a:t>
            </a:r>
          </a:p>
        </p:txBody>
      </p:sp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0D1C43AD-E694-BD61-BA7B-7FB4E8411D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3" y="6010003"/>
            <a:ext cx="3101340" cy="77724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9492AAA-F34E-E882-F7DB-94E8272AE68E}"/>
              </a:ext>
            </a:extLst>
          </p:cNvPr>
          <p:cNvCxnSpPr>
            <a:cxnSpLocks/>
          </p:cNvCxnSpPr>
          <p:nvPr/>
        </p:nvCxnSpPr>
        <p:spPr>
          <a:xfrm>
            <a:off x="0" y="5913122"/>
            <a:ext cx="12192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368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CFBB6547-3FB4-5EC6-F934-35052EDD4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3" y="6010003"/>
            <a:ext cx="3101340" cy="77724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61100E7-0F69-2895-3AF8-B8D0D6AFFD4F}"/>
              </a:ext>
            </a:extLst>
          </p:cNvPr>
          <p:cNvCxnSpPr>
            <a:cxnSpLocks/>
          </p:cNvCxnSpPr>
          <p:nvPr/>
        </p:nvCxnSpPr>
        <p:spPr>
          <a:xfrm>
            <a:off x="0" y="5913122"/>
            <a:ext cx="12192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75863AF-A30F-B2A5-FC4F-AEC82227D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365" y="194726"/>
            <a:ext cx="7245806" cy="562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740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CFBB6547-3FB4-5EC6-F934-35052EDD4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3" y="6010003"/>
            <a:ext cx="3101340" cy="77724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61100E7-0F69-2895-3AF8-B8D0D6AFFD4F}"/>
              </a:ext>
            </a:extLst>
          </p:cNvPr>
          <p:cNvCxnSpPr>
            <a:cxnSpLocks/>
          </p:cNvCxnSpPr>
          <p:nvPr/>
        </p:nvCxnSpPr>
        <p:spPr>
          <a:xfrm>
            <a:off x="0" y="5913122"/>
            <a:ext cx="12192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AE9C1208-EDAD-C589-4F87-BDD0BEBF2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6731" y="70061"/>
            <a:ext cx="7248073" cy="559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520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CFBB6547-3FB4-5EC6-F934-35052EDD4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3" y="6010003"/>
            <a:ext cx="3101340" cy="77724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61100E7-0F69-2895-3AF8-B8D0D6AFFD4F}"/>
              </a:ext>
            </a:extLst>
          </p:cNvPr>
          <p:cNvCxnSpPr>
            <a:cxnSpLocks/>
          </p:cNvCxnSpPr>
          <p:nvPr/>
        </p:nvCxnSpPr>
        <p:spPr>
          <a:xfrm>
            <a:off x="0" y="5913122"/>
            <a:ext cx="12192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E20939A-C806-A76A-71D5-D0B10E7B5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2805" y="70757"/>
            <a:ext cx="7566389" cy="580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35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CFBB6547-3FB4-5EC6-F934-35052EDD4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3" y="6010003"/>
            <a:ext cx="3101340" cy="77724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61100E7-0F69-2895-3AF8-B8D0D6AFFD4F}"/>
              </a:ext>
            </a:extLst>
          </p:cNvPr>
          <p:cNvCxnSpPr>
            <a:cxnSpLocks/>
          </p:cNvCxnSpPr>
          <p:nvPr/>
        </p:nvCxnSpPr>
        <p:spPr>
          <a:xfrm>
            <a:off x="0" y="5913122"/>
            <a:ext cx="12192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E00170B-130A-005D-CEE9-8F9CDE045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6730" y="-5181"/>
            <a:ext cx="7682950" cy="584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815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1F626-BA3E-21C3-1D78-41C518467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387458"/>
            <a:ext cx="10515600" cy="1643365"/>
          </a:xfrm>
        </p:spPr>
        <p:txBody>
          <a:bodyPr/>
          <a:lstStyle/>
          <a:p>
            <a:r>
              <a:rPr lang="en-US" dirty="0"/>
              <a:t>Thank you!</a:t>
            </a:r>
            <a:br>
              <a:rPr lang="en-US" dirty="0"/>
            </a:br>
            <a:r>
              <a:rPr lang="en-US" dirty="0"/>
              <a:t>Questions?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4DDE072-9D07-CFEE-0564-19E64AD3911C}"/>
              </a:ext>
            </a:extLst>
          </p:cNvPr>
          <p:cNvCxnSpPr>
            <a:cxnSpLocks/>
          </p:cNvCxnSpPr>
          <p:nvPr/>
        </p:nvCxnSpPr>
        <p:spPr>
          <a:xfrm>
            <a:off x="0" y="5913122"/>
            <a:ext cx="12192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0331BF48-8FD4-4EE0-A41F-17DC40920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3" y="6010003"/>
            <a:ext cx="3101340" cy="77724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9DDE2445-CCCB-7659-60E6-3A938874DAB1}"/>
              </a:ext>
            </a:extLst>
          </p:cNvPr>
          <p:cNvSpPr txBox="1">
            <a:spLocks/>
          </p:cNvSpPr>
          <p:nvPr/>
        </p:nvSpPr>
        <p:spPr>
          <a:xfrm>
            <a:off x="640079" y="221691"/>
            <a:ext cx="6586491" cy="128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500AA0-8EA4-BF8A-80C2-B0D6F7BC9BCA}"/>
              </a:ext>
            </a:extLst>
          </p:cNvPr>
          <p:cNvSpPr txBox="1"/>
          <p:nvPr/>
        </p:nvSpPr>
        <p:spPr>
          <a:xfrm>
            <a:off x="640080" y="2030823"/>
            <a:ext cx="6586489" cy="3785419"/>
          </a:xfrm>
          <a:prstGeom prst="rect">
            <a:avLst/>
          </a:prstGeom>
          <a:ln w="12700">
            <a:noFill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lIns="91440" tIns="45720" rIns="91440" bIns="45720" rtlCol="0">
            <a:normAutofit fontScale="8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Please contact me with questions or comments: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Adam Mahnke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hlinkClick r:id="rId4"/>
              </a:rPr>
              <a:t>arm29@cornell.edu</a:t>
            </a: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607-255-8712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Erich Reichard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hlinkClick r:id="rId5"/>
              </a:rPr>
              <a:t>etr33@cornell.edu</a:t>
            </a:r>
            <a:r>
              <a:rPr lang="en-US" sz="2000" dirty="0"/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607-255-3934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	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470574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18230</TotalTime>
  <Words>275</Words>
  <Application>Microsoft Office PowerPoint</Application>
  <PresentationFormat>Widescreen</PresentationFormat>
  <Paragraphs>64</Paragraphs>
  <Slides>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Aptos</vt:lpstr>
      <vt:lpstr>Arial</vt:lpstr>
      <vt:lpstr>Calibri</vt:lpstr>
      <vt:lpstr>Calibri Light</vt:lpstr>
      <vt:lpstr>Courier New</vt:lpstr>
      <vt:lpstr>Office Theme</vt:lpstr>
      <vt:lpstr>PowerPoint Presentation</vt:lpstr>
      <vt:lpstr>Electronic Safety &amp; Security - Types of Systems</vt:lpstr>
      <vt:lpstr>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D. Kozlowski</dc:creator>
  <cp:lastModifiedBy>Taylor Sitko</cp:lastModifiedBy>
  <cp:revision>79</cp:revision>
  <dcterms:created xsi:type="dcterms:W3CDTF">2022-09-08T15:46:27Z</dcterms:created>
  <dcterms:modified xsi:type="dcterms:W3CDTF">2024-06-25T18:42:47Z</dcterms:modified>
</cp:coreProperties>
</file>