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sldIdLst>
    <p:sldId id="439" r:id="rId5"/>
    <p:sldId id="435" r:id="rId6"/>
    <p:sldId id="436" r:id="rId7"/>
    <p:sldId id="437" r:id="rId8"/>
    <p:sldId id="440" r:id="rId9"/>
    <p:sldId id="438" r:id="rId1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45" autoAdjust="0"/>
    <p:restoredTop sz="79406" autoAdjust="0"/>
  </p:normalViewPr>
  <p:slideViewPr>
    <p:cSldViewPr>
      <p:cViewPr varScale="1">
        <p:scale>
          <a:sx n="71" d="100"/>
          <a:sy n="71" d="100"/>
        </p:scale>
        <p:origin x="85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070C50C-F46C-8A4B-8A41-6A6FBB958D92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153D443-CBAC-934A-8506-FB4DF260D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898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Change Order Description samples in eBuilder Resources under </a:t>
            </a:r>
            <a:r>
              <a:rPr lang="en-US" dirty="0" err="1"/>
              <a:t>PCO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458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is an </a:t>
            </a:r>
            <a:r>
              <a:rPr lang="en-US" dirty="0" err="1"/>
              <a:t>OH&amp;P</a:t>
            </a:r>
            <a:r>
              <a:rPr lang="en-US" dirty="0"/>
              <a:t> Calculation Worksheet in </a:t>
            </a:r>
            <a:r>
              <a:rPr lang="en-US">
                <a:highlight>
                  <a:srgbClr val="FFFF00"/>
                </a:highlight>
              </a:rPr>
              <a:t>the checklists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556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49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0889_10_C_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" r="79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86"/>
          <a:stretch/>
        </p:blipFill>
        <p:spPr>
          <a:xfrm>
            <a:off x="182033" y="402168"/>
            <a:ext cx="1299634" cy="126796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328085" y="1828800"/>
            <a:ext cx="4777596" cy="1143000"/>
          </a:xfrm>
        </p:spPr>
        <p:txBody>
          <a:bodyPr anchor="t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>
          <a:xfrm>
            <a:off x="328613" y="3200422"/>
            <a:ext cx="4137025" cy="1066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>
              <a:solidFill>
                <a:srgbClr val="FFFFFF"/>
              </a:solidFill>
              <a:latin typeface="+mn-lt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43152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2438400"/>
            <a:ext cx="9144000" cy="2406650"/>
          </a:xfrm>
        </p:spPr>
        <p:txBody>
          <a:bodyPr/>
          <a:lstStyle>
            <a:lvl1pPr marL="0" indent="0" algn="ctr">
              <a:buNone/>
              <a:defRPr sz="3200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0" y="1828800"/>
            <a:ext cx="9144000" cy="609600"/>
          </a:xfrm>
        </p:spPr>
        <p:txBody>
          <a:bodyPr>
            <a:normAutofit/>
          </a:bodyPr>
          <a:lstStyle>
            <a:lvl1pPr>
              <a:defRPr sz="2800" b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54029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pic>
        <p:nvPicPr>
          <p:cNvPr id="9" name="Picture 8" descr="campus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3844"/>
            <a:ext cx="9144000" cy="3044156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1219200"/>
            <a:ext cx="9144000" cy="1905001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0" y="763091"/>
            <a:ext cx="9144000" cy="456109"/>
          </a:xfrm>
        </p:spPr>
        <p:txBody>
          <a:bodyPr>
            <a:noAutofit/>
          </a:bodyPr>
          <a:lstStyle>
            <a:lvl1pPr>
              <a:defRPr sz="24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54504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1219200"/>
            <a:ext cx="9144000" cy="1905001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0" y="763091"/>
            <a:ext cx="9144000" cy="456109"/>
          </a:xfrm>
        </p:spPr>
        <p:txBody>
          <a:bodyPr>
            <a:noAutofit/>
          </a:bodyPr>
          <a:lstStyle>
            <a:lvl1pPr>
              <a:defRPr sz="24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0" y="3804549"/>
            <a:ext cx="9144000" cy="3044825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94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85750" y="1752600"/>
            <a:ext cx="8678863" cy="39989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85750" y="1066800"/>
            <a:ext cx="8677656" cy="685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8127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438726" y="4756727"/>
            <a:ext cx="82588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>
                <a:solidFill>
                  <a:schemeClr val="bg1"/>
                </a:solidFill>
                <a:latin typeface="Helvetica"/>
                <a:cs typeface="Helvetica"/>
              </a:rPr>
              <a:t>Photos, illustrations, graphics here.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292894" y="3877558"/>
            <a:ext cx="8558213" cy="27828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87899" y="615758"/>
            <a:ext cx="6554707" cy="861774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89405" y="1524000"/>
            <a:ext cx="8534400" cy="2209800"/>
          </a:xfrm>
        </p:spPr>
        <p:txBody>
          <a:bodyPr numCol="2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238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438726" y="4756727"/>
            <a:ext cx="82588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>
                <a:solidFill>
                  <a:schemeClr val="bg1"/>
                </a:solidFill>
                <a:latin typeface="Helvetica"/>
                <a:cs typeface="Helvetica"/>
              </a:rPr>
              <a:t>Photos, illustrations, graphics here.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800600" y="1447800"/>
            <a:ext cx="4050507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87899" y="615758"/>
            <a:ext cx="6554707" cy="60344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89405" y="1447800"/>
            <a:ext cx="4358795" cy="4876800"/>
          </a:xfrm>
        </p:spPr>
        <p:txBody>
          <a:bodyPr numCol="1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311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59710"/>
            <a:ext cx="9144000" cy="53860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0" y="1298575"/>
            <a:ext cx="9144000" cy="5381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838200" y="2057400"/>
            <a:ext cx="74676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150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0889_10_C_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" r="79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cu white lrg.ps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86"/>
          <a:stretch/>
        </p:blipFill>
        <p:spPr>
          <a:xfrm>
            <a:off x="182033" y="402168"/>
            <a:ext cx="1299634" cy="126796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5750" y="1828800"/>
            <a:ext cx="4692650" cy="5842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25641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601E4-3F87-485E-BCF1-0932C51EED9D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005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0" r:id="rId3"/>
    <p:sldLayoutId id="2147483664" r:id="rId4"/>
    <p:sldLayoutId id="2147483650" r:id="rId5"/>
    <p:sldLayoutId id="2147483661" r:id="rId6"/>
    <p:sldLayoutId id="2147483665" r:id="rId7"/>
    <p:sldLayoutId id="2147483657" r:id="rId8"/>
    <p:sldLayoutId id="2147483654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B99871B-9693-47BA-9AAF-8363052DBF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1447800"/>
            <a:ext cx="9144000" cy="2057400"/>
          </a:xfrm>
        </p:spPr>
        <p:txBody>
          <a:bodyPr>
            <a:normAutofit fontScale="92500" lnSpcReduction="20000"/>
          </a:bodyPr>
          <a:lstStyle/>
          <a:p>
            <a:r>
              <a:rPr lang="en-US" sz="4800" dirty="0">
                <a:latin typeface="+mj-lt"/>
              </a:rPr>
              <a:t>Change Order/</a:t>
            </a:r>
            <a:r>
              <a:rPr lang="en-US" sz="4800" dirty="0" err="1">
                <a:latin typeface="+mj-lt"/>
              </a:rPr>
              <a:t>PCO</a:t>
            </a:r>
            <a:r>
              <a:rPr lang="en-US" sz="4800" dirty="0">
                <a:latin typeface="+mj-lt"/>
              </a:rPr>
              <a:t> </a:t>
            </a:r>
          </a:p>
          <a:p>
            <a:r>
              <a:rPr lang="en-US" sz="4800" dirty="0">
                <a:latin typeface="+mj-lt"/>
              </a:rPr>
              <a:t>Requirements</a:t>
            </a:r>
          </a:p>
          <a:p>
            <a:r>
              <a:rPr lang="en-US" sz="4800" dirty="0">
                <a:latin typeface="+mj-lt"/>
              </a:rPr>
              <a:t>June 2024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FDFBCA3-ECC9-43D0-BE69-C98774A7C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Facilities Contracts</a:t>
            </a:r>
          </a:p>
        </p:txBody>
      </p:sp>
    </p:spTree>
    <p:extLst>
      <p:ext uri="{BB962C8B-B14F-4D97-AF65-F5344CB8AC3E}">
        <p14:creationId xmlns:p14="http://schemas.microsoft.com/office/powerpoint/2010/main" val="1261885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8032300-D6A3-48C1-9CD1-A7F851C38F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1828800"/>
            <a:ext cx="9144000" cy="4572000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How the work was requested needs to be a clear and concise explanation.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Always attach the Contractors Change Order Request form (COR)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All relevant BA/ASI/RFI/emails/etc. need to be attached to the PCO process.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When requesting work verbally a confirmation email should be sent to vendor to confirm.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/>
          </a:p>
          <a:p>
            <a:pPr algn="l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7C974E8-489F-4E94-9C2C-AE9942612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12192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Required Backup</a:t>
            </a:r>
          </a:p>
        </p:txBody>
      </p:sp>
    </p:spTree>
    <p:extLst>
      <p:ext uri="{BB962C8B-B14F-4D97-AF65-F5344CB8AC3E}">
        <p14:creationId xmlns:p14="http://schemas.microsoft.com/office/powerpoint/2010/main" val="162364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69075CF-D6D4-48A5-9DAA-9EF99FD478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1981200"/>
            <a:ext cx="9144000" cy="4267200"/>
          </a:xfrm>
        </p:spPr>
        <p:txBody>
          <a:bodyPr>
            <a:normAutofit lnSpcReduction="1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Justification section: 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/>
              <a:t>Describe what work was performed clearly referencing any BA/ASI/etc.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/>
              <a:t>It should answer “</a:t>
            </a:r>
            <a:r>
              <a:rPr lang="en-US" i="1" dirty="0"/>
              <a:t>Why did we have to do this?</a:t>
            </a:r>
            <a:r>
              <a:rPr lang="en-US" dirty="0"/>
              <a:t>”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Change Order Description: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/>
              <a:t>This language becomes part of the Contract via the CO.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/>
              <a:t>Be clear – What is being done and how? Add location area and directive, “</a:t>
            </a:r>
            <a:r>
              <a:rPr lang="en-US" i="1" dirty="0"/>
              <a:t>per ASI/BA, Owner, etc.</a:t>
            </a:r>
            <a:r>
              <a:rPr lang="en-US" dirty="0"/>
              <a:t>”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E29A92A-7861-4374-A59C-C721C7A09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16002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Justification vs. </a:t>
            </a:r>
            <a:b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Description of Work</a:t>
            </a:r>
          </a:p>
        </p:txBody>
      </p:sp>
    </p:spTree>
    <p:extLst>
      <p:ext uri="{BB962C8B-B14F-4D97-AF65-F5344CB8AC3E}">
        <p14:creationId xmlns:p14="http://schemas.microsoft.com/office/powerpoint/2010/main" val="367224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C83CD5D-C43C-43B0-BAAB-AFA7D28B1D3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2057400"/>
            <a:ext cx="9144000" cy="4191000"/>
          </a:xfrm>
        </p:spPr>
        <p:txBody>
          <a:bodyPr>
            <a:normAutofit fontScale="92500" lnSpcReduction="1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Double check dollar value 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/>
              <a:t>The COR should have been reviewed for accuracy (OH&amp;P, Bond, etc.) and matches eBuilder amount</a:t>
            </a:r>
          </a:p>
          <a:p>
            <a:pPr marL="1600200" lvl="2" indent="-457200"/>
            <a:r>
              <a:rPr lang="en-US" dirty="0" err="1"/>
              <a:t>OH&amp;P</a:t>
            </a:r>
            <a:r>
              <a:rPr lang="en-US" dirty="0"/>
              <a:t> should not exceed 25% total per COR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Make sure COR form is filled out &amp; all required  backup is attached for both Prime and Subs.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Provide an updated Completion date, if applicable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/>
              <a:t>Campus Let Projects need to have this in the </a:t>
            </a:r>
            <a:r>
              <a:rPr lang="en-US" dirty="0" err="1"/>
              <a:t>PCO</a:t>
            </a:r>
            <a:r>
              <a:rPr lang="en-US" dirty="0"/>
              <a:t> and a justification memo is required.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0EAA9E4-1224-43F1-A198-9665397F4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14478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Review your PCO’s</a:t>
            </a:r>
          </a:p>
        </p:txBody>
      </p:sp>
    </p:spTree>
    <p:extLst>
      <p:ext uri="{BB962C8B-B14F-4D97-AF65-F5344CB8AC3E}">
        <p14:creationId xmlns:p14="http://schemas.microsoft.com/office/powerpoint/2010/main" val="318528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3CF070E-DCF3-CF31-02BB-3F4B58D732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1828800"/>
            <a:ext cx="9144000" cy="4572000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Use the Comments Tab to advise Contracts of any additional information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Check your email and queue for any Request Comments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All Allowances need to be reconciled by the end of the Project via CO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Please limit CO’s to ten </a:t>
            </a:r>
            <a:r>
              <a:rPr lang="en-US" dirty="0" err="1"/>
              <a:t>PCO’s</a:t>
            </a:r>
            <a:r>
              <a:rPr lang="en-US" dirty="0"/>
              <a:t> and under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F6A4AD7-E779-7A1F-3A7C-4143339A8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9144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1"/>
                </a:solidFill>
              </a:rPr>
              <a:t>Reminders</a:t>
            </a:r>
          </a:p>
        </p:txBody>
      </p:sp>
    </p:spTree>
    <p:extLst>
      <p:ext uri="{BB962C8B-B14F-4D97-AF65-F5344CB8AC3E}">
        <p14:creationId xmlns:p14="http://schemas.microsoft.com/office/powerpoint/2010/main" val="298710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B094FCC-C7CA-4C20-9B89-318AD88D5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3091"/>
            <a:ext cx="9144000" cy="1065709"/>
          </a:xfrm>
        </p:spPr>
        <p:txBody>
          <a:bodyPr/>
          <a:lstStyle/>
          <a:p>
            <a:r>
              <a:rPr lang="en-US" sz="5400" b="1" dirty="0">
                <a:solidFill>
                  <a:srgbClr val="C00000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914577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B31B1B"/>
      </a:accent1>
      <a:accent2>
        <a:srgbClr val="4D4F53"/>
      </a:accent2>
      <a:accent3>
        <a:srgbClr val="A2998B"/>
      </a:accent3>
      <a:accent4>
        <a:srgbClr val="EF9595"/>
      </a:accent4>
      <a:accent5>
        <a:srgbClr val="7D7364"/>
      </a:accent5>
      <a:accent6>
        <a:srgbClr val="A8B1C4"/>
      </a:accent6>
      <a:hlink>
        <a:srgbClr val="3B4558"/>
      </a:hlink>
      <a:folHlink>
        <a:srgbClr val="596784"/>
      </a:folHlink>
    </a:clrScheme>
    <a:fontScheme name="Custom 2">
      <a:majorFont>
        <a:latin typeface="Helvetica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ba638347-5c04-42d2-a1c3-b7f286227752">
      <UserInfo>
        <DisplayName>Tracy Vosburgh</DisplayName>
        <AccountId>39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4AACBE4AB13B47B8C30A36C415A682" ma:contentTypeVersion="1" ma:contentTypeDescription="Create a new document." ma:contentTypeScope="" ma:versionID="389800b144ce6e587e75cb676c8096e8">
  <xsd:schema xmlns:xsd="http://www.w3.org/2001/XMLSchema" xmlns:xs="http://www.w3.org/2001/XMLSchema" xmlns:p="http://schemas.microsoft.com/office/2006/metadata/properties" xmlns:ns2="ba638347-5c04-42d2-a1c3-b7f286227752" targetNamespace="http://schemas.microsoft.com/office/2006/metadata/properties" ma:root="true" ma:fieldsID="142502acf8f3dd4879ea2df89c90e898" ns2:_="">
    <xsd:import namespace="ba638347-5c04-42d2-a1c3-b7f286227752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638347-5c04-42d2-a1c3-b7f28622775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561DFF5-A0FD-45DC-86E6-8DA72B2A6F5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C769373-594B-497F-B29F-9AD96F02CA37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ba638347-5c04-42d2-a1c3-b7f286227752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CCC4AC2-12A8-495A-AC6B-2C823E1683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a638347-5c04-42d2-a1c3-b7f2862277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11504</TotalTime>
  <Words>300</Words>
  <Application>Microsoft Office PowerPoint</Application>
  <PresentationFormat>On-screen Show (4:3)</PresentationFormat>
  <Paragraphs>34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Helvetica</vt:lpstr>
      <vt:lpstr>Times</vt:lpstr>
      <vt:lpstr>Office Theme</vt:lpstr>
      <vt:lpstr>Facilities Contracts</vt:lpstr>
      <vt:lpstr>Required Backup</vt:lpstr>
      <vt:lpstr>Justification vs.  Description of Work</vt:lpstr>
      <vt:lpstr>Review your PCO’s</vt:lpstr>
      <vt:lpstr>Reminders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Tiffany J. Lind</dc:creator>
  <cp:lastModifiedBy>Taylor Sitko</cp:lastModifiedBy>
  <cp:revision>452</cp:revision>
  <cp:lastPrinted>2019-11-12T19:43:45Z</cp:lastPrinted>
  <dcterms:created xsi:type="dcterms:W3CDTF">2014-05-07T13:58:10Z</dcterms:created>
  <dcterms:modified xsi:type="dcterms:W3CDTF">2024-06-20T18:04:51Z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0x010100934AACBE4AB13B47B8C30A36C415A682</vt:lpwstr>
  </property>
</Properties>
</file>