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0"/>
  </p:notesMasterIdLst>
  <p:sldIdLst>
    <p:sldId id="257" r:id="rId4"/>
    <p:sldId id="561" r:id="rId5"/>
    <p:sldId id="550" r:id="rId6"/>
    <p:sldId id="567" r:id="rId7"/>
    <p:sldId id="562" r:id="rId8"/>
    <p:sldId id="563" r:id="rId9"/>
    <p:sldId id="564" r:id="rId10"/>
    <p:sldId id="565" r:id="rId11"/>
    <p:sldId id="558" r:id="rId12"/>
    <p:sldId id="549" r:id="rId13"/>
    <p:sldId id="552" r:id="rId14"/>
    <p:sldId id="553" r:id="rId15"/>
    <p:sldId id="554" r:id="rId16"/>
    <p:sldId id="557" r:id="rId17"/>
    <p:sldId id="551" r:id="rId18"/>
    <p:sldId id="267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8" userDrawn="1">
          <p15:clr>
            <a:srgbClr val="A4A3A4"/>
          </p15:clr>
        </p15:guide>
        <p15:guide id="2" pos="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74" autoAdjust="0"/>
    <p:restoredTop sz="96327"/>
  </p:normalViewPr>
  <p:slideViewPr>
    <p:cSldViewPr snapToGrid="0">
      <p:cViewPr varScale="1">
        <p:scale>
          <a:sx n="97" d="100"/>
          <a:sy n="97" d="100"/>
        </p:scale>
        <p:origin x="84" y="504"/>
      </p:cViewPr>
      <p:guideLst>
        <p:guide orient="horz" pos="348"/>
        <p:guide pos="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16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37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3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89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8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71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80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50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809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14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90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67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58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0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tree with pink flowers&#10;&#10;Description automatically generated">
            <a:extLst>
              <a:ext uri="{FF2B5EF4-FFF2-40B4-BE49-F238E27FC236}">
                <a16:creationId xmlns:a16="http://schemas.microsoft.com/office/drawing/2014/main" id="{96756FFC-7CE8-DD07-FBCB-01E996CF5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b="7813"/>
          <a:stretch/>
        </p:blipFill>
        <p:spPr>
          <a:xfrm>
            <a:off x="0" y="171655"/>
            <a:ext cx="9144000" cy="497184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9AA073-920D-E54F-9AC5-76F07003BD6C}" type="datetime1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8">
            <a:extLst>
              <a:ext uri="{FF2B5EF4-FFF2-40B4-BE49-F238E27FC236}">
                <a16:creationId xmlns:a16="http://schemas.microsoft.com/office/drawing/2014/main" id="{EBDFF706-523C-3443-A746-980EE949C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F5CFD81-593A-174A-ABE5-171DDF25EC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2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C4908C2-176B-3DE5-53E1-82E4021932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4" y="645281"/>
            <a:ext cx="991284" cy="991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79AF82-2025-4A46-9A8F-C7EBC5A38F02}"/>
              </a:ext>
            </a:extLst>
          </p:cNvPr>
          <p:cNvSpPr/>
          <p:nvPr userDrawn="1"/>
        </p:nvSpPr>
        <p:spPr>
          <a:xfrm>
            <a:off x="0" y="4967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E314-98FC-B94B-8977-49FAA4E0471C}" type="datetime1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5" y="1085850"/>
            <a:ext cx="4343395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10" y="1085850"/>
            <a:ext cx="4358795" cy="3657600"/>
          </a:xfrm>
        </p:spPr>
        <p:txBody>
          <a:bodyPr numCol="1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DE780E24-C73F-2641-BCA8-7EB5A5CFB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317C-1E3C-864A-B276-B05BE7E8A20F}" type="datetime1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1000" y="973933"/>
            <a:ext cx="8458200" cy="403622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1543050"/>
            <a:ext cx="7467600" cy="302895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C4484C72-ACA8-0D4F-B547-E196BF6EA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  <p:sp>
        <p:nvSpPr>
          <p:cNvPr id="3" name="Title 13">
            <a:extLst>
              <a:ext uri="{FF2B5EF4-FFF2-40B4-BE49-F238E27FC236}">
                <a16:creationId xmlns:a16="http://schemas.microsoft.com/office/drawing/2014/main" id="{50B2F287-FFEB-F2EA-C2A1-3E9E0418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pink flowers in front of a church&#10;&#10;Description automatically generated">
            <a:extLst>
              <a:ext uri="{FF2B5EF4-FFF2-40B4-BE49-F238E27FC236}">
                <a16:creationId xmlns:a16="http://schemas.microsoft.com/office/drawing/2014/main" id="{684465BF-701E-E0BB-004D-D29E8AFB8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2"/>
          <a:stretch/>
        </p:blipFill>
        <p:spPr>
          <a:xfrm>
            <a:off x="0" y="102392"/>
            <a:ext cx="9136856" cy="514028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AA7FEC-9996-D64C-8F2B-024292F7E474}" type="datetime1">
              <a:rPr lang="en-US" smtClean="0"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C07E3104-5F71-A147-BCA6-8FF456BD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9E41D6A-CEE2-BC49-9C75-C30C9FFE8C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2197058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587C51-FE91-4C44-9A72-98873C27B89F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8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alking down a staircase&#10;&#10;Description automatically generated">
            <a:extLst>
              <a:ext uri="{FF2B5EF4-FFF2-40B4-BE49-F238E27FC236}">
                <a16:creationId xmlns:a16="http://schemas.microsoft.com/office/drawing/2014/main" id="{6F3D53FD-CE4C-8F27-21EC-4AA6E06F62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2" b="7812"/>
          <a:stretch/>
        </p:blipFill>
        <p:spPr>
          <a:xfrm>
            <a:off x="0" y="102392"/>
            <a:ext cx="9144000" cy="504110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90D17C-1331-8D40-BEDD-3FA6906F0965}" type="datetime1">
              <a:rPr lang="en-US" smtClean="0"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1833D975-7B22-4E40-AE6D-467998510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5A76E2-9570-0E41-99BE-143060C30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3696830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5EC99D-D93D-F247-AB06-8EAA0780C5ED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 shining through a window&#10;&#10;Description automatically generated">
            <a:extLst>
              <a:ext uri="{FF2B5EF4-FFF2-40B4-BE49-F238E27FC236}">
                <a16:creationId xmlns:a16="http://schemas.microsoft.com/office/drawing/2014/main" id="{7B0C19F5-7465-43C8-49C1-EDFB0DDC3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b="7763"/>
          <a:stretch/>
        </p:blipFill>
        <p:spPr>
          <a:xfrm>
            <a:off x="-1" y="102391"/>
            <a:ext cx="9133287" cy="504110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7DA6EA-FD24-7E44-B277-F0A183863BA3}" type="datetime1">
              <a:rPr lang="en-US" smtClean="0"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419631-6A90-1D4B-9AC3-E03C8AA89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2197058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F398FED1-7045-FB49-9E7A-73D72B791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3264074"/>
            <a:ext cx="1143528" cy="11156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F0080C-2D86-EE4D-9499-8C7E75FAA76D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pink flowers in front of a church&#10;&#10;Description automatically generated">
            <a:extLst>
              <a:ext uri="{FF2B5EF4-FFF2-40B4-BE49-F238E27FC236}">
                <a16:creationId xmlns:a16="http://schemas.microsoft.com/office/drawing/2014/main" id="{3F41BEE9-5C72-8814-5924-2550874C4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5"/>
          <a:stretch/>
        </p:blipFill>
        <p:spPr>
          <a:xfrm>
            <a:off x="0" y="102392"/>
            <a:ext cx="9144000" cy="50411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84E7A0-51C2-9545-A9F8-4B83DC122E80}" type="datetime1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72" y="2561844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4BB0DCA-7A92-6B40-8BBB-8F95D90EF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2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DC78-2376-0349-8F5F-611A76241AF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18B6D14B-CB71-3D4E-99F7-A9E0C7778A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flowers on a tree branch&#10;&#10;Description automatically generated">
            <a:extLst>
              <a:ext uri="{FF2B5EF4-FFF2-40B4-BE49-F238E27FC236}">
                <a16:creationId xmlns:a16="http://schemas.microsoft.com/office/drawing/2014/main" id="{65318FB7-8F07-A858-AEDF-4E0337E4B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9"/>
          <a:stretch/>
        </p:blipFill>
        <p:spPr>
          <a:xfrm>
            <a:off x="0" y="166688"/>
            <a:ext cx="9144000" cy="49768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84E7A0-51C2-9545-A9F8-4B83DC122E80}" type="datetime1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4BB0DCA-7A92-6B40-8BBB-8F95D90EF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2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DC78-2376-0349-8F5F-611A76241AF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18B6D14B-CB71-3D4E-99F7-A9E0C7778A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C41E-658E-0F4C-84F5-F5C1D0CD758E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2F0129F0-F30E-CA46-95D8-485C2699B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90F953-0249-5D43-BD33-B0BA15959AE8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4237CBF-2E23-4D04-C1D6-E0948387C5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96D8814-2552-F362-0E0D-5833424C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steps near a waterfall&#10;&#10;Description automatically generated">
            <a:extLst>
              <a:ext uri="{FF2B5EF4-FFF2-40B4-BE49-F238E27FC236}">
                <a16:creationId xmlns:a16="http://schemas.microsoft.com/office/drawing/2014/main" id="{80803B17-E832-7E06-3E3F-71EAC23AF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1" b="30682"/>
          <a:stretch/>
        </p:blipFill>
        <p:spPr>
          <a:xfrm>
            <a:off x="0" y="2590801"/>
            <a:ext cx="9144000" cy="2724149"/>
          </a:xfrm>
          <a:prstGeom prst="rect">
            <a:avLst/>
          </a:prstGeom>
        </p:spPr>
      </p:pic>
      <p:pic>
        <p:nvPicPr>
          <p:cNvPr id="12" name="Picture 11" descr="cu screen b31b1b.psd">
            <a:extLst>
              <a:ext uri="{FF2B5EF4-FFF2-40B4-BE49-F238E27FC236}">
                <a16:creationId xmlns:a16="http://schemas.microsoft.com/office/drawing/2014/main" id="{66A8AAA4-1989-724F-95DE-DE37D4FCC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5AFBA-9E26-3649-AAFD-0E9220A9B890}" type="datetime1">
              <a:rPr lang="en-US" smtClean="0"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A83950-FFBA-554A-B588-D6A580D0D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0048BE-D63D-3C4B-B69F-DEEA9A7291A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F840E018-135F-E8F8-8E5F-51BA03B4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a park&#10;&#10;Description automatically generated">
            <a:extLst>
              <a:ext uri="{FF2B5EF4-FFF2-40B4-BE49-F238E27FC236}">
                <a16:creationId xmlns:a16="http://schemas.microsoft.com/office/drawing/2014/main" id="{05409541-8A3E-842C-E399-095EA94EB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6250"/>
          <a:stretch/>
        </p:blipFill>
        <p:spPr>
          <a:xfrm>
            <a:off x="-1" y="2571751"/>
            <a:ext cx="9144001" cy="2667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9E6AE6-2C29-BB46-B61A-82BFF4E5A3DE}" type="datetime1">
              <a:rPr lang="en-US" smtClean="0"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2" name="Picture 11" descr="cu screen b31b1b.psd">
            <a:extLst>
              <a:ext uri="{FF2B5EF4-FFF2-40B4-BE49-F238E27FC236}">
                <a16:creationId xmlns:a16="http://schemas.microsoft.com/office/drawing/2014/main" id="{3992565B-390F-0E49-BEBB-FCFB7B0F9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EBA6B5-B8A6-AA4A-8C89-E307EC9BBF7B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22E05E15-0EFA-28DA-8B0B-32DAC8AE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with purple flowers&#10;&#10;Description automatically generated">
            <a:extLst>
              <a:ext uri="{FF2B5EF4-FFF2-40B4-BE49-F238E27FC236}">
                <a16:creationId xmlns:a16="http://schemas.microsoft.com/office/drawing/2014/main" id="{51047B4F-40DC-EBC8-9067-27B7187C1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58103"/>
          <a:stretch/>
        </p:blipFill>
        <p:spPr>
          <a:xfrm>
            <a:off x="-1" y="2571750"/>
            <a:ext cx="9156735" cy="25717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06A58-46B6-944A-9D6E-0BD4C7FDED12}" type="datetime1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700C50E-FCED-974E-AE11-01401D94F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53244A25-21F2-D24A-ABB6-38D0F9AAA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D1926D-C92B-6A40-8BE8-8DB719C491A3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3CD406C-D78C-A002-5EB9-7B73215B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56734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E292-9A57-0542-9D1A-670BF0915FC7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81" y="-117766"/>
            <a:ext cx="1370059" cy="3918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3" y="967384"/>
            <a:ext cx="8678863" cy="299918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453032"/>
            <a:ext cx="8677656" cy="5143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6D217F-405D-D842-BCF8-605A468DB0E6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cu white lrg.psd">
            <a:extLst>
              <a:ext uri="{FF2B5EF4-FFF2-40B4-BE49-F238E27FC236}">
                <a16:creationId xmlns:a16="http://schemas.microsoft.com/office/drawing/2014/main" id="{C88FCF1F-2A07-B442-9D02-E6E2CE89B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B79E-0656-2A4C-B62D-76749EE85259}" type="datetime1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9" y="2908169"/>
            <a:ext cx="8558213" cy="20871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143000"/>
            <a:ext cx="8534400" cy="1657350"/>
          </a:xfrm>
        </p:spPr>
        <p:txBody>
          <a:bodyPr numCol="2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78D9ACAA-FDE2-2E47-B810-92F2D7384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CC55B508-E112-032D-BA73-9505904E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D2D88-B574-BB49-A7D0-C089E3D3C187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72" r:id="rId3"/>
    <p:sldLayoutId id="2147483651" r:id="rId4"/>
    <p:sldLayoutId id="2147483660" r:id="rId5"/>
    <p:sldLayoutId id="2147483670" r:id="rId6"/>
    <p:sldLayoutId id="2147483664" r:id="rId7"/>
    <p:sldLayoutId id="2147483650" r:id="rId8"/>
    <p:sldLayoutId id="2147483661" r:id="rId9"/>
    <p:sldLayoutId id="2147483665" r:id="rId10"/>
    <p:sldLayoutId id="2147483657" r:id="rId11"/>
    <p:sldLayoutId id="2147483666" r:id="rId12"/>
    <p:sldLayoutId id="2147483667" r:id="rId13"/>
    <p:sldLayoutId id="214748366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3400" kern="1200">
          <a:solidFill>
            <a:schemeClr val="accent3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ornell.maps.arcgis.com/apps/webappviewer/index.html?id=e7eb8bb4a2b0459c8208f3d44612c6f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2999-98AB-4313-2D71-7B2B1812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09" y="4038089"/>
            <a:ext cx="5342673" cy="615553"/>
          </a:xfrm>
          <a:noFill/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Helvetica" pitchFamily="2" charset="0"/>
              </a:rPr>
              <a:t>Summer Construction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E6208-DD9F-2CD4-5C5F-2FA8C5EDD6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509" y="4438198"/>
            <a:ext cx="1775814" cy="615553"/>
          </a:xfrm>
          <a:noFill/>
        </p:spPr>
        <p:txBody>
          <a:bodyPr/>
          <a:lstStyle/>
          <a:p>
            <a:r>
              <a:rPr lang="en-US" sz="1600" i="1" dirty="0">
                <a:solidFill>
                  <a:schemeClr val="tx1"/>
                </a:solidFill>
                <a:latin typeface="+mj-lt"/>
              </a:rPr>
              <a:t>May 15, 2024</a:t>
            </a:r>
          </a:p>
        </p:txBody>
      </p:sp>
    </p:spTree>
    <p:extLst>
      <p:ext uri="{BB962C8B-B14F-4D97-AF65-F5344CB8AC3E}">
        <p14:creationId xmlns:p14="http://schemas.microsoft.com/office/powerpoint/2010/main" val="391067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39B1E8-24EB-80C2-A4DC-C2238F2B6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74"/>
          <a:stretch/>
        </p:blipFill>
        <p:spPr>
          <a:xfrm>
            <a:off x="0" y="156999"/>
            <a:ext cx="9143684" cy="4974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50027C-3462-FAFE-5FC2-CBD89086F1E1}"/>
              </a:ext>
            </a:extLst>
          </p:cNvPr>
          <p:cNvSpPr txBox="1"/>
          <p:nvPr/>
        </p:nvSpPr>
        <p:spPr>
          <a:xfrm>
            <a:off x="1281224" y="6715048"/>
            <a:ext cx="8011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132,000 GSF building to provide the College with additional space to support ongoing growth in student population, faculty hiring, and research activity.</a:t>
            </a:r>
          </a:p>
        </p:txBody>
      </p:sp>
    </p:spTree>
    <p:extLst>
      <p:ext uri="{BB962C8B-B14F-4D97-AF65-F5344CB8AC3E}">
        <p14:creationId xmlns:p14="http://schemas.microsoft.com/office/powerpoint/2010/main" val="15280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50027C-3462-FAFE-5FC2-CBD89086F1E1}"/>
              </a:ext>
            </a:extLst>
          </p:cNvPr>
          <p:cNvSpPr txBox="1"/>
          <p:nvPr/>
        </p:nvSpPr>
        <p:spPr>
          <a:xfrm>
            <a:off x="1281224" y="6715048"/>
            <a:ext cx="8011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132,000 GSF building to provide the College with additional space to support ongoing growth in student population, faculty hiring, and research activity.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757EA-D9B1-E8F1-09D5-A36070D334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75"/>
          <a:stretch/>
        </p:blipFill>
        <p:spPr>
          <a:xfrm>
            <a:off x="-1" y="170507"/>
            <a:ext cx="9140248" cy="49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3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50027C-3462-FAFE-5FC2-CBD89086F1E1}"/>
              </a:ext>
            </a:extLst>
          </p:cNvPr>
          <p:cNvSpPr txBox="1"/>
          <p:nvPr/>
        </p:nvSpPr>
        <p:spPr>
          <a:xfrm>
            <a:off x="1281224" y="6715048"/>
            <a:ext cx="8011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132,000 GSF building to provide the College with additional space to support ongoing growth in student population, faculty hiring, and research activity.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91DD6-9883-45D6-D32D-47E578554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13"/>
          <a:stretch/>
        </p:blipFill>
        <p:spPr>
          <a:xfrm>
            <a:off x="0" y="165297"/>
            <a:ext cx="9144000" cy="497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42CFBD-5059-3251-2DBA-F2FD847B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7" y="156999"/>
            <a:ext cx="2939970" cy="615553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Atkinson Hall</a:t>
            </a:r>
          </a:p>
        </p:txBody>
      </p:sp>
      <p:pic>
        <p:nvPicPr>
          <p:cNvPr id="7" name="Picture 6" descr="A building under construction near a road&#10;&#10;Description automatically generated">
            <a:extLst>
              <a:ext uri="{FF2B5EF4-FFF2-40B4-BE49-F238E27FC236}">
                <a16:creationId xmlns:a16="http://schemas.microsoft.com/office/drawing/2014/main" id="{DB8BB1A0-50FE-1239-6642-F35AB8F643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b="2862"/>
          <a:stretch/>
        </p:blipFill>
        <p:spPr>
          <a:xfrm>
            <a:off x="0" y="156999"/>
            <a:ext cx="9144000" cy="512278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771C4E-CE7A-1C52-D830-82C7EFEFCC18}"/>
              </a:ext>
            </a:extLst>
          </p:cNvPr>
          <p:cNvSpPr txBox="1">
            <a:spLocks/>
          </p:cNvSpPr>
          <p:nvPr/>
        </p:nvSpPr>
        <p:spPr>
          <a:xfrm>
            <a:off x="162047" y="172388"/>
            <a:ext cx="2939970" cy="6155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Atkinson Hall</a:t>
            </a:r>
          </a:p>
        </p:txBody>
      </p:sp>
    </p:spTree>
    <p:extLst>
      <p:ext uri="{BB962C8B-B14F-4D97-AF65-F5344CB8AC3E}">
        <p14:creationId xmlns:p14="http://schemas.microsoft.com/office/powerpoint/2010/main" val="24694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CB3758-7C82-BD65-484F-C37E630EA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" r="920"/>
          <a:stretch/>
        </p:blipFill>
        <p:spPr>
          <a:xfrm>
            <a:off x="0" y="153152"/>
            <a:ext cx="9144000" cy="49903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C42CFBD-5059-3251-2DBA-F2FD847B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7" y="156999"/>
            <a:ext cx="2939970" cy="615553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Atkinson Hall</a:t>
            </a:r>
          </a:p>
        </p:txBody>
      </p:sp>
    </p:spTree>
    <p:extLst>
      <p:ext uri="{BB962C8B-B14F-4D97-AF65-F5344CB8AC3E}">
        <p14:creationId xmlns:p14="http://schemas.microsoft.com/office/powerpoint/2010/main" val="314150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ECF56C-640C-CA43-8895-E0E8A974CC7E}"/>
              </a:ext>
            </a:extLst>
          </p:cNvPr>
          <p:cNvSpPr txBox="1"/>
          <p:nvPr/>
        </p:nvSpPr>
        <p:spPr>
          <a:xfrm>
            <a:off x="1354791" y="242047"/>
            <a:ext cx="6878171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>
                <a:latin typeface="Arial" panose="020B0604020202020204" pitchFamily="34" charset="0"/>
                <a:cs typeface="Arial" panose="020B0604020202020204" pitchFamily="34" charset="0"/>
              </a:rPr>
              <a:t>Construction Phase - Communication  </a:t>
            </a:r>
            <a:endParaRPr lang="en-US" sz="211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0D48E-CAC7-577F-166B-202C762DDBF8}"/>
              </a:ext>
            </a:extLst>
          </p:cNvPr>
          <p:cNvSpPr txBox="1"/>
          <p:nvPr/>
        </p:nvSpPr>
        <p:spPr>
          <a:xfrm>
            <a:off x="1354791" y="760180"/>
            <a:ext cx="5748618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049" indent="-84049"/>
            <a:r>
              <a:rPr lang="en-US" sz="1588" i="1" dirty="0">
                <a:solidFill>
                  <a:srgbClr val="4E8F00"/>
                </a:solidFill>
                <a:latin typeface="Helvetica" pitchFamily="2" charset="0"/>
                <a:cs typeface="Calibri" panose="020F0502020204030204" pitchFamily="34" charset="0"/>
              </a:rPr>
              <a:t>“The single biggest problem in communication is the illusion  that it has taken place.” </a:t>
            </a:r>
            <a:r>
              <a:rPr lang="en-US" sz="1456" i="1" dirty="0">
                <a:solidFill>
                  <a:srgbClr val="4E8F00"/>
                </a:solidFill>
                <a:latin typeface="Open Sans" panose="020B0606030504020204" pitchFamily="34" charset="0"/>
              </a:rPr>
              <a:t>- </a:t>
            </a:r>
            <a:r>
              <a:rPr lang="en-US" sz="1191" i="1" dirty="0">
                <a:solidFill>
                  <a:srgbClr val="4E8F00"/>
                </a:solidFill>
                <a:latin typeface="Open Sans" panose="020B0606030504020204" pitchFamily="34" charset="0"/>
              </a:rPr>
              <a:t>George Bernard Shaw</a:t>
            </a:r>
            <a:endParaRPr lang="en-US" sz="1191" i="1" dirty="0">
              <a:solidFill>
                <a:srgbClr val="4E8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407BE8-F2D1-EB32-556A-47EA6CDE7874}"/>
              </a:ext>
            </a:extLst>
          </p:cNvPr>
          <p:cNvSpPr txBox="1"/>
          <p:nvPr/>
        </p:nvSpPr>
        <p:spPr>
          <a:xfrm>
            <a:off x="1176103" y="1341237"/>
            <a:ext cx="6791794" cy="3323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53"/>
              </a:lnSpc>
            </a:pPr>
            <a:endParaRPr lang="en-US" sz="132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9506" lvl="1" indent="-226931">
              <a:lnSpc>
                <a:spcPts val="2118"/>
              </a:lnSpc>
              <a:buFont typeface="Arial" panose="020B0604020202020204" pitchFamily="34" charset="0"/>
              <a:buChar char="•"/>
            </a:pP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Please Err on the side of over communicating 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but…</a:t>
            </a: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be clear and concise </a:t>
            </a:r>
          </a:p>
          <a:p>
            <a:pPr marL="302575" lvl="1">
              <a:lnSpc>
                <a:spcPts val="927"/>
              </a:lnSpc>
            </a:pPr>
            <a:endParaRPr lang="en-US" sz="158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9506" lvl="1" indent="-226931">
              <a:lnSpc>
                <a:spcPts val="2118"/>
              </a:lnSpc>
              <a:buFont typeface="Arial" panose="020B0604020202020204" pitchFamily="34" charset="0"/>
              <a:buChar char="•"/>
            </a:pP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Think early and often about the local and campus wide impact of your project 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(update </a:t>
            </a:r>
            <a:r>
              <a:rPr lang="en-US" sz="1588" i="1" dirty="0" err="1">
                <a:latin typeface="Calibri" panose="020F0502020204030204" pitchFamily="34" charset="0"/>
                <a:cs typeface="Calibri" panose="020F0502020204030204" pitchFamily="34" charset="0"/>
              </a:rPr>
              <a:t>eB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 project construction impacts statement)</a:t>
            </a:r>
          </a:p>
          <a:p>
            <a:pPr marL="302575" lvl="1">
              <a:lnSpc>
                <a:spcPts val="927"/>
              </a:lnSpc>
            </a:pPr>
            <a:endParaRPr lang="en-US" sz="158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2575" lvl="1">
              <a:lnSpc>
                <a:spcPts val="927"/>
              </a:lnSpc>
            </a:pPr>
            <a:endParaRPr lang="en-US" sz="158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9506" lvl="1" indent="-226931">
              <a:lnSpc>
                <a:spcPts val="2118"/>
              </a:lnSpc>
              <a:buFont typeface="Arial" panose="020B0604020202020204" pitchFamily="34" charset="0"/>
              <a:buChar char="•"/>
            </a:pP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Use a layered approach targeted for each type of audience 		 “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Success with CC communications for larger projects”</a:t>
            </a:r>
          </a:p>
          <a:p>
            <a:pPr marL="302575" lvl="1">
              <a:lnSpc>
                <a:spcPts val="927"/>
              </a:lnSpc>
            </a:pPr>
            <a:endParaRPr lang="en-US" sz="158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9506" lvl="1" indent="-226931">
              <a:lnSpc>
                <a:spcPts val="2118"/>
              </a:lnSpc>
              <a:buFont typeface="Arial" panose="020B0604020202020204" pitchFamily="34" charset="0"/>
              <a:buChar char="•"/>
            </a:pP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Don’t forget your third-party consultants 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(FM Global, Commissioning Agents, Testing agents </a:t>
            </a:r>
            <a:r>
              <a:rPr lang="en-US" sz="1588" i="1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  <a:p>
            <a:pPr marL="302575" lvl="1">
              <a:lnSpc>
                <a:spcPts val="927"/>
              </a:lnSpc>
            </a:pPr>
            <a:endParaRPr lang="en-US" sz="1588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9506" lvl="1" indent="-226931">
              <a:lnSpc>
                <a:spcPts val="2118"/>
              </a:lnSpc>
              <a:buFont typeface="Arial" panose="020B0604020202020204" pitchFamily="34" charset="0"/>
              <a:buChar char="•"/>
            </a:pP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Every project should have a project communication plan/strategy in place…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that has been shared and vetted with partners and stakeholders </a:t>
            </a:r>
          </a:p>
        </p:txBody>
      </p:sp>
    </p:spTree>
    <p:extLst>
      <p:ext uri="{BB962C8B-B14F-4D97-AF65-F5344CB8AC3E}">
        <p14:creationId xmlns:p14="http://schemas.microsoft.com/office/powerpoint/2010/main" val="27576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291B153-86EA-A21E-070B-4B7DDC0BEF5F}"/>
              </a:ext>
            </a:extLst>
          </p:cNvPr>
          <p:cNvSpPr txBox="1">
            <a:spLocks/>
          </p:cNvSpPr>
          <p:nvPr/>
        </p:nvSpPr>
        <p:spPr>
          <a:xfrm>
            <a:off x="952185" y="4464503"/>
            <a:ext cx="2939970" cy="61555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3433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7B4771-7C48-D589-5DAD-81BC001B1D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</a:blip>
          <a:srcRect l="3035" t="14200" b="3437"/>
          <a:stretch/>
        </p:blipFill>
        <p:spPr>
          <a:xfrm>
            <a:off x="0" y="165960"/>
            <a:ext cx="9144000" cy="4977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77BD3-FBC7-6452-E94D-1DF29D55C466}"/>
              </a:ext>
            </a:extLst>
          </p:cNvPr>
          <p:cNvSpPr txBox="1"/>
          <p:nvPr/>
        </p:nvSpPr>
        <p:spPr>
          <a:xfrm>
            <a:off x="174928" y="4751030"/>
            <a:ext cx="9144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https://cornell.maps.arcgis.com/apps/webappviewer/index.html?id=e7eb8bb4a2b0459c8208f3d44612c6fe</a:t>
            </a:r>
            <a:endParaRPr lang="en-US" sz="1600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09AF6D-D66B-7C0C-21BB-14967CFA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65960"/>
            <a:ext cx="5342673" cy="615553"/>
          </a:xfrm>
          <a:noFill/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Helvetica" pitchFamily="2" charset="0"/>
              </a:rPr>
              <a:t>Summer Construction Update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42FAA-E772-D689-473D-92794BEAEAC7}"/>
              </a:ext>
            </a:extLst>
          </p:cNvPr>
          <p:cNvSpPr txBox="1"/>
          <p:nvPr/>
        </p:nvSpPr>
        <p:spPr>
          <a:xfrm>
            <a:off x="349857" y="596847"/>
            <a:ext cx="3132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120 projects in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$686M in total project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9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B64C2-30D0-26DB-DF1A-2FE1CA11C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97" y="168923"/>
            <a:ext cx="7497755" cy="4988537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CF56C-640C-CA43-8895-E0E8A974CC7E}"/>
              </a:ext>
            </a:extLst>
          </p:cNvPr>
          <p:cNvSpPr txBox="1"/>
          <p:nvPr/>
        </p:nvSpPr>
        <p:spPr>
          <a:xfrm>
            <a:off x="803231" y="141677"/>
            <a:ext cx="3818149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Construction Update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8213F3-3A87-8734-6412-DA1F6BA1C154}"/>
              </a:ext>
            </a:extLst>
          </p:cNvPr>
          <p:cNvSpPr txBox="1"/>
          <p:nvPr/>
        </p:nvSpPr>
        <p:spPr>
          <a:xfrm>
            <a:off x="3479753" y="1610528"/>
            <a:ext cx="93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Science Phase 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B58054-1EF9-E5C6-D229-8118BAA5E7E2}"/>
              </a:ext>
            </a:extLst>
          </p:cNvPr>
          <p:cNvCxnSpPr>
            <a:cxnSpLocks/>
          </p:cNvCxnSpPr>
          <p:nvPr/>
        </p:nvCxnSpPr>
        <p:spPr>
          <a:xfrm>
            <a:off x="5013250" y="1377945"/>
            <a:ext cx="157145" cy="322701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7642742-F91F-61D8-E861-0C1E108ECC40}"/>
              </a:ext>
            </a:extLst>
          </p:cNvPr>
          <p:cNvSpPr txBox="1"/>
          <p:nvPr/>
        </p:nvSpPr>
        <p:spPr>
          <a:xfrm>
            <a:off x="2759776" y="1873512"/>
            <a:ext cx="499222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Balch Hall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9A8ACED-D31E-0194-E983-0BCBF442E1B7}"/>
              </a:ext>
            </a:extLst>
          </p:cNvPr>
          <p:cNvSpPr/>
          <p:nvPr/>
        </p:nvSpPr>
        <p:spPr>
          <a:xfrm>
            <a:off x="3526012" y="2904565"/>
            <a:ext cx="103014" cy="76323"/>
          </a:xfrm>
          <a:custGeom>
            <a:avLst/>
            <a:gdLst>
              <a:gd name="connsiteX0" fmla="*/ 0 w 261257"/>
              <a:gd name="connsiteY0" fmla="*/ 130628 h 213131"/>
              <a:gd name="connsiteX1" fmla="*/ 185630 w 261257"/>
              <a:gd name="connsiteY1" fmla="*/ 213131 h 213131"/>
              <a:gd name="connsiteX2" fmla="*/ 261257 w 261257"/>
              <a:gd name="connsiteY2" fmla="*/ 130628 h 213131"/>
              <a:gd name="connsiteX3" fmla="*/ 223443 w 261257"/>
              <a:gd name="connsiteY3" fmla="*/ 85940 h 213131"/>
              <a:gd name="connsiteX4" fmla="*/ 254382 w 261257"/>
              <a:gd name="connsiteY4" fmla="*/ 27501 h 213131"/>
              <a:gd name="connsiteX5" fmla="*/ 209693 w 261257"/>
              <a:gd name="connsiteY5" fmla="*/ 0 h 213131"/>
              <a:gd name="connsiteX6" fmla="*/ 0 w 261257"/>
              <a:gd name="connsiteY6" fmla="*/ 130628 h 2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57" h="213131">
                <a:moveTo>
                  <a:pt x="0" y="130628"/>
                </a:moveTo>
                <a:lnTo>
                  <a:pt x="185630" y="213131"/>
                </a:lnTo>
                <a:lnTo>
                  <a:pt x="261257" y="130628"/>
                </a:lnTo>
                <a:lnTo>
                  <a:pt x="223443" y="85940"/>
                </a:lnTo>
                <a:lnTo>
                  <a:pt x="254382" y="27501"/>
                </a:lnTo>
                <a:lnTo>
                  <a:pt x="209693" y="0"/>
                </a:lnTo>
                <a:lnTo>
                  <a:pt x="0" y="130628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1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CCE3086-9065-68D5-6844-4A0074A96473}"/>
              </a:ext>
            </a:extLst>
          </p:cNvPr>
          <p:cNvCxnSpPr>
            <a:cxnSpLocks/>
          </p:cNvCxnSpPr>
          <p:nvPr/>
        </p:nvCxnSpPr>
        <p:spPr>
          <a:xfrm flipH="1">
            <a:off x="2519176" y="2005730"/>
            <a:ext cx="260274" cy="21993"/>
          </a:xfrm>
          <a:prstGeom prst="line">
            <a:avLst/>
          </a:prstGeom>
          <a:ln w="12700">
            <a:solidFill>
              <a:schemeClr val="bg1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17FAE4-57EE-362F-4B13-3B05D8A47180}"/>
              </a:ext>
            </a:extLst>
          </p:cNvPr>
          <p:cNvCxnSpPr>
            <a:cxnSpLocks/>
          </p:cNvCxnSpPr>
          <p:nvPr/>
        </p:nvCxnSpPr>
        <p:spPr>
          <a:xfrm>
            <a:off x="4041336" y="1866478"/>
            <a:ext cx="433920" cy="365079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662BF6-9C93-1258-6871-8C9AA68965B1}"/>
              </a:ext>
            </a:extLst>
          </p:cNvPr>
          <p:cNvSpPr txBox="1"/>
          <p:nvPr/>
        </p:nvSpPr>
        <p:spPr>
          <a:xfrm>
            <a:off x="4217565" y="3944307"/>
            <a:ext cx="73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Thurston Addition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9596AE0-D987-FAFA-B7FF-BD779A4FECC3}"/>
              </a:ext>
            </a:extLst>
          </p:cNvPr>
          <p:cNvCxnSpPr>
            <a:cxnSpLocks/>
          </p:cNvCxnSpPr>
          <p:nvPr/>
        </p:nvCxnSpPr>
        <p:spPr>
          <a:xfrm flipH="1">
            <a:off x="5599222" y="4719321"/>
            <a:ext cx="294552" cy="339525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39B3E92-7415-09E4-FA83-D2662799163E}"/>
              </a:ext>
            </a:extLst>
          </p:cNvPr>
          <p:cNvSpPr txBox="1"/>
          <p:nvPr/>
        </p:nvSpPr>
        <p:spPr>
          <a:xfrm>
            <a:off x="5882655" y="4568422"/>
            <a:ext cx="12727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Cascadilla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Hall Window Replacement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3860D7A-A78A-8650-D85F-7C51B301098C}"/>
              </a:ext>
            </a:extLst>
          </p:cNvPr>
          <p:cNvCxnSpPr>
            <a:cxnSpLocks/>
          </p:cNvCxnSpPr>
          <p:nvPr/>
        </p:nvCxnSpPr>
        <p:spPr>
          <a:xfrm flipV="1">
            <a:off x="2597503" y="2455461"/>
            <a:ext cx="229603" cy="82244"/>
          </a:xfrm>
          <a:prstGeom prst="line">
            <a:avLst/>
          </a:prstGeom>
          <a:ln w="12700">
            <a:solidFill>
              <a:schemeClr val="bg1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6F01676-E971-480A-22BE-CDA2D2BAEB39}"/>
              </a:ext>
            </a:extLst>
          </p:cNvPr>
          <p:cNvSpPr txBox="1"/>
          <p:nvPr/>
        </p:nvSpPr>
        <p:spPr>
          <a:xfrm>
            <a:off x="1958136" y="2286778"/>
            <a:ext cx="75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Olin Sprinkler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F1B4793-C7AA-BB21-63E7-04631CC822E8}"/>
              </a:ext>
            </a:extLst>
          </p:cNvPr>
          <p:cNvCxnSpPr>
            <a:cxnSpLocks/>
          </p:cNvCxnSpPr>
          <p:nvPr/>
        </p:nvCxnSpPr>
        <p:spPr>
          <a:xfrm flipV="1">
            <a:off x="4837884" y="4128973"/>
            <a:ext cx="332511" cy="45226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B48484F-429D-CEB2-2123-5DBB34C5D364}"/>
              </a:ext>
            </a:extLst>
          </p:cNvPr>
          <p:cNvSpPr txBox="1"/>
          <p:nvPr/>
        </p:nvSpPr>
        <p:spPr>
          <a:xfrm>
            <a:off x="5841731" y="3397310"/>
            <a:ext cx="65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 Building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9C72A0C-8A44-CAE6-DB88-A369FEB80E94}"/>
              </a:ext>
            </a:extLst>
          </p:cNvPr>
          <p:cNvCxnSpPr>
            <a:cxnSpLocks/>
          </p:cNvCxnSpPr>
          <p:nvPr/>
        </p:nvCxnSpPr>
        <p:spPr>
          <a:xfrm flipH="1" flipV="1">
            <a:off x="5671566" y="3368528"/>
            <a:ext cx="222208" cy="138035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456005-6603-77E7-0FF4-B4D40E00FD45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547609" y="3690098"/>
            <a:ext cx="170691" cy="110063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7424ADA-B964-C8D2-FDA3-FF263B5B696E}"/>
              </a:ext>
            </a:extLst>
          </p:cNvPr>
          <p:cNvSpPr txBox="1"/>
          <p:nvPr/>
        </p:nvSpPr>
        <p:spPr>
          <a:xfrm>
            <a:off x="4718300" y="3505432"/>
            <a:ext cx="83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Sage Hall Foundation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F94CB9-1976-00B6-219D-5BB88A79D031}"/>
              </a:ext>
            </a:extLst>
          </p:cNvPr>
          <p:cNvSpPr txBox="1"/>
          <p:nvPr/>
        </p:nvSpPr>
        <p:spPr>
          <a:xfrm>
            <a:off x="6678017" y="2600402"/>
            <a:ext cx="95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Maplewood Lot Paving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47D3468-B7E1-6E65-4291-D85FB4A5257D}"/>
              </a:ext>
            </a:extLst>
          </p:cNvPr>
          <p:cNvCxnSpPr>
            <a:cxnSpLocks/>
          </p:cNvCxnSpPr>
          <p:nvPr/>
        </p:nvCxnSpPr>
        <p:spPr>
          <a:xfrm flipV="1">
            <a:off x="7386762" y="2699710"/>
            <a:ext cx="257963" cy="183094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4554519E-9B30-D58D-A791-BFFBBF5599A7}"/>
              </a:ext>
            </a:extLst>
          </p:cNvPr>
          <p:cNvSpPr txBox="1"/>
          <p:nvPr/>
        </p:nvSpPr>
        <p:spPr>
          <a:xfrm>
            <a:off x="2409867" y="3804867"/>
            <a:ext cx="73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 Tower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98A65FA-F83B-0AF8-C6D6-5B83378F9FB8}"/>
              </a:ext>
            </a:extLst>
          </p:cNvPr>
          <p:cNvCxnSpPr>
            <a:cxnSpLocks/>
          </p:cNvCxnSpPr>
          <p:nvPr/>
        </p:nvCxnSpPr>
        <p:spPr>
          <a:xfrm flipV="1">
            <a:off x="2841465" y="3851905"/>
            <a:ext cx="300271" cy="195026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AAF207-3767-76D3-BE53-A236F0508836}"/>
              </a:ext>
            </a:extLst>
          </p:cNvPr>
          <p:cNvSpPr txBox="1"/>
          <p:nvPr/>
        </p:nvSpPr>
        <p:spPr>
          <a:xfrm>
            <a:off x="2101234" y="3086251"/>
            <a:ext cx="102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 Quad </a:t>
            </a:r>
          </a:p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Lighting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18BD41-CE81-523B-0269-AD46A0C5AC52}"/>
              </a:ext>
            </a:extLst>
          </p:cNvPr>
          <p:cNvSpPr txBox="1"/>
          <p:nvPr/>
        </p:nvSpPr>
        <p:spPr>
          <a:xfrm>
            <a:off x="4154625" y="1245151"/>
            <a:ext cx="9365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Atkinson Hall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EB12CC-3302-B776-AD7C-B7C434FD2F75}"/>
              </a:ext>
            </a:extLst>
          </p:cNvPr>
          <p:cNvSpPr txBox="1"/>
          <p:nvPr/>
        </p:nvSpPr>
        <p:spPr>
          <a:xfrm>
            <a:off x="4014506" y="4653936"/>
            <a:ext cx="936557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Hughes Hall Envelope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5ADB9B-3D89-B0C1-1ECA-38934570752D}"/>
              </a:ext>
            </a:extLst>
          </p:cNvPr>
          <p:cNvCxnSpPr>
            <a:cxnSpLocks/>
          </p:cNvCxnSpPr>
          <p:nvPr/>
        </p:nvCxnSpPr>
        <p:spPr>
          <a:xfrm>
            <a:off x="4646626" y="4936267"/>
            <a:ext cx="364956" cy="94658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7B1329C-F459-7AEA-6E3B-202ECC17E185}"/>
              </a:ext>
            </a:extLst>
          </p:cNvPr>
          <p:cNvSpPr txBox="1"/>
          <p:nvPr/>
        </p:nvSpPr>
        <p:spPr>
          <a:xfrm>
            <a:off x="1421828" y="2716919"/>
            <a:ext cx="6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Sibley Dome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D36009-B9D6-0D72-110C-4FD47825F9C4}"/>
              </a:ext>
            </a:extLst>
          </p:cNvPr>
          <p:cNvSpPr txBox="1"/>
          <p:nvPr/>
        </p:nvSpPr>
        <p:spPr>
          <a:xfrm>
            <a:off x="2356196" y="3430829"/>
            <a:ext cx="102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 Library</a:t>
            </a:r>
          </a:p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6E46C0-3E58-FC05-1F94-8F49930575F1}"/>
              </a:ext>
            </a:extLst>
          </p:cNvPr>
          <p:cNvSpPr txBox="1"/>
          <p:nvPr/>
        </p:nvSpPr>
        <p:spPr>
          <a:xfrm>
            <a:off x="1532569" y="772319"/>
            <a:ext cx="936557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Care Center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4B9370-218D-380D-5918-11E1A8454862}"/>
              </a:ext>
            </a:extLst>
          </p:cNvPr>
          <p:cNvSpPr txBox="1"/>
          <p:nvPr/>
        </p:nvSpPr>
        <p:spPr>
          <a:xfrm>
            <a:off x="6726018" y="3135162"/>
            <a:ext cx="9365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Hoy Road Retaining Wall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559B4A-3017-1E1F-FB91-46DCF514B5E4}"/>
              </a:ext>
            </a:extLst>
          </p:cNvPr>
          <p:cNvSpPr txBox="1"/>
          <p:nvPr/>
        </p:nvSpPr>
        <p:spPr>
          <a:xfrm>
            <a:off x="905748" y="1460319"/>
            <a:ext cx="936557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RPCC CCC Swing Space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05F1F38-D295-042B-BF7C-2A4E54ACFF67}"/>
              </a:ext>
            </a:extLst>
          </p:cNvPr>
          <p:cNvCxnSpPr>
            <a:cxnSpLocks/>
          </p:cNvCxnSpPr>
          <p:nvPr/>
        </p:nvCxnSpPr>
        <p:spPr>
          <a:xfrm>
            <a:off x="3096837" y="3556281"/>
            <a:ext cx="162161" cy="45262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E1D397B-A31D-592C-9C84-5965A0C3E886}"/>
              </a:ext>
            </a:extLst>
          </p:cNvPr>
          <p:cNvCxnSpPr>
            <a:cxnSpLocks/>
          </p:cNvCxnSpPr>
          <p:nvPr/>
        </p:nvCxnSpPr>
        <p:spPr>
          <a:xfrm flipV="1">
            <a:off x="1753926" y="1456019"/>
            <a:ext cx="132865" cy="271606"/>
          </a:xfrm>
          <a:prstGeom prst="line">
            <a:avLst/>
          </a:prstGeom>
          <a:ln w="12700">
            <a:solidFill>
              <a:schemeClr val="bg1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24D063-A790-C329-7D55-990DDAF0FAE8}"/>
              </a:ext>
            </a:extLst>
          </p:cNvPr>
          <p:cNvCxnSpPr>
            <a:cxnSpLocks/>
          </p:cNvCxnSpPr>
          <p:nvPr/>
        </p:nvCxnSpPr>
        <p:spPr>
          <a:xfrm>
            <a:off x="2234967" y="4541190"/>
            <a:ext cx="432594" cy="172738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2C7CC31-D38E-CC79-F6B5-C7EB44F2B2DA}"/>
              </a:ext>
            </a:extLst>
          </p:cNvPr>
          <p:cNvSpPr txBox="1"/>
          <p:nvPr/>
        </p:nvSpPr>
        <p:spPr>
          <a:xfrm>
            <a:off x="1582619" y="4249892"/>
            <a:ext cx="936557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 Memorial Envelope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91E3FF-C296-3407-45F1-8AE43F7E76C1}"/>
              </a:ext>
            </a:extLst>
          </p:cNvPr>
          <p:cNvSpPr txBox="1"/>
          <p:nvPr/>
        </p:nvSpPr>
        <p:spPr>
          <a:xfrm>
            <a:off x="2691029" y="4417529"/>
            <a:ext cx="65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Road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AC5D0B-1D4F-A1B1-3F05-57BF7F1B2CB1}"/>
              </a:ext>
            </a:extLst>
          </p:cNvPr>
          <p:cNvCxnSpPr>
            <a:cxnSpLocks/>
          </p:cNvCxnSpPr>
          <p:nvPr/>
        </p:nvCxnSpPr>
        <p:spPr>
          <a:xfrm>
            <a:off x="3112162" y="4664454"/>
            <a:ext cx="152955" cy="157883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F28C0AD-E860-01BA-A151-9E28B6A62FE7}"/>
              </a:ext>
            </a:extLst>
          </p:cNvPr>
          <p:cNvSpPr txBox="1"/>
          <p:nvPr/>
        </p:nvSpPr>
        <p:spPr>
          <a:xfrm>
            <a:off x="4841432" y="2513472"/>
            <a:ext cx="83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Corson Mudd Roof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CE850E5-8AD5-AE6F-C7DA-92933D13707C}"/>
              </a:ext>
            </a:extLst>
          </p:cNvPr>
          <p:cNvCxnSpPr>
            <a:cxnSpLocks/>
          </p:cNvCxnSpPr>
          <p:nvPr/>
        </p:nvCxnSpPr>
        <p:spPr>
          <a:xfrm flipH="1" flipV="1">
            <a:off x="4755507" y="2537459"/>
            <a:ext cx="164755" cy="58257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3CC5226-455B-6113-E701-679BA5F1B598}"/>
              </a:ext>
            </a:extLst>
          </p:cNvPr>
          <p:cNvCxnSpPr>
            <a:cxnSpLocks/>
          </p:cNvCxnSpPr>
          <p:nvPr/>
        </p:nvCxnSpPr>
        <p:spPr>
          <a:xfrm>
            <a:off x="1886380" y="2840776"/>
            <a:ext cx="293607" cy="137652"/>
          </a:xfrm>
          <a:prstGeom prst="line">
            <a:avLst/>
          </a:prstGeom>
          <a:ln w="12700">
            <a:solidFill>
              <a:schemeClr val="bg1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BF4A63-D1E5-9A8C-952C-840530A9C99E}"/>
              </a:ext>
            </a:extLst>
          </p:cNvPr>
          <p:cNvCxnSpPr>
            <a:cxnSpLocks/>
          </p:cNvCxnSpPr>
          <p:nvPr/>
        </p:nvCxnSpPr>
        <p:spPr>
          <a:xfrm flipH="1">
            <a:off x="1421828" y="917316"/>
            <a:ext cx="157016" cy="108217"/>
          </a:xfrm>
          <a:prstGeom prst="line">
            <a:avLst/>
          </a:prstGeom>
          <a:ln w="12700">
            <a:solidFill>
              <a:schemeClr val="bg1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07F028F-34D6-3DC8-C338-4E3D3FA617C9}"/>
              </a:ext>
            </a:extLst>
          </p:cNvPr>
          <p:cNvSpPr txBox="1"/>
          <p:nvPr/>
        </p:nvSpPr>
        <p:spPr>
          <a:xfrm>
            <a:off x="3407941" y="2799766"/>
            <a:ext cx="95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Feeney Way Paving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10F194-CDB5-6EC1-9D77-B64F8FA2E8F8}"/>
              </a:ext>
            </a:extLst>
          </p:cNvPr>
          <p:cNvCxnSpPr/>
          <p:nvPr/>
        </p:nvCxnSpPr>
        <p:spPr>
          <a:xfrm>
            <a:off x="2549847" y="2840776"/>
            <a:ext cx="1187843" cy="4124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4525D7C3-E0A8-A118-10C4-6C041E7960E2}"/>
              </a:ext>
            </a:extLst>
          </p:cNvPr>
          <p:cNvSpPr/>
          <p:nvPr/>
        </p:nvSpPr>
        <p:spPr>
          <a:xfrm>
            <a:off x="3288585" y="4738977"/>
            <a:ext cx="186135" cy="429371"/>
          </a:xfrm>
          <a:custGeom>
            <a:avLst/>
            <a:gdLst>
              <a:gd name="connsiteX0" fmla="*/ 27109 w 186135"/>
              <a:gd name="connsiteY0" fmla="*/ 0 h 429371"/>
              <a:gd name="connsiteX1" fmla="*/ 3255 w 186135"/>
              <a:gd name="connsiteY1" fmla="*/ 103367 h 429371"/>
              <a:gd name="connsiteX2" fmla="*/ 90719 w 186135"/>
              <a:gd name="connsiteY2" fmla="*/ 230588 h 429371"/>
              <a:gd name="connsiteX3" fmla="*/ 186135 w 186135"/>
              <a:gd name="connsiteY3" fmla="*/ 429371 h 429371"/>
              <a:gd name="connsiteX4" fmla="*/ 186135 w 186135"/>
              <a:gd name="connsiteY4" fmla="*/ 429371 h 42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135" h="429371">
                <a:moveTo>
                  <a:pt x="27109" y="0"/>
                </a:moveTo>
                <a:cubicBezTo>
                  <a:pt x="9881" y="32468"/>
                  <a:pt x="-7347" y="64936"/>
                  <a:pt x="3255" y="103367"/>
                </a:cubicBezTo>
                <a:cubicBezTo>
                  <a:pt x="13857" y="141798"/>
                  <a:pt x="60239" y="176254"/>
                  <a:pt x="90719" y="230588"/>
                </a:cubicBezTo>
                <a:cubicBezTo>
                  <a:pt x="121199" y="284922"/>
                  <a:pt x="186135" y="429371"/>
                  <a:pt x="186135" y="429371"/>
                </a:cubicBezTo>
                <a:lnTo>
                  <a:pt x="186135" y="429371"/>
                </a:ln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8BD693-0BB6-E26D-0843-1DA3993DA698}"/>
              </a:ext>
            </a:extLst>
          </p:cNvPr>
          <p:cNvCxnSpPr>
            <a:cxnSpLocks/>
          </p:cNvCxnSpPr>
          <p:nvPr/>
        </p:nvCxnSpPr>
        <p:spPr>
          <a:xfrm flipH="1">
            <a:off x="3275837" y="2909602"/>
            <a:ext cx="171861" cy="146541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6F0AD77-D133-699F-C5C7-A7E31DF1C5D2}"/>
              </a:ext>
            </a:extLst>
          </p:cNvPr>
          <p:cNvCxnSpPr>
            <a:cxnSpLocks/>
          </p:cNvCxnSpPr>
          <p:nvPr/>
        </p:nvCxnSpPr>
        <p:spPr>
          <a:xfrm>
            <a:off x="6423588" y="566102"/>
            <a:ext cx="175995" cy="44427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F0E8C39-D6CE-ED69-6ACC-3409B552B7C8}"/>
              </a:ext>
            </a:extLst>
          </p:cNvPr>
          <p:cNvSpPr txBox="1"/>
          <p:nvPr/>
        </p:nvSpPr>
        <p:spPr>
          <a:xfrm>
            <a:off x="6726018" y="693401"/>
            <a:ext cx="954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&amp; Pave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0375A76-5F84-61AB-7342-2CB254344A96}"/>
              </a:ext>
            </a:extLst>
          </p:cNvPr>
          <p:cNvCxnSpPr>
            <a:cxnSpLocks/>
          </p:cNvCxnSpPr>
          <p:nvPr/>
        </p:nvCxnSpPr>
        <p:spPr>
          <a:xfrm flipH="1">
            <a:off x="6533819" y="821378"/>
            <a:ext cx="215530" cy="16752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0A4E810-801A-1ECC-3F4F-168A92CC3F4A}"/>
              </a:ext>
            </a:extLst>
          </p:cNvPr>
          <p:cNvCxnSpPr>
            <a:cxnSpLocks/>
          </p:cNvCxnSpPr>
          <p:nvPr/>
        </p:nvCxnSpPr>
        <p:spPr>
          <a:xfrm flipH="1">
            <a:off x="6484419" y="3260383"/>
            <a:ext cx="273638" cy="24445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E62FBE1-585B-9F2A-D43C-063C39E3E941}"/>
              </a:ext>
            </a:extLst>
          </p:cNvPr>
          <p:cNvSpPr txBox="1"/>
          <p:nvPr/>
        </p:nvSpPr>
        <p:spPr>
          <a:xfrm>
            <a:off x="3711501" y="3482852"/>
            <a:ext cx="83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Stimson Hall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AC26C2A-7ED0-D70D-BF7E-AE59D2526018}"/>
              </a:ext>
            </a:extLst>
          </p:cNvPr>
          <p:cNvCxnSpPr>
            <a:cxnSpLocks/>
          </p:cNvCxnSpPr>
          <p:nvPr/>
        </p:nvCxnSpPr>
        <p:spPr>
          <a:xfrm flipH="1" flipV="1">
            <a:off x="3689211" y="3327006"/>
            <a:ext cx="89586" cy="229275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6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B64C2-30D0-26DB-DF1A-2FE1CA11C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97" y="168923"/>
            <a:ext cx="7497755" cy="4988537"/>
          </a:xfrm>
          <a:prstGeom prst="rect">
            <a:avLst/>
          </a:prstGeom>
          <a:ln w="34925"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CF56C-640C-CA43-8895-E0E8A974CC7E}"/>
              </a:ext>
            </a:extLst>
          </p:cNvPr>
          <p:cNvSpPr txBox="1"/>
          <p:nvPr/>
        </p:nvSpPr>
        <p:spPr>
          <a:xfrm>
            <a:off x="803231" y="141677"/>
            <a:ext cx="3818149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Roadwork &amp; Paving 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9A8ACED-D31E-0194-E983-0BCBF442E1B7}"/>
              </a:ext>
            </a:extLst>
          </p:cNvPr>
          <p:cNvSpPr/>
          <p:nvPr/>
        </p:nvSpPr>
        <p:spPr>
          <a:xfrm>
            <a:off x="3526012" y="2904565"/>
            <a:ext cx="103014" cy="76323"/>
          </a:xfrm>
          <a:custGeom>
            <a:avLst/>
            <a:gdLst>
              <a:gd name="connsiteX0" fmla="*/ 0 w 261257"/>
              <a:gd name="connsiteY0" fmla="*/ 130628 h 213131"/>
              <a:gd name="connsiteX1" fmla="*/ 185630 w 261257"/>
              <a:gd name="connsiteY1" fmla="*/ 213131 h 213131"/>
              <a:gd name="connsiteX2" fmla="*/ 261257 w 261257"/>
              <a:gd name="connsiteY2" fmla="*/ 130628 h 213131"/>
              <a:gd name="connsiteX3" fmla="*/ 223443 w 261257"/>
              <a:gd name="connsiteY3" fmla="*/ 85940 h 213131"/>
              <a:gd name="connsiteX4" fmla="*/ 254382 w 261257"/>
              <a:gd name="connsiteY4" fmla="*/ 27501 h 213131"/>
              <a:gd name="connsiteX5" fmla="*/ 209693 w 261257"/>
              <a:gd name="connsiteY5" fmla="*/ 0 h 213131"/>
              <a:gd name="connsiteX6" fmla="*/ 0 w 261257"/>
              <a:gd name="connsiteY6" fmla="*/ 130628 h 2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57" h="213131">
                <a:moveTo>
                  <a:pt x="0" y="130628"/>
                </a:moveTo>
                <a:lnTo>
                  <a:pt x="185630" y="213131"/>
                </a:lnTo>
                <a:lnTo>
                  <a:pt x="261257" y="130628"/>
                </a:lnTo>
                <a:lnTo>
                  <a:pt x="223443" y="85940"/>
                </a:lnTo>
                <a:lnTo>
                  <a:pt x="254382" y="27501"/>
                </a:lnTo>
                <a:lnTo>
                  <a:pt x="209693" y="0"/>
                </a:lnTo>
                <a:lnTo>
                  <a:pt x="0" y="130628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F94CB9-1976-00B6-219D-5BB88A79D031}"/>
              </a:ext>
            </a:extLst>
          </p:cNvPr>
          <p:cNvSpPr txBox="1"/>
          <p:nvPr/>
        </p:nvSpPr>
        <p:spPr>
          <a:xfrm>
            <a:off x="6678017" y="2600402"/>
            <a:ext cx="95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Maplewood Lot Paving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47D3468-B7E1-6E65-4291-D85FB4A5257D}"/>
              </a:ext>
            </a:extLst>
          </p:cNvPr>
          <p:cNvCxnSpPr>
            <a:cxnSpLocks/>
          </p:cNvCxnSpPr>
          <p:nvPr/>
        </p:nvCxnSpPr>
        <p:spPr>
          <a:xfrm flipV="1">
            <a:off x="7386762" y="2699710"/>
            <a:ext cx="257963" cy="183094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24B9370-218D-380D-5918-11E1A8454862}"/>
              </a:ext>
            </a:extLst>
          </p:cNvPr>
          <p:cNvSpPr txBox="1"/>
          <p:nvPr/>
        </p:nvSpPr>
        <p:spPr>
          <a:xfrm>
            <a:off x="6726018" y="3197351"/>
            <a:ext cx="9365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Hoy Road Retaining Wall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91E3FF-C296-3407-45F1-8AE43F7E76C1}"/>
              </a:ext>
            </a:extLst>
          </p:cNvPr>
          <p:cNvSpPr txBox="1"/>
          <p:nvPr/>
        </p:nvSpPr>
        <p:spPr>
          <a:xfrm>
            <a:off x="2597445" y="4392132"/>
            <a:ext cx="109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Campus Road Paving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AC5D0B-1D4F-A1B1-3F05-57BF7F1B2CB1}"/>
              </a:ext>
            </a:extLst>
          </p:cNvPr>
          <p:cNvCxnSpPr>
            <a:cxnSpLocks/>
          </p:cNvCxnSpPr>
          <p:nvPr/>
        </p:nvCxnSpPr>
        <p:spPr>
          <a:xfrm>
            <a:off x="3112162" y="4664454"/>
            <a:ext cx="152955" cy="157883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07F028F-34D6-3DC8-C338-4E3D3FA617C9}"/>
              </a:ext>
            </a:extLst>
          </p:cNvPr>
          <p:cNvSpPr txBox="1"/>
          <p:nvPr/>
        </p:nvSpPr>
        <p:spPr>
          <a:xfrm>
            <a:off x="3407941" y="2799766"/>
            <a:ext cx="95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Feeney Way Paving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10F194-CDB5-6EC1-9D77-B64F8FA2E8F8}"/>
              </a:ext>
            </a:extLst>
          </p:cNvPr>
          <p:cNvCxnSpPr/>
          <p:nvPr/>
        </p:nvCxnSpPr>
        <p:spPr>
          <a:xfrm>
            <a:off x="2549847" y="2840776"/>
            <a:ext cx="1187843" cy="41243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4525D7C3-E0A8-A118-10C4-6C041E7960E2}"/>
              </a:ext>
            </a:extLst>
          </p:cNvPr>
          <p:cNvSpPr/>
          <p:nvPr/>
        </p:nvSpPr>
        <p:spPr>
          <a:xfrm>
            <a:off x="3288585" y="4738977"/>
            <a:ext cx="186135" cy="429371"/>
          </a:xfrm>
          <a:custGeom>
            <a:avLst/>
            <a:gdLst>
              <a:gd name="connsiteX0" fmla="*/ 27109 w 186135"/>
              <a:gd name="connsiteY0" fmla="*/ 0 h 429371"/>
              <a:gd name="connsiteX1" fmla="*/ 3255 w 186135"/>
              <a:gd name="connsiteY1" fmla="*/ 103367 h 429371"/>
              <a:gd name="connsiteX2" fmla="*/ 90719 w 186135"/>
              <a:gd name="connsiteY2" fmla="*/ 230588 h 429371"/>
              <a:gd name="connsiteX3" fmla="*/ 186135 w 186135"/>
              <a:gd name="connsiteY3" fmla="*/ 429371 h 429371"/>
              <a:gd name="connsiteX4" fmla="*/ 186135 w 186135"/>
              <a:gd name="connsiteY4" fmla="*/ 429371 h 42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135" h="429371">
                <a:moveTo>
                  <a:pt x="27109" y="0"/>
                </a:moveTo>
                <a:cubicBezTo>
                  <a:pt x="9881" y="32468"/>
                  <a:pt x="-7347" y="64936"/>
                  <a:pt x="3255" y="103367"/>
                </a:cubicBezTo>
                <a:cubicBezTo>
                  <a:pt x="13857" y="141798"/>
                  <a:pt x="60239" y="176254"/>
                  <a:pt x="90719" y="230588"/>
                </a:cubicBezTo>
                <a:cubicBezTo>
                  <a:pt x="121199" y="284922"/>
                  <a:pt x="186135" y="429371"/>
                  <a:pt x="186135" y="429371"/>
                </a:cubicBezTo>
                <a:lnTo>
                  <a:pt x="186135" y="429371"/>
                </a:lnTo>
              </a:path>
            </a:pathLst>
          </a:cu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8BD693-0BB6-E26D-0843-1DA3993DA698}"/>
              </a:ext>
            </a:extLst>
          </p:cNvPr>
          <p:cNvCxnSpPr>
            <a:cxnSpLocks/>
          </p:cNvCxnSpPr>
          <p:nvPr/>
        </p:nvCxnSpPr>
        <p:spPr>
          <a:xfrm flipH="1">
            <a:off x="3275837" y="2909602"/>
            <a:ext cx="171861" cy="146541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6F0AD77-D133-699F-C5C7-A7E31DF1C5D2}"/>
              </a:ext>
            </a:extLst>
          </p:cNvPr>
          <p:cNvCxnSpPr>
            <a:cxnSpLocks/>
          </p:cNvCxnSpPr>
          <p:nvPr/>
        </p:nvCxnSpPr>
        <p:spPr>
          <a:xfrm>
            <a:off x="6423588" y="566102"/>
            <a:ext cx="175995" cy="44427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F0E8C39-D6CE-ED69-6ACC-3409B552B7C8}"/>
              </a:ext>
            </a:extLst>
          </p:cNvPr>
          <p:cNvSpPr txBox="1"/>
          <p:nvPr/>
        </p:nvSpPr>
        <p:spPr>
          <a:xfrm>
            <a:off x="6726018" y="693401"/>
            <a:ext cx="954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 &amp; Pave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0375A76-5F84-61AB-7342-2CB254344A96}"/>
              </a:ext>
            </a:extLst>
          </p:cNvPr>
          <p:cNvCxnSpPr>
            <a:cxnSpLocks/>
          </p:cNvCxnSpPr>
          <p:nvPr/>
        </p:nvCxnSpPr>
        <p:spPr>
          <a:xfrm flipH="1">
            <a:off x="6533819" y="821378"/>
            <a:ext cx="215530" cy="16752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0A4E810-801A-1ECC-3F4F-168A92CC3F4A}"/>
              </a:ext>
            </a:extLst>
          </p:cNvPr>
          <p:cNvCxnSpPr>
            <a:cxnSpLocks/>
          </p:cNvCxnSpPr>
          <p:nvPr/>
        </p:nvCxnSpPr>
        <p:spPr>
          <a:xfrm flipH="1">
            <a:off x="6484419" y="3322572"/>
            <a:ext cx="273638" cy="24445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E399225-C99F-B915-E437-BF9262A96784}"/>
              </a:ext>
            </a:extLst>
          </p:cNvPr>
          <p:cNvSpPr txBox="1"/>
          <p:nvPr/>
        </p:nvSpPr>
        <p:spPr>
          <a:xfrm>
            <a:off x="2932090" y="1635447"/>
            <a:ext cx="118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Helen Newman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 Lots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88425E-D2DE-1C9D-2120-CB7EAB27E208}"/>
              </a:ext>
            </a:extLst>
          </p:cNvPr>
          <p:cNvCxnSpPr>
            <a:cxnSpLocks/>
          </p:cNvCxnSpPr>
          <p:nvPr/>
        </p:nvCxnSpPr>
        <p:spPr>
          <a:xfrm flipH="1">
            <a:off x="2712305" y="1751660"/>
            <a:ext cx="280161" cy="122482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6F006B44-4D99-3321-0B0E-C1108AF657B5}"/>
              </a:ext>
            </a:extLst>
          </p:cNvPr>
          <p:cNvSpPr/>
          <p:nvPr/>
        </p:nvSpPr>
        <p:spPr>
          <a:xfrm>
            <a:off x="6310859" y="3202898"/>
            <a:ext cx="249836" cy="279817"/>
          </a:xfrm>
          <a:custGeom>
            <a:avLst/>
            <a:gdLst>
              <a:gd name="connsiteX0" fmla="*/ 0 w 249836"/>
              <a:gd name="connsiteY0" fmla="*/ 279817 h 279817"/>
              <a:gd name="connsiteX1" fmla="*/ 134911 w 249836"/>
              <a:gd name="connsiteY1" fmla="*/ 144905 h 279817"/>
              <a:gd name="connsiteX2" fmla="*/ 249836 w 249836"/>
              <a:gd name="connsiteY2" fmla="*/ 0 h 279817"/>
              <a:gd name="connsiteX3" fmla="*/ 249836 w 249836"/>
              <a:gd name="connsiteY3" fmla="*/ 0 h 27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36" h="279817">
                <a:moveTo>
                  <a:pt x="0" y="279817"/>
                </a:moveTo>
                <a:cubicBezTo>
                  <a:pt x="46636" y="235679"/>
                  <a:pt x="93272" y="191541"/>
                  <a:pt x="134911" y="144905"/>
                </a:cubicBezTo>
                <a:cubicBezTo>
                  <a:pt x="176550" y="98269"/>
                  <a:pt x="249836" y="0"/>
                  <a:pt x="249836" y="0"/>
                </a:cubicBezTo>
                <a:lnTo>
                  <a:pt x="249836" y="0"/>
                </a:lnTo>
              </a:path>
            </a:pathLst>
          </a:cu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B64C2-30D0-26DB-DF1A-2FE1CA11C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97" y="168923"/>
            <a:ext cx="7497755" cy="4988537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CF56C-640C-CA43-8895-E0E8A974CC7E}"/>
              </a:ext>
            </a:extLst>
          </p:cNvPr>
          <p:cNvSpPr txBox="1"/>
          <p:nvPr/>
        </p:nvSpPr>
        <p:spPr>
          <a:xfrm>
            <a:off x="803231" y="141677"/>
            <a:ext cx="3818149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 Campus Area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642742-F91F-61D8-E861-0C1E108ECC40}"/>
              </a:ext>
            </a:extLst>
          </p:cNvPr>
          <p:cNvSpPr txBox="1"/>
          <p:nvPr/>
        </p:nvSpPr>
        <p:spPr>
          <a:xfrm>
            <a:off x="2759776" y="1873512"/>
            <a:ext cx="499222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Balch Hall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CCE3086-9065-68D5-6844-4A0074A96473}"/>
              </a:ext>
            </a:extLst>
          </p:cNvPr>
          <p:cNvCxnSpPr>
            <a:cxnSpLocks/>
          </p:cNvCxnSpPr>
          <p:nvPr/>
        </p:nvCxnSpPr>
        <p:spPr>
          <a:xfrm flipH="1">
            <a:off x="2519176" y="2005730"/>
            <a:ext cx="260274" cy="21993"/>
          </a:xfrm>
          <a:prstGeom prst="line">
            <a:avLst/>
          </a:prstGeom>
          <a:ln w="12700">
            <a:solidFill>
              <a:schemeClr val="bg1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6E46C0-3E58-FC05-1F94-8F49930575F1}"/>
              </a:ext>
            </a:extLst>
          </p:cNvPr>
          <p:cNvSpPr txBox="1"/>
          <p:nvPr/>
        </p:nvSpPr>
        <p:spPr>
          <a:xfrm>
            <a:off x="1532569" y="772319"/>
            <a:ext cx="936557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Child Care Center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559B4A-3017-1E1F-FB91-46DCF514B5E4}"/>
              </a:ext>
            </a:extLst>
          </p:cNvPr>
          <p:cNvSpPr txBox="1"/>
          <p:nvPr/>
        </p:nvSpPr>
        <p:spPr>
          <a:xfrm>
            <a:off x="905748" y="1460319"/>
            <a:ext cx="936557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RPCC CCC Swing Space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E1D397B-A31D-592C-9C84-5965A0C3E886}"/>
              </a:ext>
            </a:extLst>
          </p:cNvPr>
          <p:cNvCxnSpPr>
            <a:cxnSpLocks/>
          </p:cNvCxnSpPr>
          <p:nvPr/>
        </p:nvCxnSpPr>
        <p:spPr>
          <a:xfrm flipV="1">
            <a:off x="1753926" y="1456019"/>
            <a:ext cx="132865" cy="271606"/>
          </a:xfrm>
          <a:prstGeom prst="line">
            <a:avLst/>
          </a:prstGeom>
          <a:ln w="12700">
            <a:solidFill>
              <a:schemeClr val="bg1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BF4A63-D1E5-9A8C-952C-840530A9C99E}"/>
              </a:ext>
            </a:extLst>
          </p:cNvPr>
          <p:cNvCxnSpPr>
            <a:cxnSpLocks/>
          </p:cNvCxnSpPr>
          <p:nvPr/>
        </p:nvCxnSpPr>
        <p:spPr>
          <a:xfrm flipH="1">
            <a:off x="1421828" y="917316"/>
            <a:ext cx="157016" cy="108217"/>
          </a:xfrm>
          <a:prstGeom prst="line">
            <a:avLst/>
          </a:prstGeom>
          <a:ln w="12700">
            <a:solidFill>
              <a:schemeClr val="bg1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8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B64C2-30D0-26DB-DF1A-2FE1CA11C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97" y="168923"/>
            <a:ext cx="7497755" cy="4988537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CF56C-640C-CA43-8895-E0E8A974CC7E}"/>
              </a:ext>
            </a:extLst>
          </p:cNvPr>
          <p:cNvSpPr txBox="1"/>
          <p:nvPr/>
        </p:nvSpPr>
        <p:spPr>
          <a:xfrm>
            <a:off x="803231" y="141677"/>
            <a:ext cx="3818149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Arts Quad Area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554519E-9B30-D58D-A791-BFFBBF5599A7}"/>
              </a:ext>
            </a:extLst>
          </p:cNvPr>
          <p:cNvSpPr txBox="1"/>
          <p:nvPr/>
        </p:nvSpPr>
        <p:spPr>
          <a:xfrm>
            <a:off x="2409867" y="3804867"/>
            <a:ext cx="73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Tower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98A65FA-F83B-0AF8-C6D6-5B83378F9FB8}"/>
              </a:ext>
            </a:extLst>
          </p:cNvPr>
          <p:cNvCxnSpPr>
            <a:cxnSpLocks/>
          </p:cNvCxnSpPr>
          <p:nvPr/>
        </p:nvCxnSpPr>
        <p:spPr>
          <a:xfrm flipV="1">
            <a:off x="2841465" y="3851905"/>
            <a:ext cx="300271" cy="195026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AAF207-3767-76D3-BE53-A236F0508836}"/>
              </a:ext>
            </a:extLst>
          </p:cNvPr>
          <p:cNvSpPr txBox="1"/>
          <p:nvPr/>
        </p:nvSpPr>
        <p:spPr>
          <a:xfrm>
            <a:off x="1924857" y="3086251"/>
            <a:ext cx="102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Arts Quad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Lighting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B1329C-F459-7AEA-6E3B-202ECC17E185}"/>
              </a:ext>
            </a:extLst>
          </p:cNvPr>
          <p:cNvSpPr txBox="1"/>
          <p:nvPr/>
        </p:nvSpPr>
        <p:spPr>
          <a:xfrm>
            <a:off x="1421828" y="2716919"/>
            <a:ext cx="6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Sibley Dome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D36009-B9D6-0D72-110C-4FD47825F9C4}"/>
              </a:ext>
            </a:extLst>
          </p:cNvPr>
          <p:cNvSpPr txBox="1"/>
          <p:nvPr/>
        </p:nvSpPr>
        <p:spPr>
          <a:xfrm>
            <a:off x="2356196" y="3430829"/>
            <a:ext cx="102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Olin Library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05F1F38-D295-042B-BF7C-2A4E54ACFF67}"/>
              </a:ext>
            </a:extLst>
          </p:cNvPr>
          <p:cNvCxnSpPr>
            <a:cxnSpLocks/>
          </p:cNvCxnSpPr>
          <p:nvPr/>
        </p:nvCxnSpPr>
        <p:spPr>
          <a:xfrm>
            <a:off x="3096837" y="3556281"/>
            <a:ext cx="162161" cy="45262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3CC5226-455B-6113-E701-679BA5F1B598}"/>
              </a:ext>
            </a:extLst>
          </p:cNvPr>
          <p:cNvCxnSpPr>
            <a:cxnSpLocks/>
          </p:cNvCxnSpPr>
          <p:nvPr/>
        </p:nvCxnSpPr>
        <p:spPr>
          <a:xfrm>
            <a:off x="1886380" y="2840776"/>
            <a:ext cx="293607" cy="137652"/>
          </a:xfrm>
          <a:prstGeom prst="line">
            <a:avLst/>
          </a:prstGeom>
          <a:ln w="12700">
            <a:solidFill>
              <a:schemeClr val="bg1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E62FBE1-585B-9F2A-D43C-063C39E3E941}"/>
              </a:ext>
            </a:extLst>
          </p:cNvPr>
          <p:cNvSpPr txBox="1"/>
          <p:nvPr/>
        </p:nvSpPr>
        <p:spPr>
          <a:xfrm>
            <a:off x="3177917" y="2922864"/>
            <a:ext cx="83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Stimson Hall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AC26C2A-7ED0-D70D-BF7E-AE59D2526018}"/>
              </a:ext>
            </a:extLst>
          </p:cNvPr>
          <p:cNvCxnSpPr>
            <a:cxnSpLocks/>
          </p:cNvCxnSpPr>
          <p:nvPr/>
        </p:nvCxnSpPr>
        <p:spPr>
          <a:xfrm>
            <a:off x="3536688" y="3189064"/>
            <a:ext cx="152523" cy="137942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104451-FCDD-AE63-EA01-92E55ECFD587}"/>
              </a:ext>
            </a:extLst>
          </p:cNvPr>
          <p:cNvCxnSpPr>
            <a:cxnSpLocks/>
          </p:cNvCxnSpPr>
          <p:nvPr/>
        </p:nvCxnSpPr>
        <p:spPr>
          <a:xfrm flipV="1">
            <a:off x="2755461" y="3253210"/>
            <a:ext cx="236139" cy="107999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9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B64C2-30D0-26DB-DF1A-2FE1CA11C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97" y="168923"/>
            <a:ext cx="7497755" cy="4988537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CF56C-640C-CA43-8895-E0E8A974CC7E}"/>
              </a:ext>
            </a:extLst>
          </p:cNvPr>
          <p:cNvSpPr txBox="1"/>
          <p:nvPr/>
        </p:nvSpPr>
        <p:spPr>
          <a:xfrm>
            <a:off x="803231" y="141677"/>
            <a:ext cx="3818149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Envelope &amp; Roofing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9596AE0-D987-FAFA-B7FF-BD779A4FECC3}"/>
              </a:ext>
            </a:extLst>
          </p:cNvPr>
          <p:cNvCxnSpPr>
            <a:cxnSpLocks/>
          </p:cNvCxnSpPr>
          <p:nvPr/>
        </p:nvCxnSpPr>
        <p:spPr>
          <a:xfrm flipH="1">
            <a:off x="5599222" y="4719321"/>
            <a:ext cx="294552" cy="339525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39B3E92-7415-09E4-FA83-D2662799163E}"/>
              </a:ext>
            </a:extLst>
          </p:cNvPr>
          <p:cNvSpPr txBox="1"/>
          <p:nvPr/>
        </p:nvSpPr>
        <p:spPr>
          <a:xfrm>
            <a:off x="5882655" y="4568422"/>
            <a:ext cx="12727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Cascadilla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Hall Window Replacement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EB12CC-3302-B776-AD7C-B7C434FD2F75}"/>
              </a:ext>
            </a:extLst>
          </p:cNvPr>
          <p:cNvSpPr txBox="1"/>
          <p:nvPr/>
        </p:nvSpPr>
        <p:spPr>
          <a:xfrm>
            <a:off x="4014506" y="4653936"/>
            <a:ext cx="936557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Hughes Hall Envelope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5ADB9B-3D89-B0C1-1ECA-38934570752D}"/>
              </a:ext>
            </a:extLst>
          </p:cNvPr>
          <p:cNvCxnSpPr>
            <a:cxnSpLocks/>
          </p:cNvCxnSpPr>
          <p:nvPr/>
        </p:nvCxnSpPr>
        <p:spPr>
          <a:xfrm>
            <a:off x="4646626" y="4936267"/>
            <a:ext cx="364956" cy="94658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24D063-A790-C329-7D55-990DDAF0FAE8}"/>
              </a:ext>
            </a:extLst>
          </p:cNvPr>
          <p:cNvCxnSpPr>
            <a:cxnSpLocks/>
          </p:cNvCxnSpPr>
          <p:nvPr/>
        </p:nvCxnSpPr>
        <p:spPr>
          <a:xfrm>
            <a:off x="2403134" y="4360403"/>
            <a:ext cx="198157" cy="293533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2C7CC31-D38E-CC79-F6B5-C7EB44F2B2DA}"/>
              </a:ext>
            </a:extLst>
          </p:cNvPr>
          <p:cNvSpPr txBox="1"/>
          <p:nvPr/>
        </p:nvSpPr>
        <p:spPr>
          <a:xfrm>
            <a:off x="1766688" y="4097658"/>
            <a:ext cx="936557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 Memorial Envelope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B017F9-91FB-6CC3-0994-F816DEA645F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547609" y="3690098"/>
            <a:ext cx="170691" cy="110063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C7CEBD1-3901-86EC-3622-15D42C8E5684}"/>
              </a:ext>
            </a:extLst>
          </p:cNvPr>
          <p:cNvSpPr txBox="1"/>
          <p:nvPr/>
        </p:nvSpPr>
        <p:spPr>
          <a:xfrm>
            <a:off x="4718300" y="3505432"/>
            <a:ext cx="83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Sage Hall Foundation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094CFF-31CE-BF1B-5448-B93BB40DAC64}"/>
              </a:ext>
            </a:extLst>
          </p:cNvPr>
          <p:cNvSpPr txBox="1"/>
          <p:nvPr/>
        </p:nvSpPr>
        <p:spPr>
          <a:xfrm>
            <a:off x="4841432" y="2513472"/>
            <a:ext cx="83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Corson Mudd Roof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17DC41-7602-AD2C-2405-8EC0AFB1DD11}"/>
              </a:ext>
            </a:extLst>
          </p:cNvPr>
          <p:cNvCxnSpPr>
            <a:cxnSpLocks/>
          </p:cNvCxnSpPr>
          <p:nvPr/>
        </p:nvCxnSpPr>
        <p:spPr>
          <a:xfrm flipH="1" flipV="1">
            <a:off x="4755507" y="2537459"/>
            <a:ext cx="164755" cy="58257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3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B64C2-30D0-26DB-DF1A-2FE1CA11C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97" y="168923"/>
            <a:ext cx="7497755" cy="4988537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CF56C-640C-CA43-8895-E0E8A974CC7E}"/>
              </a:ext>
            </a:extLst>
          </p:cNvPr>
          <p:cNvSpPr txBox="1"/>
          <p:nvPr/>
        </p:nvSpPr>
        <p:spPr>
          <a:xfrm>
            <a:off x="803231" y="141677"/>
            <a:ext cx="3818149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Capital Projects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8213F3-3A87-8734-6412-DA1F6BA1C154}"/>
              </a:ext>
            </a:extLst>
          </p:cNvPr>
          <p:cNvSpPr txBox="1"/>
          <p:nvPr/>
        </p:nvSpPr>
        <p:spPr>
          <a:xfrm>
            <a:off x="3479753" y="1610528"/>
            <a:ext cx="93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 Science Phase 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B58054-1EF9-E5C6-D229-8118BAA5E7E2}"/>
              </a:ext>
            </a:extLst>
          </p:cNvPr>
          <p:cNvCxnSpPr>
            <a:cxnSpLocks/>
          </p:cNvCxnSpPr>
          <p:nvPr/>
        </p:nvCxnSpPr>
        <p:spPr>
          <a:xfrm>
            <a:off x="5013250" y="1377945"/>
            <a:ext cx="157145" cy="322701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17FAE4-57EE-362F-4B13-3B05D8A47180}"/>
              </a:ext>
            </a:extLst>
          </p:cNvPr>
          <p:cNvCxnSpPr>
            <a:cxnSpLocks/>
          </p:cNvCxnSpPr>
          <p:nvPr/>
        </p:nvCxnSpPr>
        <p:spPr>
          <a:xfrm>
            <a:off x="4041336" y="1866478"/>
            <a:ext cx="433920" cy="365079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B48484F-429D-CEB2-2123-5DBB34C5D364}"/>
              </a:ext>
            </a:extLst>
          </p:cNvPr>
          <p:cNvSpPr txBox="1"/>
          <p:nvPr/>
        </p:nvSpPr>
        <p:spPr>
          <a:xfrm>
            <a:off x="5841731" y="3397310"/>
            <a:ext cx="65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CIS Building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9C72A0C-8A44-CAE6-DB88-A369FEB80E94}"/>
              </a:ext>
            </a:extLst>
          </p:cNvPr>
          <p:cNvCxnSpPr>
            <a:cxnSpLocks/>
          </p:cNvCxnSpPr>
          <p:nvPr/>
        </p:nvCxnSpPr>
        <p:spPr>
          <a:xfrm flipH="1" flipV="1">
            <a:off x="5671566" y="3368528"/>
            <a:ext cx="222208" cy="138035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18BD41-CE81-523B-0269-AD46A0C5AC52}"/>
              </a:ext>
            </a:extLst>
          </p:cNvPr>
          <p:cNvSpPr txBox="1"/>
          <p:nvPr/>
        </p:nvSpPr>
        <p:spPr>
          <a:xfrm>
            <a:off x="4154625" y="1245151"/>
            <a:ext cx="9365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Atkinson Hall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A07323-D38A-79E9-C469-E4D8BC6D05BF}"/>
              </a:ext>
            </a:extLst>
          </p:cNvPr>
          <p:cNvSpPr txBox="1"/>
          <p:nvPr/>
        </p:nvSpPr>
        <p:spPr>
          <a:xfrm>
            <a:off x="4217565" y="3944307"/>
            <a:ext cx="73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Thurston Addition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14DE42-ADBE-954B-0C61-DF804AF69165}"/>
              </a:ext>
            </a:extLst>
          </p:cNvPr>
          <p:cNvCxnSpPr>
            <a:cxnSpLocks/>
          </p:cNvCxnSpPr>
          <p:nvPr/>
        </p:nvCxnSpPr>
        <p:spPr>
          <a:xfrm flipV="1">
            <a:off x="4837884" y="4128973"/>
            <a:ext cx="332511" cy="45226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1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under construction with a construction crane&#10;&#10;Description automatically generated">
            <a:extLst>
              <a:ext uri="{FF2B5EF4-FFF2-40B4-BE49-F238E27FC236}">
                <a16:creationId xmlns:a16="http://schemas.microsoft.com/office/drawing/2014/main" id="{0D097158-FB19-89B1-4367-8B4940A19D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b="6105"/>
          <a:stretch/>
        </p:blipFill>
        <p:spPr>
          <a:xfrm>
            <a:off x="0" y="156998"/>
            <a:ext cx="9144000" cy="4986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50027C-3462-FAFE-5FC2-CBD89086F1E1}"/>
              </a:ext>
            </a:extLst>
          </p:cNvPr>
          <p:cNvSpPr txBox="1"/>
          <p:nvPr/>
        </p:nvSpPr>
        <p:spPr>
          <a:xfrm>
            <a:off x="1281224" y="6715048"/>
            <a:ext cx="8011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132,000 GSF building to provide the College with additional space to support ongoing growth in student population, faculty hiring, and research activity.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F426B2-6899-891D-0F42-2D9700251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7" y="156999"/>
            <a:ext cx="2939970" cy="615553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New CIS Building</a:t>
            </a:r>
          </a:p>
        </p:txBody>
      </p:sp>
    </p:spTree>
    <p:extLst>
      <p:ext uri="{BB962C8B-B14F-4D97-AF65-F5344CB8AC3E}">
        <p14:creationId xmlns:p14="http://schemas.microsoft.com/office/powerpoint/2010/main" val="8369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ll_ppt-template_seasonal_2024_Spg_A" id="{3FC33582-355A-1F46-97B8-333EF41282AA}" vid="{2FA6E60C-DD79-F042-BCD0-92FC5A824D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E48E5D017E1E4BAC6C235E437E8B81" ma:contentTypeVersion="1" ma:contentTypeDescription="Create a new document." ma:contentTypeScope="" ma:versionID="3614ce1bb16ec63bf293f189bde7aefe">
  <xsd:schema xmlns:xsd="http://www.w3.org/2001/XMLSchema" xmlns:xs="http://www.w3.org/2001/XMLSchema" xmlns:p="http://schemas.microsoft.com/office/2006/metadata/properties" xmlns:ns3="e4c1ce05-e5f0-4c81-a246-c4d1ac965303" targetNamespace="http://schemas.microsoft.com/office/2006/metadata/properties" ma:root="true" ma:fieldsID="4f49565d3251dd9cea50611ca027943f" ns3:_="">
    <xsd:import namespace="e4c1ce05-e5f0-4c81-a246-c4d1ac965303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c1ce05-e5f0-4c81-a246-c4d1ac9653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769373-594B-497F-B29F-9AD96F02CA3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4111076-6C93-404C-A722-C485E711B1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c1ce05-e5f0-4c81-a246-c4d1ac9653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cornell_ppt-template_seasonal_2024_Spg_A</Template>
  <TotalTime>5747</TotalTime>
  <Words>445</Words>
  <Application>Microsoft Office PowerPoint</Application>
  <PresentationFormat>On-screen Show (16:9)</PresentationFormat>
  <Paragraphs>99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Helvetica</vt:lpstr>
      <vt:lpstr>Open Sans</vt:lpstr>
      <vt:lpstr>Times</vt:lpstr>
      <vt:lpstr>Times New Roman</vt:lpstr>
      <vt:lpstr>Office Theme</vt:lpstr>
      <vt:lpstr>Summer Construction Update</vt:lpstr>
      <vt:lpstr>Summer Construction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CIS Building</vt:lpstr>
      <vt:lpstr>PowerPoint Presentation</vt:lpstr>
      <vt:lpstr>PowerPoint Presentation</vt:lpstr>
      <vt:lpstr>PowerPoint Presentation</vt:lpstr>
      <vt:lpstr>Atkinson Hall</vt:lpstr>
      <vt:lpstr>Atkinson Hall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Sitko</dc:creator>
  <cp:lastModifiedBy>Taylor Sitko</cp:lastModifiedBy>
  <cp:revision>26</cp:revision>
  <dcterms:created xsi:type="dcterms:W3CDTF">2024-05-10T13:52:40Z</dcterms:created>
  <dcterms:modified xsi:type="dcterms:W3CDTF">2024-05-15T15:17:39Z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0x010100E4E48E5D017E1E4BAC6C235E437E8B81</vt:lpwstr>
  </property>
</Properties>
</file>