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jpg"/>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 id="2147483718" r:id="rId6"/>
  </p:sldMasterIdLst>
  <p:notesMasterIdLst>
    <p:notesMasterId r:id="rId16"/>
  </p:notesMasterIdLst>
  <p:sldIdLst>
    <p:sldId id="256" r:id="rId7"/>
    <p:sldId id="257" r:id="rId8"/>
    <p:sldId id="563" r:id="rId9"/>
    <p:sldId id="554" r:id="rId10"/>
    <p:sldId id="555" r:id="rId11"/>
    <p:sldId id="556" r:id="rId12"/>
    <p:sldId id="557" r:id="rId13"/>
    <p:sldId id="562" r:id="rId14"/>
    <p:sldId id="551"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92997" autoAdjust="0"/>
  </p:normalViewPr>
  <p:slideViewPr>
    <p:cSldViewPr>
      <p:cViewPr varScale="1">
        <p:scale>
          <a:sx n="85" d="100"/>
          <a:sy n="85" d="100"/>
        </p:scale>
        <p:origin x="1266" y="7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4/15/2024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15 at 10am</a:t>
            </a:r>
          </a:p>
        </p:txBody>
      </p:sp>
      <p:sp>
        <p:nvSpPr>
          <p:cNvPr id="4" name="Slide Number Placeholder 3"/>
          <p:cNvSpPr>
            <a:spLocks noGrp="1"/>
          </p:cNvSpPr>
          <p:nvPr>
            <p:ph type="sldNum" sz="quarter" idx="5"/>
          </p:nvPr>
        </p:nvSpPr>
        <p:spPr/>
        <p:txBody>
          <a:bodyPr/>
          <a:lstStyle/>
          <a:p>
            <a:fld id="{3153D443-CBAC-934A-8506-FB4DF260D863}" type="slidenum">
              <a:rPr lang="en-US" smtClean="0"/>
              <a:t>1</a:t>
            </a:fld>
            <a:endParaRPr lang="en-US"/>
          </a:p>
        </p:txBody>
      </p:sp>
    </p:spTree>
    <p:extLst>
      <p:ext uri="{BB962C8B-B14F-4D97-AF65-F5344CB8AC3E}">
        <p14:creationId xmlns:p14="http://schemas.microsoft.com/office/powerpoint/2010/main" val="244413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effectLst/>
                <a:latin typeface="Arial" panose="020B0604020202020204" pitchFamily="34" charset="0"/>
                <a:ea typeface="Aptos" panose="020B0004020202020204" pitchFamily="34" charset="0"/>
                <a:cs typeface="Arial" panose="020B0604020202020204" pitchFamily="34" charset="0"/>
              </a:rPr>
              <a:t>Adam Chaney – Project Manager, hired February 12</a:t>
            </a:r>
            <a:r>
              <a:rPr lang="en-US" sz="1000" b="1" baseline="30000" dirty="0">
                <a:effectLst/>
                <a:latin typeface="Arial" panose="020B0604020202020204" pitchFamily="34" charset="0"/>
                <a:ea typeface="Aptos" panose="020B0004020202020204" pitchFamily="34" charset="0"/>
                <a:cs typeface="Arial" panose="020B0604020202020204" pitchFamily="34" charset="0"/>
              </a:rPr>
              <a:t>th</a:t>
            </a:r>
            <a:r>
              <a:rPr lang="en-US" sz="1000" b="1" dirty="0">
                <a:effectLst/>
                <a:latin typeface="Arial" panose="020B0604020202020204" pitchFamily="34" charset="0"/>
                <a:ea typeface="Aptos" panose="020B0004020202020204" pitchFamily="34" charset="0"/>
                <a:cs typeface="Arial" panose="020B0604020202020204" pitchFamily="34" charset="0"/>
              </a:rPr>
              <a:t> </a:t>
            </a:r>
          </a:p>
          <a:p>
            <a:pPr marL="285750" indent="-285750">
              <a:buFont typeface="Arial" panose="020B0604020202020204" pitchFamily="34" charset="0"/>
              <a:buChar char="•"/>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Adam Chaney joined the Group B Project Management Team as a project manager in February.  He comes to us from Corning Inc. and has managed complex/high value projects in NYS and around the world.  Adam holds a BS in Mechanical Engineering from Clarkson University and an AS, in Engineering Sciences from Corning Community College.</a:t>
            </a:r>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Madison Macumber – Facilities Engineering Administrative Assistant, hired April 8</a:t>
            </a:r>
            <a:r>
              <a:rPr lang="en-US" sz="1000" b="1" baseline="30000" dirty="0">
                <a:latin typeface="Arial" panose="020B0604020202020204" pitchFamily="34" charset="0"/>
                <a:cs typeface="Arial" panose="020B0604020202020204" pitchFamily="34" charset="0"/>
              </a:rPr>
              <a:t>th</a:t>
            </a:r>
            <a:endParaRPr lang="en-US" sz="1000" baseline="30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dirty="0">
                <a:effectLst/>
                <a:latin typeface="Arial" panose="020B0604020202020204" pitchFamily="34" charset="0"/>
                <a:ea typeface="Aptos" panose="020B0004020202020204" pitchFamily="34" charset="0"/>
                <a:cs typeface="Arial" panose="020B0604020202020204" pitchFamily="34" charset="0"/>
              </a:rPr>
              <a:t>Madison Macumber comes to us from her previous position as a paralegal at a local legal firm. There she performed a multitude of complex legal tasks, mostly focused on real estate and estate planning law. Madison has an associates degree from TC3 and is excited to learn more about engineering and Cornell.</a:t>
            </a:r>
            <a:endParaRPr lang="en-US" sz="1000" dirty="0">
              <a:latin typeface="Arial" panose="020B0604020202020204" pitchFamily="34" charset="0"/>
              <a:cs typeface="Arial" panose="020B0604020202020204" pitchFamily="34" charset="0"/>
            </a:endParaRPr>
          </a:p>
          <a:p>
            <a:pPr marR="0">
              <a:spcBef>
                <a:spcPts val="0"/>
              </a:spcBef>
              <a:spcAft>
                <a:spcPts val="0"/>
              </a:spcAft>
            </a:pPr>
            <a:r>
              <a:rPr lang="en-US" sz="1000" b="1" dirty="0">
                <a:effectLst/>
                <a:latin typeface="Arial" panose="020B0604020202020204" pitchFamily="34" charset="0"/>
                <a:ea typeface="Aptos" panose="020B0004020202020204" pitchFamily="34" charset="0"/>
                <a:cs typeface="Arial" panose="020B0604020202020204" pitchFamily="34" charset="0"/>
              </a:rPr>
              <a:t>Joe Morabito – Senior Project Coordinator, hired April 5</a:t>
            </a:r>
            <a:r>
              <a:rPr lang="en-US" sz="1000" b="1" baseline="30000" dirty="0">
                <a:effectLst/>
                <a:latin typeface="Arial" panose="020B0604020202020204" pitchFamily="34" charset="0"/>
                <a:ea typeface="Aptos" panose="020B0004020202020204" pitchFamily="34" charset="0"/>
                <a:cs typeface="Arial" panose="020B0604020202020204" pitchFamily="34" charset="0"/>
              </a:rPr>
              <a:t>th</a:t>
            </a:r>
            <a:endParaRPr lang="en-US" sz="1000" baseline="300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000" dirty="0">
                <a:effectLst/>
                <a:latin typeface="Arial" panose="020B0604020202020204" pitchFamily="34" charset="0"/>
                <a:ea typeface="Aptos" panose="020B0004020202020204" pitchFamily="34" charset="0"/>
                <a:cs typeface="Arial" panose="020B0604020202020204" pitchFamily="34" charset="0"/>
              </a:rPr>
              <a:t>Joe comes to us from EES Energy Services where he was a project manager.  Prior to that he was a project manager with ICS which is an internet service provider.  He is looking forward to working on the wide variety of projects Cornell has to offer.</a:t>
            </a:r>
          </a:p>
          <a:p>
            <a:r>
              <a:rPr lang="en-US" sz="1000" b="1" dirty="0">
                <a:effectLst/>
                <a:latin typeface="Arial" panose="020B0604020202020204" pitchFamily="34" charset="0"/>
                <a:ea typeface="Aptos" panose="020B0004020202020204" pitchFamily="34" charset="0"/>
                <a:cs typeface="Arial" panose="020B0604020202020204" pitchFamily="34" charset="0"/>
              </a:rPr>
              <a:t>Frank Parish -  Project Manager, hired February 1</a:t>
            </a:r>
            <a:r>
              <a:rPr lang="en-US" sz="1000" b="1" baseline="30000" dirty="0">
                <a:effectLst/>
                <a:latin typeface="Arial" panose="020B0604020202020204" pitchFamily="34" charset="0"/>
                <a:ea typeface="Aptos" panose="020B0004020202020204" pitchFamily="34" charset="0"/>
                <a:cs typeface="Arial" panose="020B0604020202020204" pitchFamily="34" charset="0"/>
              </a:rPr>
              <a:t>st</a:t>
            </a:r>
            <a:endParaRPr lang="en-US" sz="1000" b="1"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Frank Parish joined the Group B Project Management Team as a project manager in February.    Frank is not a stranger to most, having worked as a Unit Facilities Director at the College of Architecture, Art, and Planning for many years.  He started his employment at Cornell back in 2008. Frank holds a BS in Architectural Technology from Keene State College.</a:t>
            </a:r>
            <a:endParaRPr lang="en-US" sz="1000" b="1" dirty="0">
              <a:effectLst/>
              <a:latin typeface="Arial" panose="020B0604020202020204" pitchFamily="34" charset="0"/>
              <a:ea typeface="Aptos" panose="020B0004020202020204" pitchFamily="34" charset="0"/>
              <a:cs typeface="Arial" panose="020B0604020202020204" pitchFamily="34" charset="0"/>
            </a:endParaRPr>
          </a:p>
          <a:p>
            <a:pPr marR="0">
              <a:spcBef>
                <a:spcPts val="0"/>
              </a:spcBef>
              <a:spcAft>
                <a:spcPts val="0"/>
              </a:spcAft>
            </a:pPr>
            <a:r>
              <a:rPr lang="en-US" sz="1000" b="1" dirty="0">
                <a:effectLst/>
                <a:latin typeface="Arial" panose="020B0604020202020204" pitchFamily="34" charset="0"/>
                <a:ea typeface="Aptos" panose="020B0004020202020204" pitchFamily="34" charset="0"/>
                <a:cs typeface="Arial" panose="020B0604020202020204" pitchFamily="34" charset="0"/>
              </a:rPr>
              <a:t>Mike Roberts – Senior Project </a:t>
            </a:r>
            <a:r>
              <a:rPr lang="en-US" sz="1000" b="1" dirty="0">
                <a:latin typeface="Arial" panose="020B0604020202020204" pitchFamily="34" charset="0"/>
                <a:ea typeface="Aptos" panose="020B0004020202020204" pitchFamily="34" charset="0"/>
                <a:cs typeface="Arial" panose="020B0604020202020204" pitchFamily="34" charset="0"/>
              </a:rPr>
              <a:t>Coordinator, hired </a:t>
            </a:r>
            <a:r>
              <a:rPr lang="en-US" sz="1000" b="1" dirty="0">
                <a:effectLst/>
                <a:latin typeface="Arial" panose="020B0604020202020204" pitchFamily="34" charset="0"/>
                <a:ea typeface="Aptos" panose="020B0004020202020204" pitchFamily="34" charset="0"/>
                <a:cs typeface="Arial" panose="020B0604020202020204" pitchFamily="34" charset="0"/>
              </a:rPr>
              <a:t>April 16</a:t>
            </a:r>
            <a:r>
              <a:rPr lang="en-US" sz="1000" b="1" baseline="30000" dirty="0">
                <a:effectLst/>
                <a:latin typeface="Arial" panose="020B0604020202020204" pitchFamily="34" charset="0"/>
                <a:ea typeface="Aptos" panose="020B0004020202020204" pitchFamily="34" charset="0"/>
                <a:cs typeface="Arial" panose="020B0604020202020204" pitchFamily="34" charset="0"/>
              </a:rPr>
              <a:t>th</a:t>
            </a:r>
          </a:p>
          <a:p>
            <a:pPr marL="285750" indent="-285750">
              <a:buFont typeface="Arial" panose="020B0604020202020204" pitchFamily="34" charset="0"/>
              <a:buChar char="•"/>
            </a:pPr>
            <a:r>
              <a:rPr lang="en-US" sz="1000" dirty="0">
                <a:effectLst/>
                <a:latin typeface="Arial" panose="020B0604020202020204" pitchFamily="34" charset="0"/>
                <a:ea typeface="Aptos" panose="020B0004020202020204" pitchFamily="34" charset="0"/>
                <a:cs typeface="Arial" panose="020B0604020202020204" pitchFamily="34" charset="0"/>
              </a:rPr>
              <a:t>Mike Roberts – Mike comes to us from the Cornell Botanic Gardens where he was the Natural Areas Project Manager.  His background is in Natural Resources and Environmental Conservation.  Has been involved with many of the Gorge Management projects, Ash Borer Project and Deer Management program.  Similar to Joe he is very keen on getting able to work on the wide variety of pro</a:t>
            </a:r>
            <a:endParaRPr lang="en-US" sz="1000" baseline="300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104801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801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508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51270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1049A4E3-3B6F-496F-AF79-30F276092F9A}" type="datetimeFigureOut">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pic>
        <p:nvPicPr>
          <p:cNvPr id="8" name="Picture 7"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r>
              <a:rPr lang="en-US"/>
              <a:t>Click to edit Master title style</a:t>
            </a:r>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rgbClr val="FFFFFF"/>
                </a:solidFill>
                <a:latin typeface="+mn-lt"/>
                <a:cs typeface="Times"/>
              </a:rPr>
              <a:t>Click to edit Master text styles</a:t>
            </a:r>
          </a:p>
        </p:txBody>
      </p:sp>
    </p:spTree>
    <p:extLst>
      <p:ext uri="{BB962C8B-B14F-4D97-AF65-F5344CB8AC3E}">
        <p14:creationId xmlns:p14="http://schemas.microsoft.com/office/powerpoint/2010/main" val="119193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r>
              <a:rPr lang="en-US"/>
              <a:t>Click to edit Master text styles</a:t>
            </a:r>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203513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14801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r>
              <a:rPr lang="en-US" dirty="0"/>
              <a:t>Click icon to add picture</a:t>
            </a:r>
          </a:p>
        </p:txBody>
      </p:sp>
    </p:spTree>
    <p:extLst>
      <p:ext uri="{BB962C8B-B14F-4D97-AF65-F5344CB8AC3E}">
        <p14:creationId xmlns:p14="http://schemas.microsoft.com/office/powerpoint/2010/main" val="125216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285750" y="1066800"/>
            <a:ext cx="8677656" cy="685800"/>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206537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46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654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49A4E3-3B6F-496F-AF79-30F276092F9A}" type="datetimeFigureOut">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7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pic>
        <p:nvPicPr>
          <p:cNvPr id="6" name="Picture 5"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27639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BD4BB96B-116C-4E09-8E06-25A00D09787E}" type="datetime1">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31222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0FA7B1-495E-43D2-BB11-8B0699A6CC9B}" type="datetime1">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40212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E7C8E9-A612-4150-ADD3-A87E556A4A94}" type="datetime1">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18635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6A6256-29E0-4C54-936C-F47FE3C6C9D5}" type="datetime1">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138719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B4352F-0C34-4F38-A32E-4D7A129BFB7D}" type="datetime1">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8786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F0288F-55D5-4636-92AE-67069A885A10}" type="datetime1">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161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7D6E51-19F2-4349-84E5-C7CD5E0DFC4D}" type="datetime1">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6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A92492-29C9-419D-8FD7-368FDD255810}" type="datetime1">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666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DCA6EC-403D-40EC-AEE7-73D7383A6217}" type="datetime1">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86890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4/15/2024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9A4E3-3B6F-496F-AF79-30F276092F9A}" type="datetimeFigureOut">
              <a:rPr lang="en-US" smtClean="0"/>
              <a:t>4/15/2024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95987-FDC8-4CED-9873-820033AFE379}" type="slidenum">
              <a:rPr lang="en-US" smtClean="0"/>
              <a:t>‹#›</a:t>
            </a:fld>
            <a:endParaRPr lang="en-US" dirty="0"/>
          </a:p>
        </p:txBody>
      </p:sp>
    </p:spTree>
    <p:extLst>
      <p:ext uri="{BB962C8B-B14F-4D97-AF65-F5344CB8AC3E}">
        <p14:creationId xmlns:p14="http://schemas.microsoft.com/office/powerpoint/2010/main" val="7942995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9C658-A9B1-4639-94E3-94AC74025DEA}" type="datetime1">
              <a:rPr lang="en-US" smtClean="0"/>
              <a:t>4/15/2024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428479301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a:lnSpc>
                <a:spcPct val="100000"/>
              </a:lnSpc>
              <a:spcBef>
                <a:spcPts val="95"/>
              </a:spcBef>
            </a:pPr>
            <a:r>
              <a:rPr sz="3200" b="1" spc="-15" dirty="0">
                <a:solidFill>
                  <a:srgbClr val="FFFFFF"/>
                </a:solidFill>
                <a:latin typeface="Arial" panose="020B0604020202020204" pitchFamily="34" charset="0"/>
                <a:cs typeface="Arial" panose="020B0604020202020204" pitchFamily="34" charset="0"/>
              </a:rPr>
              <a:t>Project </a:t>
            </a:r>
            <a:r>
              <a:rPr sz="3200" b="1" spc="-10" dirty="0">
                <a:solidFill>
                  <a:srgbClr val="FFFFFF"/>
                </a:solidFill>
                <a:latin typeface="Arial" panose="020B0604020202020204" pitchFamily="34" charset="0"/>
                <a:cs typeface="Arial" panose="020B0604020202020204" pitchFamily="34" charset="0"/>
              </a:rPr>
              <a:t>Management</a:t>
            </a:r>
            <a:r>
              <a:rPr sz="3200" b="1" spc="-5" dirty="0">
                <a:solidFill>
                  <a:srgbClr val="FFFFFF"/>
                </a:solidFill>
                <a:latin typeface="Arial" panose="020B0604020202020204" pitchFamily="34" charset="0"/>
                <a:cs typeface="Arial" panose="020B0604020202020204" pitchFamily="34" charset="0"/>
              </a:rPr>
              <a:t>  </a:t>
            </a:r>
            <a:r>
              <a:rPr sz="3200" b="1" spc="-20" dirty="0">
                <a:solidFill>
                  <a:srgbClr val="FFFFFF"/>
                </a:solidFill>
                <a:latin typeface="Arial" panose="020B0604020202020204" pitchFamily="34" charset="0"/>
                <a:cs typeface="Arial" panose="020B0604020202020204" pitchFamily="34" charset="0"/>
              </a:rPr>
              <a:t>Professional </a:t>
            </a:r>
            <a:r>
              <a:rPr sz="3200" b="1" spc="-15" dirty="0">
                <a:solidFill>
                  <a:srgbClr val="FFFFFF"/>
                </a:solidFill>
                <a:latin typeface="Arial" panose="020B0604020202020204" pitchFamily="34" charset="0"/>
                <a:cs typeface="Arial" panose="020B0604020202020204" pitchFamily="34" charset="0"/>
              </a:rPr>
              <a:t>Development</a:t>
            </a:r>
            <a:r>
              <a:rPr sz="3200" b="1" spc="80" dirty="0">
                <a:solidFill>
                  <a:srgbClr val="FFFFFF"/>
                </a:solidFill>
                <a:latin typeface="Arial" panose="020B0604020202020204" pitchFamily="34" charset="0"/>
                <a:cs typeface="Arial" panose="020B0604020202020204" pitchFamily="34" charset="0"/>
              </a:rPr>
              <a:t> </a:t>
            </a:r>
            <a:r>
              <a:rPr sz="3200" b="1" spc="-5" dirty="0">
                <a:solidFill>
                  <a:srgbClr val="FFFFFF"/>
                </a:solidFill>
                <a:latin typeface="Arial" panose="020B0604020202020204" pitchFamily="34" charset="0"/>
                <a:cs typeface="Arial" panose="020B0604020202020204" pitchFamily="34" charset="0"/>
              </a:rPr>
              <a:t>Series</a:t>
            </a:r>
            <a:endParaRPr sz="3200" b="1" dirty="0">
              <a:latin typeface="Arial" panose="020B0604020202020204" pitchFamily="34" charset="0"/>
              <a:cs typeface="Arial" panose="020B0604020202020204" pitchFamily="34" charset="0"/>
            </a:endParaRPr>
          </a:p>
        </p:txBody>
      </p:sp>
      <p:sp>
        <p:nvSpPr>
          <p:cNvPr id="3" name="object 3"/>
          <p:cNvSpPr txBox="1"/>
          <p:nvPr/>
        </p:nvSpPr>
        <p:spPr>
          <a:xfrm>
            <a:off x="407162" y="4876800"/>
            <a:ext cx="6069838" cy="1529329"/>
          </a:xfrm>
          <a:prstGeom prst="rect">
            <a:avLst/>
          </a:prstGeom>
        </p:spPr>
        <p:txBody>
          <a:bodyPr vert="horz" wrap="square" lIns="0" tIns="12700" rIns="0" bIns="0" rtlCol="0">
            <a:spAutoFit/>
          </a:bodyPr>
          <a:lstStyle/>
          <a:p>
            <a:pPr marL="12700" marR="5080">
              <a:lnSpc>
                <a:spcPct val="120000"/>
              </a:lnSpc>
              <a:spcBef>
                <a:spcPts val="100"/>
              </a:spcBef>
            </a:pPr>
            <a:r>
              <a:rPr lang="en-US" sz="2800" spc="-15" dirty="0">
                <a:solidFill>
                  <a:srgbClr val="FFFFFF"/>
                </a:solidFill>
                <a:latin typeface="Arial" panose="020B0604020202020204" pitchFamily="34" charset="0"/>
                <a:cs typeface="Arial" panose="020B0604020202020204" pitchFamily="34" charset="0"/>
              </a:rPr>
              <a:t>April 18, 2024</a:t>
            </a:r>
          </a:p>
          <a:p>
            <a:pPr marL="12700" marR="5080">
              <a:lnSpc>
                <a:spcPct val="120000"/>
              </a:lnSpc>
              <a:spcBef>
                <a:spcPts val="100"/>
              </a:spcBef>
            </a:pPr>
            <a:r>
              <a:rPr sz="2800" spc="-15" dirty="0">
                <a:solidFill>
                  <a:srgbClr val="FFFFFF"/>
                </a:solidFill>
                <a:latin typeface="Arial" panose="020B0604020202020204" pitchFamily="34" charset="0"/>
                <a:cs typeface="Arial" panose="020B0604020202020204" pitchFamily="34" charset="0"/>
              </a:rPr>
              <a:t>Facilities </a:t>
            </a:r>
            <a:r>
              <a:rPr sz="2800" spc="-5" dirty="0">
                <a:solidFill>
                  <a:srgbClr val="FFFFFF"/>
                </a:solidFill>
                <a:latin typeface="Arial" panose="020B0604020202020204" pitchFamily="34" charset="0"/>
                <a:cs typeface="Arial" panose="020B0604020202020204" pitchFamily="34" charset="0"/>
              </a:rPr>
              <a:t>and Campus </a:t>
            </a:r>
            <a:r>
              <a:rPr sz="2800" dirty="0">
                <a:solidFill>
                  <a:srgbClr val="FFFFFF"/>
                </a:solidFill>
                <a:latin typeface="Arial" panose="020B0604020202020204" pitchFamily="34" charset="0"/>
                <a:cs typeface="Arial" panose="020B0604020202020204" pitchFamily="34" charset="0"/>
              </a:rPr>
              <a:t>Services  </a:t>
            </a:r>
            <a:r>
              <a:rPr sz="2800" spc="-5" dirty="0">
                <a:solidFill>
                  <a:srgbClr val="FFFFFF"/>
                </a:solidFill>
                <a:latin typeface="Arial" panose="020B0604020202020204" pitchFamily="34" charset="0"/>
                <a:cs typeface="Arial" panose="020B0604020202020204" pitchFamily="34" charset="0"/>
              </a:rPr>
              <a:t>Engineering and </a:t>
            </a:r>
            <a:r>
              <a:rPr sz="2800" spc="-10" dirty="0">
                <a:solidFill>
                  <a:srgbClr val="FFFFFF"/>
                </a:solidFill>
                <a:latin typeface="Arial" panose="020B0604020202020204" pitchFamily="34" charset="0"/>
                <a:cs typeface="Arial" panose="020B0604020202020204" pitchFamily="34" charset="0"/>
              </a:rPr>
              <a:t>Project Management  </a:t>
            </a:r>
            <a:endParaRPr lang="en-US" sz="2800" spc="-10"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102" y="381000"/>
            <a:ext cx="4263898" cy="566822"/>
          </a:xfrm>
          <a:prstGeom prst="rect">
            <a:avLst/>
          </a:prstGeom>
        </p:spPr>
        <p:txBody>
          <a:bodyPr vert="horz" wrap="square" lIns="0" tIns="12700" rIns="0" bIns="0" rtlCol="0">
            <a:spAutoFit/>
          </a:bodyPr>
          <a:lstStyle/>
          <a:p>
            <a:pPr marL="12700">
              <a:lnSpc>
                <a:spcPct val="100000"/>
              </a:lnSpc>
              <a:spcBef>
                <a:spcPts val="100"/>
              </a:spcBef>
            </a:pPr>
            <a:r>
              <a:rPr sz="3600" b="1" spc="-70" dirty="0">
                <a:solidFill>
                  <a:schemeClr val="tx1">
                    <a:lumMod val="85000"/>
                    <a:lumOff val="15000"/>
                  </a:schemeClr>
                </a:solidFill>
              </a:rPr>
              <a:t>Today’s</a:t>
            </a:r>
            <a:r>
              <a:rPr sz="3600" b="1" spc="-280" dirty="0">
                <a:solidFill>
                  <a:schemeClr val="tx1">
                    <a:lumMod val="85000"/>
                    <a:lumOff val="15000"/>
                  </a:schemeClr>
                </a:solidFill>
              </a:rPr>
              <a:t> </a:t>
            </a:r>
            <a:r>
              <a:rPr sz="3600" b="1" dirty="0">
                <a:solidFill>
                  <a:schemeClr val="tx1">
                    <a:lumMod val="85000"/>
                    <a:lumOff val="15000"/>
                  </a:schemeClr>
                </a:solidFill>
              </a:rPr>
              <a:t>Agenda</a:t>
            </a:r>
          </a:p>
        </p:txBody>
      </p:sp>
      <p:sp>
        <p:nvSpPr>
          <p:cNvPr id="3" name="object 3"/>
          <p:cNvSpPr txBox="1"/>
          <p:nvPr/>
        </p:nvSpPr>
        <p:spPr>
          <a:xfrm>
            <a:off x="876300" y="1447800"/>
            <a:ext cx="7391400" cy="5275803"/>
          </a:xfrm>
          <a:prstGeom prst="rect">
            <a:avLst/>
          </a:prstGeom>
        </p:spPr>
        <p:txBody>
          <a:bodyPr vert="horz" wrap="square" lIns="0" tIns="12700" rIns="0" bIns="0" rtlCol="0">
            <a:spAutoFit/>
          </a:bodyPr>
          <a:lstStyle/>
          <a:p>
            <a:pPr marL="457200" marR="0" lvl="0" indent="-457200" fontAlgn="base">
              <a:spcBef>
                <a:spcPts val="0"/>
              </a:spcBef>
              <a:spcAft>
                <a:spcPts val="0"/>
              </a:spcAft>
              <a:buSzPct val="150000"/>
              <a:buFont typeface="Wingdings" panose="05000000000000000000" pitchFamily="2" charset="2"/>
              <a:buChar char="§"/>
              <a:tabLst>
                <a:tab pos="457200" algn="l"/>
              </a:tabLst>
            </a:pPr>
            <a:r>
              <a:rPr lang="en-US"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New EPM Intros </a:t>
            </a:r>
          </a:p>
          <a:p>
            <a:pPr marL="285750" marR="0" lvl="0" indent="-285750" fontAlgn="base">
              <a:spcBef>
                <a:spcPts val="0"/>
              </a:spcBef>
              <a:spcAft>
                <a:spcPts val="0"/>
              </a:spcAft>
              <a:buSzPct val="150000"/>
              <a:buFont typeface="Wingdings" panose="05000000000000000000" pitchFamily="2" charset="2"/>
              <a:buChar char="§"/>
              <a:tabLst>
                <a:tab pos="457200" algn="l"/>
              </a:tabLst>
            </a:pPr>
            <a:endParaRPr lang="en-US" dirty="0">
              <a:effectLst/>
              <a:latin typeface="Aptos" panose="020B0004020202020204" pitchFamily="34" charset="0"/>
              <a:ea typeface="Aptos" panose="020B0004020202020204" pitchFamily="34" charset="0"/>
              <a:cs typeface="Aptos" panose="020B0004020202020204" pitchFamily="34" charset="0"/>
            </a:endParaRPr>
          </a:p>
          <a:p>
            <a:pPr marL="914400" marR="0" lvl="1" indent="-457200" fontAlgn="base">
              <a:spcBef>
                <a:spcPts val="0"/>
              </a:spcBef>
              <a:spcAft>
                <a:spcPts val="0"/>
              </a:spcAft>
              <a:buSzPct val="150000"/>
              <a:buFont typeface="Wingdings" panose="05000000000000000000" pitchFamily="2" charset="2"/>
              <a:buChar char="§"/>
              <a:tabLst>
                <a:tab pos="9144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Andrew </a:t>
            </a:r>
            <a:r>
              <a:rPr lang="en-US"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Magré</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R="0" lvl="1" fontAlgn="base">
              <a:spcBef>
                <a:spcPts val="0"/>
              </a:spcBef>
              <a:spcAft>
                <a:spcPts val="0"/>
              </a:spcAft>
              <a:buSzPct val="150000"/>
              <a:tabLst>
                <a:tab pos="914400" algn="l"/>
              </a:tabLst>
            </a:pPr>
            <a:endParaRPr lang="en-US"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fontAlgn="base">
              <a:spcBef>
                <a:spcPts val="0"/>
              </a:spcBef>
              <a:spcAft>
                <a:spcPts val="0"/>
              </a:spcAft>
              <a:buSzPct val="150000"/>
              <a:buFont typeface="Wingdings" panose="05000000000000000000" pitchFamily="2" charset="2"/>
              <a:buChar char="§"/>
              <a:tabLst>
                <a:tab pos="457200" algn="l"/>
              </a:tabLst>
            </a:pPr>
            <a:r>
              <a:rPr lang="en-US"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Campus REC Policy </a:t>
            </a:r>
          </a:p>
          <a:p>
            <a:pPr marL="285750" marR="0" lvl="0" indent="-285750" fontAlgn="base">
              <a:spcBef>
                <a:spcPts val="0"/>
              </a:spcBef>
              <a:spcAft>
                <a:spcPts val="0"/>
              </a:spcAft>
              <a:buSzPct val="150000"/>
              <a:buFont typeface="Wingdings" panose="05000000000000000000" pitchFamily="2" charset="2"/>
              <a:buChar char="§"/>
              <a:tabLst>
                <a:tab pos="457200" algn="l"/>
              </a:tabLst>
            </a:pPr>
            <a:endParaRPr lang="en-US" dirty="0">
              <a:effectLst/>
              <a:latin typeface="Aptos" panose="020B0004020202020204" pitchFamily="34" charset="0"/>
              <a:ea typeface="Aptos" panose="020B0004020202020204" pitchFamily="34" charset="0"/>
              <a:cs typeface="Aptos" panose="020B0004020202020204" pitchFamily="34" charset="0"/>
            </a:endParaRPr>
          </a:p>
          <a:p>
            <a:pPr marL="914400" marR="0" lvl="1" indent="-457200" fontAlgn="base">
              <a:spcBef>
                <a:spcPts val="0"/>
              </a:spcBef>
              <a:spcAft>
                <a:spcPts val="0"/>
              </a:spcAft>
              <a:buSzPct val="150000"/>
              <a:buFont typeface="Wingdings" panose="05000000000000000000" pitchFamily="2" charset="2"/>
              <a:buChar char="§"/>
              <a:tabLst>
                <a:tab pos="9144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Sarah Carson and Matt Kozlowski</a:t>
            </a:r>
          </a:p>
          <a:p>
            <a:pPr marL="742950" marR="0" lvl="1" indent="-285750" fontAlgn="base">
              <a:spcBef>
                <a:spcPts val="0"/>
              </a:spcBef>
              <a:spcAft>
                <a:spcPts val="0"/>
              </a:spcAft>
              <a:buSzPct val="150000"/>
              <a:buFont typeface="Wingdings" panose="05000000000000000000" pitchFamily="2" charset="2"/>
              <a:buChar char="§"/>
              <a:tabLst>
                <a:tab pos="914400" algn="l"/>
              </a:tabLst>
            </a:pPr>
            <a:endParaRPr lang="en-US"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fontAlgn="base">
              <a:spcBef>
                <a:spcPts val="0"/>
              </a:spcBef>
              <a:spcAft>
                <a:spcPts val="0"/>
              </a:spcAft>
              <a:buSzPct val="150000"/>
              <a:buFont typeface="Wingdings" panose="05000000000000000000" pitchFamily="2" charset="2"/>
              <a:buChar char="§"/>
              <a:tabLst>
                <a:tab pos="457200" algn="l"/>
              </a:tabLst>
            </a:pPr>
            <a:r>
              <a:rPr lang="en-US"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Contract Updates for IRA Eligible </a:t>
            </a:r>
            <a:r>
              <a:rPr lang="en-US" b="1" dirty="0">
                <a:solidFill>
                  <a:srgbClr val="000000"/>
                </a:solidFill>
                <a:latin typeface="Arial" panose="020B0604020202020204" pitchFamily="34" charset="0"/>
                <a:ea typeface="Times New Roman" panose="02020603050405020304" pitchFamily="18" charset="0"/>
                <a:cs typeface="Aptos" panose="020B0004020202020204" pitchFamily="34" charset="0"/>
              </a:rPr>
              <a:t>P</a:t>
            </a:r>
            <a:r>
              <a:rPr lang="en-US"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rojects</a:t>
            </a:r>
          </a:p>
          <a:p>
            <a:pPr marL="285750" marR="0" lvl="0" indent="-285750" fontAlgn="base">
              <a:spcBef>
                <a:spcPts val="0"/>
              </a:spcBef>
              <a:spcAft>
                <a:spcPts val="0"/>
              </a:spcAft>
              <a:buSzPct val="150000"/>
              <a:buFont typeface="Wingdings" panose="05000000000000000000" pitchFamily="2" charset="2"/>
              <a:buChar char="§"/>
              <a:tabLst>
                <a:tab pos="457200" algn="l"/>
              </a:tabLst>
            </a:pPr>
            <a:endParaRPr lang="en-US" dirty="0">
              <a:effectLst/>
              <a:latin typeface="Aptos" panose="020B0004020202020204" pitchFamily="34" charset="0"/>
              <a:ea typeface="Aptos" panose="020B0004020202020204" pitchFamily="34" charset="0"/>
              <a:cs typeface="Aptos" panose="020B0004020202020204" pitchFamily="34" charset="0"/>
            </a:endParaRPr>
          </a:p>
          <a:p>
            <a:pPr marL="914400" marR="0" lvl="1" indent="-457200" fontAlgn="base">
              <a:spcBef>
                <a:spcPts val="0"/>
              </a:spcBef>
              <a:spcAft>
                <a:spcPts val="0"/>
              </a:spcAft>
              <a:buSzPct val="150000"/>
              <a:buFont typeface="Wingdings" panose="05000000000000000000" pitchFamily="2" charset="2"/>
              <a:buChar char="§"/>
              <a:tabLst>
                <a:tab pos="9144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Brenda Frank and Jaimee Wilson</a:t>
            </a:r>
            <a:endParaRPr lang="en-US"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fontAlgn="base">
              <a:spcBef>
                <a:spcPts val="0"/>
              </a:spcBef>
              <a:spcAft>
                <a:spcPts val="0"/>
              </a:spcAft>
              <a:buSzPct val="150000"/>
              <a:buFont typeface="Wingdings" panose="05000000000000000000" pitchFamily="2" charset="2"/>
              <a:buChar char="§"/>
              <a:tabLst>
                <a:tab pos="457200" algn="l"/>
              </a:tabLst>
            </a:pPr>
            <a:endParaRPr lang="en-US" dirty="0">
              <a:solidFill>
                <a:srgbClr val="000000"/>
              </a:solidFill>
              <a:effectLst/>
              <a:latin typeface="Arial" panose="020B0604020202020204" pitchFamily="34" charset="0"/>
              <a:ea typeface="Times New Roman" panose="02020603050405020304" pitchFamily="18" charset="0"/>
              <a:cs typeface="Aptos" panose="020B0004020202020204" pitchFamily="34" charset="0"/>
            </a:endParaRPr>
          </a:p>
          <a:p>
            <a:pPr marL="457200" marR="0" lvl="0" indent="-457200" fontAlgn="base">
              <a:spcBef>
                <a:spcPts val="0"/>
              </a:spcBef>
              <a:spcAft>
                <a:spcPts val="0"/>
              </a:spcAft>
              <a:buSzPct val="150000"/>
              <a:buFont typeface="Wingdings" panose="05000000000000000000" pitchFamily="2" charset="2"/>
              <a:buChar char="§"/>
              <a:tabLst>
                <a:tab pos="457200" algn="l"/>
              </a:tabLst>
            </a:pPr>
            <a:r>
              <a:rPr lang="en-US"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Construction Impacts Statements and Staging/Parking</a:t>
            </a:r>
          </a:p>
          <a:p>
            <a:pPr marL="285750" marR="0" lvl="0" indent="-285750" fontAlgn="base">
              <a:spcBef>
                <a:spcPts val="0"/>
              </a:spcBef>
              <a:spcAft>
                <a:spcPts val="0"/>
              </a:spcAft>
              <a:buSzPct val="150000"/>
              <a:buFont typeface="Wingdings" panose="05000000000000000000" pitchFamily="2" charset="2"/>
              <a:buChar char="§"/>
              <a:tabLst>
                <a:tab pos="457200" algn="l"/>
              </a:tabLst>
            </a:pPr>
            <a:endParaRPr lang="en-US" dirty="0">
              <a:effectLst/>
              <a:latin typeface="Aptos" panose="020B0004020202020204" pitchFamily="34" charset="0"/>
              <a:ea typeface="Aptos" panose="020B0004020202020204" pitchFamily="34" charset="0"/>
              <a:cs typeface="Aptos" panose="020B0004020202020204" pitchFamily="34" charset="0"/>
            </a:endParaRPr>
          </a:p>
          <a:p>
            <a:pPr marL="914400" marR="0" lvl="1" indent="-457200" fontAlgn="base">
              <a:spcBef>
                <a:spcPts val="0"/>
              </a:spcBef>
              <a:spcAft>
                <a:spcPts val="0"/>
              </a:spcAft>
              <a:buSzPct val="150000"/>
              <a:buFont typeface="Wingdings" panose="05000000000000000000" pitchFamily="2" charset="2"/>
              <a:buChar char="§"/>
              <a:tabLst>
                <a:tab pos="914400" algn="l"/>
              </a:tabLs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Travis Fisher </a:t>
            </a:r>
          </a:p>
          <a:p>
            <a:pPr marR="0" lvl="1" fontAlgn="base">
              <a:spcBef>
                <a:spcPts val="0"/>
              </a:spcBef>
              <a:spcAft>
                <a:spcPts val="0"/>
              </a:spcAft>
              <a:buSzPct val="150000"/>
              <a:tabLst>
                <a:tab pos="914400" algn="l"/>
              </a:tabLst>
            </a:pPr>
            <a:endParaRPr lang="en-US"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fontAlgn="base">
              <a:spcBef>
                <a:spcPts val="0"/>
              </a:spcBef>
              <a:spcAft>
                <a:spcPts val="0"/>
              </a:spcAft>
              <a:buSzPct val="150000"/>
              <a:buFont typeface="Wingdings" panose="05000000000000000000" pitchFamily="2" charset="2"/>
              <a:buChar char="§"/>
              <a:tabLst>
                <a:tab pos="457200" algn="l"/>
              </a:tabLst>
            </a:pPr>
            <a:r>
              <a:rPr lang="en-US"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Construction Site Safety and Incident Reporting Presentation </a:t>
            </a:r>
          </a:p>
          <a:p>
            <a:pPr marL="285750" marR="0" lvl="0" indent="-285750" fontAlgn="base">
              <a:spcBef>
                <a:spcPts val="0"/>
              </a:spcBef>
              <a:spcAft>
                <a:spcPts val="0"/>
              </a:spcAft>
              <a:buSzPct val="150000"/>
              <a:buFont typeface="Wingdings" panose="05000000000000000000" pitchFamily="2" charset="2"/>
              <a:buChar char="§"/>
              <a:tabLst>
                <a:tab pos="457200" algn="l"/>
              </a:tabLst>
            </a:pPr>
            <a:endParaRPr lang="en-US" dirty="0">
              <a:effectLst/>
              <a:latin typeface="Aptos" panose="020B0004020202020204" pitchFamily="34" charset="0"/>
              <a:ea typeface="Aptos" panose="020B0004020202020204" pitchFamily="34" charset="0"/>
              <a:cs typeface="Aptos" panose="020B0004020202020204" pitchFamily="34" charset="0"/>
            </a:endParaRPr>
          </a:p>
          <a:p>
            <a:pPr marL="914400" marR="0" lvl="1" indent="-457200" fontAlgn="base">
              <a:spcBef>
                <a:spcPts val="0"/>
              </a:spcBef>
              <a:spcAft>
                <a:spcPts val="0"/>
              </a:spcAft>
              <a:buSzPct val="150000"/>
              <a:buFont typeface="Wingdings" panose="05000000000000000000" pitchFamily="2" charset="2"/>
              <a:buChar char="§"/>
              <a:tabLst>
                <a:tab pos="914400" algn="l"/>
              </a:tabLst>
            </a:pPr>
            <a:r>
              <a:rPr lang="en-US"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Travis Fisher, Nakeschi Watkins, and Johnathon Bootland</a:t>
            </a:r>
            <a:endParaRPr lang="en-US" dirty="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descr="A close-up of a logo&#10;&#10;Description automatically generated">
            <a:extLst>
              <a:ext uri="{FF2B5EF4-FFF2-40B4-BE49-F238E27FC236}">
                <a16:creationId xmlns:a16="http://schemas.microsoft.com/office/drawing/2014/main" id="{4ACA617D-09DD-9900-21D7-F4DA58F2E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365" y="0"/>
            <a:ext cx="2400635" cy="7621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43F0A5-0F46-2126-FAB9-1FF6978830DF}"/>
              </a:ext>
            </a:extLst>
          </p:cNvPr>
          <p:cNvSpPr>
            <a:spLocks noGrp="1"/>
          </p:cNvSpPr>
          <p:nvPr>
            <p:ph type="body" sz="quarter" idx="13"/>
          </p:nvPr>
        </p:nvSpPr>
        <p:spPr>
          <a:xfrm>
            <a:off x="533400" y="838200"/>
            <a:ext cx="9144000" cy="533400"/>
          </a:xfrm>
        </p:spPr>
        <p:txBody>
          <a:bodyPr>
            <a:normAutofit/>
          </a:bodyPr>
          <a:lstStyle/>
          <a:p>
            <a:r>
              <a:rPr lang="en-US" sz="2800" b="1" dirty="0">
                <a:latin typeface="Arial" panose="020B0604020202020204" pitchFamily="34" charset="0"/>
                <a:cs typeface="Arial" panose="020B0604020202020204" pitchFamily="34" charset="0"/>
              </a:rPr>
              <a:t>New EPM Hires within the last 3 months</a:t>
            </a:r>
          </a:p>
        </p:txBody>
      </p:sp>
      <p:sp>
        <p:nvSpPr>
          <p:cNvPr id="3" name="TextBox 2">
            <a:extLst>
              <a:ext uri="{FF2B5EF4-FFF2-40B4-BE49-F238E27FC236}">
                <a16:creationId xmlns:a16="http://schemas.microsoft.com/office/drawing/2014/main" id="{A3620986-0032-E95D-5E00-060D25DEE326}"/>
              </a:ext>
            </a:extLst>
          </p:cNvPr>
          <p:cNvSpPr txBox="1"/>
          <p:nvPr/>
        </p:nvSpPr>
        <p:spPr>
          <a:xfrm>
            <a:off x="887324" y="3073568"/>
            <a:ext cx="1954243" cy="1015663"/>
          </a:xfrm>
          <a:prstGeom prst="rect">
            <a:avLst/>
          </a:prstGeom>
          <a:noFill/>
        </p:spPr>
        <p:txBody>
          <a:bodyPr wrap="square" rtlCol="0">
            <a:spAutoFit/>
          </a:bodyPr>
          <a:lstStyle/>
          <a:p>
            <a:r>
              <a:rPr lang="en-US" sz="1600" dirty="0">
                <a:effectLst/>
                <a:latin typeface="Arial" panose="020B0604020202020204" pitchFamily="34" charset="0"/>
                <a:ea typeface="Aptos" panose="020B0004020202020204" pitchFamily="34" charset="0"/>
                <a:cs typeface="Arial" panose="020B0604020202020204" pitchFamily="34" charset="0"/>
              </a:rPr>
              <a:t> </a:t>
            </a:r>
          </a:p>
          <a:p>
            <a:pPr algn="ctr"/>
            <a:r>
              <a:rPr lang="en-US" sz="1600" b="1" dirty="0">
                <a:effectLst/>
                <a:latin typeface="Arial" panose="020B0604020202020204" pitchFamily="34" charset="0"/>
                <a:ea typeface="Aptos" panose="020B0004020202020204" pitchFamily="34" charset="0"/>
                <a:cs typeface="Arial" panose="020B0604020202020204" pitchFamily="34" charset="0"/>
              </a:rPr>
              <a:t>Adam Chaney </a:t>
            </a:r>
            <a:r>
              <a:rPr lang="en-US" sz="1400" dirty="0">
                <a:effectLst/>
                <a:latin typeface="Arial" panose="020B0604020202020204" pitchFamily="34" charset="0"/>
                <a:ea typeface="Aptos" panose="020B0004020202020204" pitchFamily="34" charset="0"/>
                <a:cs typeface="Arial" panose="020B0604020202020204" pitchFamily="34" charset="0"/>
              </a:rPr>
              <a:t>Project Manager </a:t>
            </a:r>
            <a:r>
              <a:rPr lang="en-US" sz="1400" dirty="0">
                <a:latin typeface="Arial" panose="020B0604020202020204" pitchFamily="34" charset="0"/>
                <a:ea typeface="Aptos" panose="020B0004020202020204" pitchFamily="34" charset="0"/>
                <a:cs typeface="Arial" panose="020B0604020202020204" pitchFamily="34" charset="0"/>
              </a:rPr>
              <a:t>H</a:t>
            </a:r>
            <a:r>
              <a:rPr lang="en-US" sz="1400" dirty="0">
                <a:effectLst/>
                <a:latin typeface="Arial" panose="020B0604020202020204" pitchFamily="34" charset="0"/>
                <a:ea typeface="Aptos" panose="020B0004020202020204" pitchFamily="34" charset="0"/>
                <a:cs typeface="Arial" panose="020B0604020202020204" pitchFamily="34" charset="0"/>
              </a:rPr>
              <a:t>ired February 12</a:t>
            </a:r>
            <a:r>
              <a:rPr lang="en-US" sz="1400" baseline="30000" dirty="0">
                <a:effectLst/>
                <a:latin typeface="Arial" panose="020B0604020202020204" pitchFamily="34" charset="0"/>
                <a:ea typeface="Aptos" panose="020B0004020202020204" pitchFamily="34" charset="0"/>
                <a:cs typeface="Arial" panose="020B0604020202020204" pitchFamily="34" charset="0"/>
              </a:rPr>
              <a:t>th</a:t>
            </a:r>
            <a:r>
              <a:rPr lang="en-US" sz="1400" dirty="0">
                <a:effectLst/>
                <a:latin typeface="Arial" panose="020B0604020202020204" pitchFamily="34" charset="0"/>
                <a:ea typeface="Aptos" panose="020B0004020202020204" pitchFamily="34" charset="0"/>
                <a:cs typeface="Arial" panose="020B0604020202020204" pitchFamily="34" charset="0"/>
              </a:rPr>
              <a:t> </a:t>
            </a:r>
            <a:endParaRPr lang="en-US" sz="1600" baseline="30000" dirty="0">
              <a:latin typeface="Arial" panose="020B0604020202020204" pitchFamily="34" charset="0"/>
              <a:ea typeface="Aptos" panose="020B0004020202020204" pitchFamily="34" charset="0"/>
              <a:cs typeface="Arial" panose="020B0604020202020204" pitchFamily="34" charset="0"/>
            </a:endParaRPr>
          </a:p>
        </p:txBody>
      </p:sp>
      <p:sp>
        <p:nvSpPr>
          <p:cNvPr id="4" name="AutoShape 2" descr="Adam Chaney employee photo">
            <a:extLst>
              <a:ext uri="{FF2B5EF4-FFF2-40B4-BE49-F238E27FC236}">
                <a16:creationId xmlns:a16="http://schemas.microsoft.com/office/drawing/2014/main" id="{12C685A8-DAD6-3FC7-7DF3-871D6EDF088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person wearing glasses and a sweater&#10;&#10;Description automatically generated">
            <a:extLst>
              <a:ext uri="{FF2B5EF4-FFF2-40B4-BE49-F238E27FC236}">
                <a16:creationId xmlns:a16="http://schemas.microsoft.com/office/drawing/2014/main" id="{B95BAE1E-98E2-F4AC-9B7E-6A8D3503D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94630" y="1603268"/>
            <a:ext cx="1318226" cy="1671895"/>
          </a:xfrm>
          <a:prstGeom prst="rect">
            <a:avLst/>
          </a:prstGeom>
        </p:spPr>
      </p:pic>
      <p:pic>
        <p:nvPicPr>
          <p:cNvPr id="8" name="Picture 7" descr="A person with long brown hair smiling&#10;&#10;Description automatically generated">
            <a:extLst>
              <a:ext uri="{FF2B5EF4-FFF2-40B4-BE49-F238E27FC236}">
                <a16:creationId xmlns:a16="http://schemas.microsoft.com/office/drawing/2014/main" id="{E69F542F-318A-4711-BD0C-6C58D9F480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0360" y="1603268"/>
            <a:ext cx="1318226" cy="1672812"/>
          </a:xfrm>
          <a:prstGeom prst="rect">
            <a:avLst/>
          </a:prstGeom>
        </p:spPr>
      </p:pic>
      <p:pic>
        <p:nvPicPr>
          <p:cNvPr id="10" name="Picture 9" descr="A person in a brown vest&#10;&#10;Description automatically generated">
            <a:extLst>
              <a:ext uri="{FF2B5EF4-FFF2-40B4-BE49-F238E27FC236}">
                <a16:creationId xmlns:a16="http://schemas.microsoft.com/office/drawing/2014/main" id="{5D2B6D57-81E2-9F45-9F73-1D4BF67CE9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1569" y="1627925"/>
            <a:ext cx="1318946" cy="1672812"/>
          </a:xfrm>
          <a:prstGeom prst="rect">
            <a:avLst/>
          </a:prstGeom>
        </p:spPr>
      </p:pic>
      <p:pic>
        <p:nvPicPr>
          <p:cNvPr id="12" name="Picture 11">
            <a:extLst>
              <a:ext uri="{FF2B5EF4-FFF2-40B4-BE49-F238E27FC236}">
                <a16:creationId xmlns:a16="http://schemas.microsoft.com/office/drawing/2014/main" id="{EA86FB91-1CF1-38D7-DC74-FCD90B63BB2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0900"/>
          <a:stretch/>
        </p:blipFill>
        <p:spPr>
          <a:xfrm>
            <a:off x="5759338" y="4401334"/>
            <a:ext cx="932231" cy="1436245"/>
          </a:xfrm>
          <a:prstGeom prst="rect">
            <a:avLst/>
          </a:prstGeom>
        </p:spPr>
      </p:pic>
      <p:pic>
        <p:nvPicPr>
          <p:cNvPr id="14" name="Picture 13">
            <a:extLst>
              <a:ext uri="{FF2B5EF4-FFF2-40B4-BE49-F238E27FC236}">
                <a16:creationId xmlns:a16="http://schemas.microsoft.com/office/drawing/2014/main" id="{7C39F7EF-9E71-9A34-CC2A-7218EDD3BC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54" t="-2900" r="33104"/>
          <a:stretch/>
        </p:blipFill>
        <p:spPr>
          <a:xfrm>
            <a:off x="2438400" y="4401334"/>
            <a:ext cx="1250063" cy="1314405"/>
          </a:xfrm>
          <a:prstGeom prst="rect">
            <a:avLst/>
          </a:prstGeom>
        </p:spPr>
      </p:pic>
      <p:sp>
        <p:nvSpPr>
          <p:cNvPr id="15" name="TextBox 14">
            <a:extLst>
              <a:ext uri="{FF2B5EF4-FFF2-40B4-BE49-F238E27FC236}">
                <a16:creationId xmlns:a16="http://schemas.microsoft.com/office/drawing/2014/main" id="{F194975B-8B7C-DEE7-B228-C487825F4972}"/>
              </a:ext>
            </a:extLst>
          </p:cNvPr>
          <p:cNvSpPr txBox="1"/>
          <p:nvPr/>
        </p:nvSpPr>
        <p:spPr>
          <a:xfrm>
            <a:off x="3276600" y="3302235"/>
            <a:ext cx="2590800" cy="126188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Madison Macumber </a:t>
            </a:r>
            <a:r>
              <a:rPr lang="en-US" sz="1400" dirty="0">
                <a:latin typeface="Arial" panose="020B0604020202020204" pitchFamily="34" charset="0"/>
                <a:cs typeface="Arial" panose="020B0604020202020204" pitchFamily="34" charset="0"/>
              </a:rPr>
              <a:t>Facilities Engineering Administrative Assistant Hired April 8</a:t>
            </a:r>
            <a:r>
              <a:rPr lang="en-US" sz="1400" baseline="30000" dirty="0">
                <a:latin typeface="Arial" panose="020B0604020202020204" pitchFamily="34" charset="0"/>
                <a:cs typeface="Arial" panose="020B0604020202020204" pitchFamily="34" charset="0"/>
              </a:rPr>
              <a:t>th</a:t>
            </a:r>
          </a:p>
          <a:p>
            <a:endParaRPr lang="en-US" dirty="0"/>
          </a:p>
        </p:txBody>
      </p:sp>
      <p:sp>
        <p:nvSpPr>
          <p:cNvPr id="16" name="TextBox 15">
            <a:extLst>
              <a:ext uri="{FF2B5EF4-FFF2-40B4-BE49-F238E27FC236}">
                <a16:creationId xmlns:a16="http://schemas.microsoft.com/office/drawing/2014/main" id="{CE182BB3-E34A-CCE1-57FF-2BEA124FEE75}"/>
              </a:ext>
            </a:extLst>
          </p:cNvPr>
          <p:cNvSpPr txBox="1"/>
          <p:nvPr/>
        </p:nvSpPr>
        <p:spPr>
          <a:xfrm>
            <a:off x="6114519" y="3298056"/>
            <a:ext cx="2590800" cy="1046440"/>
          </a:xfrm>
          <a:prstGeom prst="rect">
            <a:avLst/>
          </a:prstGeom>
          <a:noFill/>
        </p:spPr>
        <p:txBody>
          <a:bodyPr wrap="square" rtlCol="0">
            <a:spAutoFit/>
          </a:bodyPr>
          <a:lstStyle/>
          <a:p>
            <a:pPr algn="ctr"/>
            <a:r>
              <a:rPr lang="en-US" sz="1600" b="1" dirty="0">
                <a:effectLst/>
                <a:latin typeface="Arial" panose="020B0604020202020204" pitchFamily="34" charset="0"/>
                <a:ea typeface="Aptos" panose="020B0004020202020204" pitchFamily="34" charset="0"/>
                <a:cs typeface="Arial" panose="020B0604020202020204" pitchFamily="34" charset="0"/>
              </a:rPr>
              <a:t>Joe Morabito</a:t>
            </a:r>
          </a:p>
          <a:p>
            <a:pPr algn="ctr"/>
            <a:r>
              <a:rPr lang="en-US" sz="1400" dirty="0">
                <a:effectLst/>
                <a:latin typeface="Arial" panose="020B0604020202020204" pitchFamily="34" charset="0"/>
                <a:ea typeface="Aptos" panose="020B0004020202020204" pitchFamily="34" charset="0"/>
                <a:cs typeface="Arial" panose="020B0604020202020204" pitchFamily="34" charset="0"/>
              </a:rPr>
              <a:t>Senior Project Coordinator</a:t>
            </a:r>
          </a:p>
          <a:p>
            <a:pPr algn="ctr"/>
            <a:r>
              <a:rPr lang="en-US" sz="1400" dirty="0">
                <a:latin typeface="Arial" panose="020B0604020202020204" pitchFamily="34" charset="0"/>
                <a:ea typeface="Aptos" panose="020B0004020202020204" pitchFamily="34" charset="0"/>
                <a:cs typeface="Arial" panose="020B0604020202020204" pitchFamily="34" charset="0"/>
              </a:rPr>
              <a:t>H</a:t>
            </a:r>
            <a:r>
              <a:rPr lang="en-US" sz="1400" dirty="0">
                <a:effectLst/>
                <a:latin typeface="Arial" panose="020B0604020202020204" pitchFamily="34" charset="0"/>
                <a:ea typeface="Aptos" panose="020B0004020202020204" pitchFamily="34" charset="0"/>
                <a:cs typeface="Arial" panose="020B0604020202020204" pitchFamily="34" charset="0"/>
              </a:rPr>
              <a:t>ired April 5</a:t>
            </a:r>
            <a:r>
              <a:rPr lang="en-US" sz="1400" baseline="30000" dirty="0">
                <a:effectLst/>
                <a:latin typeface="Arial" panose="020B0604020202020204" pitchFamily="34" charset="0"/>
                <a:ea typeface="Aptos" panose="020B0004020202020204" pitchFamily="34" charset="0"/>
                <a:cs typeface="Arial" panose="020B0604020202020204" pitchFamily="34" charset="0"/>
              </a:rPr>
              <a:t>th</a:t>
            </a:r>
          </a:p>
          <a:p>
            <a:endParaRPr lang="en-US" dirty="0"/>
          </a:p>
        </p:txBody>
      </p:sp>
      <p:sp>
        <p:nvSpPr>
          <p:cNvPr id="17" name="TextBox 16">
            <a:extLst>
              <a:ext uri="{FF2B5EF4-FFF2-40B4-BE49-F238E27FC236}">
                <a16:creationId xmlns:a16="http://schemas.microsoft.com/office/drawing/2014/main" id="{C256D9D4-55D7-430A-F7BC-EEF33E80794D}"/>
              </a:ext>
            </a:extLst>
          </p:cNvPr>
          <p:cNvSpPr txBox="1"/>
          <p:nvPr/>
        </p:nvSpPr>
        <p:spPr>
          <a:xfrm>
            <a:off x="1848342" y="5791858"/>
            <a:ext cx="2496094" cy="769441"/>
          </a:xfrm>
          <a:prstGeom prst="rect">
            <a:avLst/>
          </a:prstGeom>
          <a:noFill/>
        </p:spPr>
        <p:txBody>
          <a:bodyPr wrap="square" rtlCol="0">
            <a:spAutoFit/>
          </a:bodyPr>
          <a:lstStyle/>
          <a:p>
            <a:pPr algn="ctr"/>
            <a:r>
              <a:rPr lang="en-US" sz="1600" b="1" dirty="0">
                <a:effectLst/>
                <a:latin typeface="Arial" panose="020B0604020202020204" pitchFamily="34" charset="0"/>
                <a:ea typeface="Aptos" panose="020B0004020202020204" pitchFamily="34" charset="0"/>
                <a:cs typeface="Arial" panose="020B0604020202020204" pitchFamily="34" charset="0"/>
              </a:rPr>
              <a:t>Frank Parish </a:t>
            </a:r>
          </a:p>
          <a:p>
            <a:pPr algn="ctr"/>
            <a:r>
              <a:rPr lang="en-US" sz="1400" dirty="0">
                <a:effectLst/>
                <a:latin typeface="Arial" panose="020B0604020202020204" pitchFamily="34" charset="0"/>
                <a:ea typeface="Aptos" panose="020B0004020202020204" pitchFamily="34" charset="0"/>
                <a:cs typeface="Arial" panose="020B0604020202020204" pitchFamily="34" charset="0"/>
              </a:rPr>
              <a:t>Project Manager</a:t>
            </a:r>
          </a:p>
          <a:p>
            <a:pPr algn="ctr"/>
            <a:r>
              <a:rPr lang="en-US" sz="1400" dirty="0">
                <a:latin typeface="Arial" panose="020B0604020202020204" pitchFamily="34" charset="0"/>
                <a:ea typeface="Aptos" panose="020B0004020202020204" pitchFamily="34" charset="0"/>
                <a:cs typeface="Arial" panose="020B0604020202020204" pitchFamily="34" charset="0"/>
              </a:rPr>
              <a:t>H</a:t>
            </a:r>
            <a:r>
              <a:rPr lang="en-US" sz="1400" dirty="0">
                <a:effectLst/>
                <a:latin typeface="Arial" panose="020B0604020202020204" pitchFamily="34" charset="0"/>
                <a:ea typeface="Aptos" panose="020B0004020202020204" pitchFamily="34" charset="0"/>
                <a:cs typeface="Arial" panose="020B0604020202020204" pitchFamily="34" charset="0"/>
              </a:rPr>
              <a:t>ired February 1</a:t>
            </a:r>
            <a:r>
              <a:rPr lang="en-US" sz="1400" baseline="30000" dirty="0">
                <a:effectLst/>
                <a:latin typeface="Arial" panose="020B0604020202020204" pitchFamily="34" charset="0"/>
                <a:ea typeface="Aptos" panose="020B0004020202020204" pitchFamily="34" charset="0"/>
                <a:cs typeface="Arial" panose="020B0604020202020204" pitchFamily="34" charset="0"/>
              </a:rPr>
              <a:t>st</a:t>
            </a:r>
            <a:endParaRPr lang="en-US" sz="1400" dirty="0">
              <a:effectLst/>
              <a:latin typeface="Arial" panose="020B0604020202020204" pitchFamily="34" charset="0"/>
              <a:ea typeface="Aptos" panose="020B00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07AAF02-AF5E-15FA-DF80-CE4112686A95}"/>
              </a:ext>
            </a:extLst>
          </p:cNvPr>
          <p:cNvSpPr txBox="1"/>
          <p:nvPr/>
        </p:nvSpPr>
        <p:spPr>
          <a:xfrm>
            <a:off x="4930053" y="5842337"/>
            <a:ext cx="2590800" cy="1015663"/>
          </a:xfrm>
          <a:prstGeom prst="rect">
            <a:avLst/>
          </a:prstGeom>
          <a:noFill/>
        </p:spPr>
        <p:txBody>
          <a:bodyPr wrap="square" rtlCol="0">
            <a:spAutoFit/>
          </a:bodyPr>
          <a:lstStyle/>
          <a:p>
            <a:pPr algn="ctr"/>
            <a:r>
              <a:rPr lang="en-US" sz="1600" b="1" dirty="0">
                <a:effectLst/>
                <a:latin typeface="Arial" panose="020B0604020202020204" pitchFamily="34" charset="0"/>
                <a:ea typeface="Aptos" panose="020B0004020202020204" pitchFamily="34" charset="0"/>
                <a:cs typeface="Arial" panose="020B0604020202020204" pitchFamily="34" charset="0"/>
              </a:rPr>
              <a:t>Mike Roberts</a:t>
            </a:r>
            <a:r>
              <a:rPr lang="en-US" sz="1600" dirty="0">
                <a:effectLst/>
                <a:latin typeface="Arial" panose="020B0604020202020204" pitchFamily="34" charset="0"/>
                <a:ea typeface="Aptos" panose="020B0004020202020204" pitchFamily="34" charset="0"/>
                <a:cs typeface="Arial" panose="020B0604020202020204" pitchFamily="34" charset="0"/>
              </a:rPr>
              <a:t> </a:t>
            </a:r>
          </a:p>
          <a:p>
            <a:pPr algn="ctr"/>
            <a:r>
              <a:rPr lang="en-US" sz="1400" dirty="0">
                <a:effectLst/>
                <a:latin typeface="Arial" panose="020B0604020202020204" pitchFamily="34" charset="0"/>
                <a:ea typeface="Aptos" panose="020B0004020202020204" pitchFamily="34" charset="0"/>
                <a:cs typeface="Arial" panose="020B0604020202020204" pitchFamily="34" charset="0"/>
              </a:rPr>
              <a:t>Senior Project </a:t>
            </a:r>
            <a:r>
              <a:rPr lang="en-US" sz="1400" dirty="0">
                <a:latin typeface="Arial" panose="020B0604020202020204" pitchFamily="34" charset="0"/>
                <a:ea typeface="Aptos" panose="020B0004020202020204" pitchFamily="34" charset="0"/>
                <a:cs typeface="Arial" panose="020B0604020202020204" pitchFamily="34" charset="0"/>
              </a:rPr>
              <a:t>Coordinator</a:t>
            </a:r>
          </a:p>
          <a:p>
            <a:pPr algn="ctr"/>
            <a:r>
              <a:rPr lang="en-US" sz="1400" dirty="0">
                <a:latin typeface="Arial" panose="020B0604020202020204" pitchFamily="34" charset="0"/>
                <a:ea typeface="Aptos" panose="020B0004020202020204" pitchFamily="34" charset="0"/>
                <a:cs typeface="Arial" panose="020B0604020202020204" pitchFamily="34" charset="0"/>
              </a:rPr>
              <a:t>Hired </a:t>
            </a:r>
            <a:r>
              <a:rPr lang="en-US" sz="1400" dirty="0">
                <a:effectLst/>
                <a:latin typeface="Arial" panose="020B0604020202020204" pitchFamily="34" charset="0"/>
                <a:ea typeface="Aptos" panose="020B0004020202020204" pitchFamily="34" charset="0"/>
                <a:cs typeface="Arial" panose="020B0604020202020204" pitchFamily="34" charset="0"/>
              </a:rPr>
              <a:t>April 16</a:t>
            </a:r>
            <a:r>
              <a:rPr lang="en-US" sz="1400" baseline="30000" dirty="0">
                <a:effectLst/>
                <a:latin typeface="Arial" panose="020B0604020202020204" pitchFamily="34" charset="0"/>
                <a:ea typeface="Aptos" panose="020B0004020202020204" pitchFamily="34" charset="0"/>
                <a:cs typeface="Arial" panose="020B0604020202020204" pitchFamily="34" charset="0"/>
              </a:rPr>
              <a:t>th</a:t>
            </a:r>
          </a:p>
          <a:p>
            <a:endParaRPr lang="en-US" sz="1600" dirty="0"/>
          </a:p>
        </p:txBody>
      </p:sp>
    </p:spTree>
    <p:extLst>
      <p:ext uri="{BB962C8B-B14F-4D97-AF65-F5344CB8AC3E}">
        <p14:creationId xmlns:p14="http://schemas.microsoft.com/office/powerpoint/2010/main" val="1729007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43F0A5-0F46-2126-FAB9-1FF6978830DF}"/>
              </a:ext>
            </a:extLst>
          </p:cNvPr>
          <p:cNvSpPr>
            <a:spLocks noGrp="1"/>
          </p:cNvSpPr>
          <p:nvPr>
            <p:ph type="body" sz="quarter" idx="13"/>
          </p:nvPr>
        </p:nvSpPr>
        <p:spPr/>
        <p:txBody>
          <a:bodyPr/>
          <a:lstStyle/>
          <a:p>
            <a:r>
              <a:rPr lang="en-US" b="1" dirty="0">
                <a:latin typeface="Arial" panose="020B0604020202020204" pitchFamily="34" charset="0"/>
                <a:cs typeface="Arial" panose="020B0604020202020204" pitchFamily="34" charset="0"/>
              </a:rPr>
              <a:t>Campus REC Policy</a:t>
            </a:r>
          </a:p>
        </p:txBody>
      </p:sp>
    </p:spTree>
    <p:extLst>
      <p:ext uri="{BB962C8B-B14F-4D97-AF65-F5344CB8AC3E}">
        <p14:creationId xmlns:p14="http://schemas.microsoft.com/office/powerpoint/2010/main" val="54451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B825F-C367-6792-456E-769502DF5B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E35C206-81D8-95D6-6305-68F6CEC8112F}"/>
              </a:ext>
            </a:extLst>
          </p:cNvPr>
          <p:cNvSpPr>
            <a:spLocks noGrp="1"/>
          </p:cNvSpPr>
          <p:nvPr>
            <p:ph type="body" sz="quarter" idx="13"/>
          </p:nvPr>
        </p:nvSpPr>
        <p:spPr/>
        <p:txBody>
          <a:bodyPr/>
          <a:lstStyle/>
          <a:p>
            <a:pPr marR="0" lvl="0" fontAlgn="base">
              <a:spcBef>
                <a:spcPts val="0"/>
              </a:spcBef>
              <a:spcAft>
                <a:spcPts val="0"/>
              </a:spcAft>
              <a:buSzPct val="150000"/>
              <a:tabLst>
                <a:tab pos="457200" algn="l"/>
              </a:tabLst>
            </a:pPr>
            <a:r>
              <a:rPr lang="en-US"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Contract Updates for IRA Eligible </a:t>
            </a:r>
            <a:r>
              <a:rPr lang="en-US" b="1" dirty="0">
                <a:solidFill>
                  <a:srgbClr val="000000"/>
                </a:solidFill>
                <a:latin typeface="Arial" panose="020B0604020202020204" pitchFamily="34" charset="0"/>
                <a:ea typeface="Times New Roman" panose="02020603050405020304" pitchFamily="18" charset="0"/>
                <a:cs typeface="Aptos" panose="020B0004020202020204" pitchFamily="34" charset="0"/>
              </a:rPr>
              <a:t>P</a:t>
            </a:r>
            <a:r>
              <a:rPr lang="en-US"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rojects</a:t>
            </a:r>
          </a:p>
        </p:txBody>
      </p:sp>
    </p:spTree>
    <p:extLst>
      <p:ext uri="{BB962C8B-B14F-4D97-AF65-F5344CB8AC3E}">
        <p14:creationId xmlns:p14="http://schemas.microsoft.com/office/powerpoint/2010/main" val="31234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3B3CC-A546-42E4-A17A-1134B715541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8230EAD-D8E5-0C3C-6FAE-6351AF84BF5F}"/>
              </a:ext>
            </a:extLst>
          </p:cNvPr>
          <p:cNvSpPr>
            <a:spLocks noGrp="1"/>
          </p:cNvSpPr>
          <p:nvPr>
            <p:ph type="body" sz="quarter" idx="13"/>
          </p:nvPr>
        </p:nvSpPr>
        <p:spPr/>
        <p:txBody>
          <a:bodyPr/>
          <a:lstStyle/>
          <a:p>
            <a:r>
              <a:rPr lang="en-US" b="1" dirty="0">
                <a:latin typeface="Arial" panose="020B0604020202020204" pitchFamily="34" charset="0"/>
                <a:cs typeface="Arial" panose="020B0604020202020204" pitchFamily="34" charset="0"/>
              </a:rPr>
              <a:t>Construction Impacts Statements</a:t>
            </a:r>
          </a:p>
          <a:p>
            <a:r>
              <a:rPr lang="en-US" b="1" dirty="0">
                <a:latin typeface="Arial" panose="020B0604020202020204" pitchFamily="34" charset="0"/>
                <a:cs typeface="Arial" panose="020B0604020202020204" pitchFamily="34" charset="0"/>
              </a:rPr>
              <a:t>and </a:t>
            </a:r>
          </a:p>
          <a:p>
            <a:r>
              <a:rPr lang="en-US" b="1" dirty="0">
                <a:latin typeface="Arial" panose="020B0604020202020204" pitchFamily="34" charset="0"/>
                <a:cs typeface="Arial" panose="020B0604020202020204" pitchFamily="34" charset="0"/>
              </a:rPr>
              <a:t>Staging/Parking</a:t>
            </a:r>
          </a:p>
        </p:txBody>
      </p:sp>
    </p:spTree>
    <p:extLst>
      <p:ext uri="{BB962C8B-B14F-4D97-AF65-F5344CB8AC3E}">
        <p14:creationId xmlns:p14="http://schemas.microsoft.com/office/powerpoint/2010/main" val="71708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C88D1-A529-C1D2-57D5-95FB34F9D85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7BA2DA-DFA0-30E3-8BE4-1E94F024AAAE}"/>
              </a:ext>
            </a:extLst>
          </p:cNvPr>
          <p:cNvSpPr>
            <a:spLocks noGrp="1"/>
          </p:cNvSpPr>
          <p:nvPr>
            <p:ph type="body" sz="quarter" idx="13"/>
          </p:nvPr>
        </p:nvSpPr>
        <p:spPr/>
        <p:txBody>
          <a:bodyPr/>
          <a:lstStyle/>
          <a:p>
            <a:pPr marR="0" lvl="0" fontAlgn="base">
              <a:spcBef>
                <a:spcPts val="0"/>
              </a:spcBef>
              <a:spcAft>
                <a:spcPts val="0"/>
              </a:spcAft>
              <a:buSzPct val="150000"/>
              <a:tabLst>
                <a:tab pos="457200" algn="l"/>
              </a:tabLst>
            </a:pPr>
            <a:r>
              <a:rPr lang="en-US"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Construction Site Safety and Incident Reporting Presentation </a:t>
            </a:r>
          </a:p>
        </p:txBody>
      </p:sp>
    </p:spTree>
    <p:extLst>
      <p:ext uri="{BB962C8B-B14F-4D97-AF65-F5344CB8AC3E}">
        <p14:creationId xmlns:p14="http://schemas.microsoft.com/office/powerpoint/2010/main" val="245184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6E20B-7CC5-1624-E018-0D6686D487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8272A8-FB78-370D-87E6-961869AC4D25}"/>
              </a:ext>
            </a:extLst>
          </p:cNvPr>
          <p:cNvSpPr>
            <a:spLocks noGrp="1"/>
          </p:cNvSpPr>
          <p:nvPr>
            <p:ph type="title"/>
          </p:nvPr>
        </p:nvSpPr>
        <p:spPr>
          <a:xfrm>
            <a:off x="0" y="763091"/>
            <a:ext cx="9144000" cy="1065709"/>
          </a:xfrm>
        </p:spPr>
        <p:txBody>
          <a:bodyPr/>
          <a:lstStyle/>
          <a:p>
            <a:r>
              <a:rPr lang="en-US" sz="5400" b="1" dirty="0">
                <a:solidFill>
                  <a:srgbClr val="C00000"/>
                </a:solidFill>
              </a:rPr>
              <a:t>Questions?</a:t>
            </a:r>
          </a:p>
        </p:txBody>
      </p:sp>
      <p:sp>
        <p:nvSpPr>
          <p:cNvPr id="2" name="Slide Number Placeholder 1">
            <a:extLst>
              <a:ext uri="{FF2B5EF4-FFF2-40B4-BE49-F238E27FC236}">
                <a16:creationId xmlns:a16="http://schemas.microsoft.com/office/drawing/2014/main" id="{D618B41D-179B-01FF-E6C7-D191B4EE3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sz="1200" b="0" i="0" u="none" strike="noStrike" kern="1200" cap="none" spc="0" normalizeH="0" baseline="0" noProof="0" smtClean="0">
                <a:ln>
                  <a:noFill/>
                </a:ln>
                <a:solidFill>
                  <a:prstClr val="white"/>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Times"/>
              <a:ea typeface="+mn-ea"/>
              <a:cs typeface="+mn-cs"/>
            </a:endParaRPr>
          </a:p>
        </p:txBody>
      </p:sp>
    </p:spTree>
    <p:extLst>
      <p:ext uri="{BB962C8B-B14F-4D97-AF65-F5344CB8AC3E}">
        <p14:creationId xmlns:p14="http://schemas.microsoft.com/office/powerpoint/2010/main" val="187589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304800" y="1905000"/>
            <a:ext cx="6400800" cy="2057400"/>
          </a:xfrm>
        </p:spPr>
        <p:txBody>
          <a:bodyPr>
            <a:normAutofit/>
          </a:bodyPr>
          <a:lstStyle/>
          <a:p>
            <a:r>
              <a:rPr lang="en-US" sz="3800" dirty="0">
                <a:solidFill>
                  <a:srgbClr val="FFFFFF"/>
                </a:solidFill>
                <a:latin typeface="Helvetica" panose="020B0604020202020204" pitchFamily="34" charset="0"/>
                <a:cs typeface="Helvetica" panose="020B0604020202020204" pitchFamily="34" charset="0"/>
              </a:rPr>
              <a:t>Thank you</a:t>
            </a:r>
          </a:p>
          <a:p>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33418" y="3244334"/>
            <a:ext cx="8771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Times New Roman" panose="02020603050405020304" pitchFamily="18" charset="0"/>
                <a:cs typeface="Times New Roman" panose="02020603050405020304" pitchFamily="18" charset="0"/>
              </a:rPr>
              <a:t>272133</a:t>
            </a:r>
            <a:endParaRPr kumimoji="0" lang="en-US" sz="18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224827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B+P Template-cu-powerpoint-template-010915 - Copy">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a638347-5c04-42d2-a1c3-b7f286227752">
      <UserInfo>
        <DisplayName>Tracy Vosburgh</DisplayName>
        <AccountId>39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4AACBE4AB13B47B8C30A36C415A682" ma:contentTypeVersion="1" ma:contentTypeDescription="Create a new document." ma:contentTypeScope="" ma:versionID="389800b144ce6e587e75cb676c8096e8">
  <xsd:schema xmlns:xsd="http://www.w3.org/2001/XMLSchema" xmlns:xs="http://www.w3.org/2001/XMLSchema" xmlns:p="http://schemas.microsoft.com/office/2006/metadata/properties" xmlns:ns2="ba638347-5c04-42d2-a1c3-b7f286227752" targetNamespace="http://schemas.microsoft.com/office/2006/metadata/properties" ma:root="true" ma:fieldsID="142502acf8f3dd4879ea2df89c90e898" ns2:_="">
    <xsd:import namespace="ba638347-5c04-42d2-a1c3-b7f2862277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8347-5c04-42d2-a1c3-b7f2862277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61DFF5-A0FD-45DC-86E6-8DA72B2A6F5A}">
  <ds:schemaRefs>
    <ds:schemaRef ds:uri="http://schemas.microsoft.com/sharepoint/v3/contenttype/forms"/>
  </ds:schemaRefs>
</ds:datastoreItem>
</file>

<file path=customXml/itemProps2.xml><?xml version="1.0" encoding="utf-8"?>
<ds:datastoreItem xmlns:ds="http://schemas.openxmlformats.org/officeDocument/2006/customXml" ds:itemID="{DC769373-594B-497F-B29F-9AD96F02CA3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a638347-5c04-42d2-a1c3-b7f286227752"/>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CCC4AC2-12A8-495A-AC6B-2C823E168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8347-5c04-42d2-a1c3-b7f286227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32893</TotalTime>
  <Words>503</Words>
  <Application>Microsoft Office PowerPoint</Application>
  <PresentationFormat>On-screen Show (4:3)</PresentationFormat>
  <Paragraphs>61</Paragraphs>
  <Slides>9</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Aptos</vt:lpstr>
      <vt:lpstr>Arial</vt:lpstr>
      <vt:lpstr>Calibri</vt:lpstr>
      <vt:lpstr>Helvetica</vt:lpstr>
      <vt:lpstr>Times</vt:lpstr>
      <vt:lpstr>Times New Roman</vt:lpstr>
      <vt:lpstr>Wingdings</vt:lpstr>
      <vt:lpstr>Office Theme</vt:lpstr>
      <vt:lpstr>New B+P Template-cu-powerpoint-template-010915 - Copy</vt:lpstr>
      <vt:lpstr>1_Office Theme</vt:lpstr>
      <vt:lpstr>PowerPoint Presentation</vt:lpstr>
      <vt:lpstr>Today’s Agenda</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Sitko</cp:lastModifiedBy>
  <cp:revision>521</cp:revision>
  <cp:lastPrinted>2019-11-12T19:43:45Z</cp:lastPrinted>
  <dcterms:created xsi:type="dcterms:W3CDTF">2014-05-07T13:58:10Z</dcterms:created>
  <dcterms:modified xsi:type="dcterms:W3CDTF">2024-04-19T13:56:37Z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0x010100934AACBE4AB13B47B8C30A36C415A682</vt:lpwstr>
  </property>
</Properties>
</file>