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4"/>
  </p:sldMasterIdLst>
  <p:notesMasterIdLst>
    <p:notesMasterId r:id="rId15"/>
  </p:notesMasterIdLst>
  <p:sldIdLst>
    <p:sldId id="450" r:id="rId5"/>
    <p:sldId id="594" r:id="rId6"/>
    <p:sldId id="586" r:id="rId7"/>
    <p:sldId id="587" r:id="rId8"/>
    <p:sldId id="589" r:id="rId9"/>
    <p:sldId id="590" r:id="rId10"/>
    <p:sldId id="591" r:id="rId11"/>
    <p:sldId id="592" r:id="rId12"/>
    <p:sldId id="593" r:id="rId13"/>
    <p:sldId id="595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5" autoAdjust="0"/>
    <p:restoredTop sz="91026" autoAdjust="0"/>
  </p:normalViewPr>
  <p:slideViewPr>
    <p:cSldViewPr>
      <p:cViewPr varScale="1">
        <p:scale>
          <a:sx n="83" d="100"/>
          <a:sy n="83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93C66-5412-41E9-B404-BE15FD532D1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A8C614-3CA3-452D-8073-D4BBA66FADD5}">
      <dgm:prSet/>
      <dgm:spPr/>
      <dgm:t>
        <a:bodyPr/>
        <a:lstStyle/>
        <a:p>
          <a:r>
            <a:rPr lang="en-US" b="1" i="0" dirty="0"/>
            <a:t>Accident:   THESE DO NOT EXIST</a:t>
          </a:r>
          <a:endParaRPr lang="en-US" dirty="0"/>
        </a:p>
      </dgm:t>
    </dgm:pt>
    <dgm:pt modelId="{89E3EA48-5B76-4039-AD26-FDE4DB01D33E}" type="parTrans" cxnId="{8F20E7F9-6E4D-4F92-89CF-DA4BE6F0BF8D}">
      <dgm:prSet/>
      <dgm:spPr/>
      <dgm:t>
        <a:bodyPr/>
        <a:lstStyle/>
        <a:p>
          <a:endParaRPr lang="en-US"/>
        </a:p>
      </dgm:t>
    </dgm:pt>
    <dgm:pt modelId="{C99A7605-61B2-4C21-9170-E3F1DEC3707A}" type="sibTrans" cxnId="{8F20E7F9-6E4D-4F92-89CF-DA4BE6F0BF8D}">
      <dgm:prSet/>
      <dgm:spPr/>
      <dgm:t>
        <a:bodyPr/>
        <a:lstStyle/>
        <a:p>
          <a:endParaRPr lang="en-US"/>
        </a:p>
      </dgm:t>
    </dgm:pt>
    <dgm:pt modelId="{7C49755B-B93F-459B-9417-321938807A0D}">
      <dgm:prSet/>
      <dgm:spPr/>
      <dgm:t>
        <a:bodyPr/>
        <a:lstStyle/>
        <a:p>
          <a:r>
            <a:rPr lang="en-US" u="sng" dirty="0"/>
            <a:t>These will never exist at a work-site</a:t>
          </a:r>
          <a:r>
            <a:rPr lang="en-US" dirty="0"/>
            <a:t>. By  definition these are unplanned, uncontrollable, no-fault events.  </a:t>
          </a:r>
        </a:p>
      </dgm:t>
    </dgm:pt>
    <dgm:pt modelId="{BEF91CD8-C2F8-4BDE-9FB2-587123B190B3}" type="parTrans" cxnId="{8AA6BA5C-8229-45A0-ACCF-177DCF86C1FB}">
      <dgm:prSet/>
      <dgm:spPr/>
      <dgm:t>
        <a:bodyPr/>
        <a:lstStyle/>
        <a:p>
          <a:endParaRPr lang="en-US"/>
        </a:p>
      </dgm:t>
    </dgm:pt>
    <dgm:pt modelId="{712C90FE-35B4-4F73-8E36-97A2ED2F54FA}" type="sibTrans" cxnId="{8AA6BA5C-8229-45A0-ACCF-177DCF86C1FB}">
      <dgm:prSet/>
      <dgm:spPr/>
      <dgm:t>
        <a:bodyPr/>
        <a:lstStyle/>
        <a:p>
          <a:endParaRPr lang="en-US"/>
        </a:p>
      </dgm:t>
    </dgm:pt>
    <dgm:pt modelId="{15101BCF-6CE4-4297-BB1B-15F530B1108D}">
      <dgm:prSet/>
      <dgm:spPr/>
      <dgm:t>
        <a:bodyPr/>
        <a:lstStyle/>
        <a:p>
          <a:r>
            <a:rPr lang="en-US" b="1" i="0"/>
            <a:t>Incident: </a:t>
          </a:r>
          <a:endParaRPr lang="en-US"/>
        </a:p>
      </dgm:t>
    </dgm:pt>
    <dgm:pt modelId="{2CA05DC7-5BAC-40D2-9A77-D9273F175B38}" type="parTrans" cxnId="{D7237FC5-DDF5-42B3-964F-AE0B82089812}">
      <dgm:prSet/>
      <dgm:spPr/>
      <dgm:t>
        <a:bodyPr/>
        <a:lstStyle/>
        <a:p>
          <a:endParaRPr lang="en-US"/>
        </a:p>
      </dgm:t>
    </dgm:pt>
    <dgm:pt modelId="{02ADD7C2-932A-47C3-8610-5841C0385D70}" type="sibTrans" cxnId="{D7237FC5-DDF5-42B3-964F-AE0B82089812}">
      <dgm:prSet/>
      <dgm:spPr/>
      <dgm:t>
        <a:bodyPr/>
        <a:lstStyle/>
        <a:p>
          <a:endParaRPr lang="en-US"/>
        </a:p>
      </dgm:t>
    </dgm:pt>
    <dgm:pt modelId="{F7510987-F0C2-49DD-B5E5-E2DF7E5A8D46}">
      <dgm:prSet/>
      <dgm:spPr/>
      <dgm:t>
        <a:bodyPr/>
        <a:lstStyle/>
        <a:p>
          <a:r>
            <a:rPr lang="en-US" dirty="0"/>
            <a:t>Includes every situation of deviations from expected outcomes</a:t>
          </a:r>
        </a:p>
      </dgm:t>
    </dgm:pt>
    <dgm:pt modelId="{9CB9A2A8-6E82-4963-ADB2-58C5121F3404}" type="parTrans" cxnId="{4F13FEB7-17C9-4905-B491-B23EAEA7E13C}">
      <dgm:prSet/>
      <dgm:spPr/>
      <dgm:t>
        <a:bodyPr/>
        <a:lstStyle/>
        <a:p>
          <a:endParaRPr lang="en-US"/>
        </a:p>
      </dgm:t>
    </dgm:pt>
    <dgm:pt modelId="{7296006A-72DA-4E7E-82CE-D6A5F4716DA5}" type="sibTrans" cxnId="{4F13FEB7-17C9-4905-B491-B23EAEA7E13C}">
      <dgm:prSet/>
      <dgm:spPr/>
      <dgm:t>
        <a:bodyPr/>
        <a:lstStyle/>
        <a:p>
          <a:endParaRPr lang="en-US"/>
        </a:p>
      </dgm:t>
    </dgm:pt>
    <dgm:pt modelId="{3809B297-E1A0-4EF7-96E0-FD3CE85E1590}">
      <dgm:prSet/>
      <dgm:spPr/>
      <dgm:t>
        <a:bodyPr/>
        <a:lstStyle/>
        <a:p>
          <a:r>
            <a:rPr lang="en-US" b="1" i="0"/>
            <a:t>Injury:</a:t>
          </a:r>
          <a:endParaRPr lang="en-US"/>
        </a:p>
      </dgm:t>
    </dgm:pt>
    <dgm:pt modelId="{96D60FF0-8709-48DC-B594-957BB3125F8D}" type="parTrans" cxnId="{6D378D3F-77BE-4287-82A2-AFD967F85E37}">
      <dgm:prSet/>
      <dgm:spPr/>
      <dgm:t>
        <a:bodyPr/>
        <a:lstStyle/>
        <a:p>
          <a:endParaRPr lang="en-US"/>
        </a:p>
      </dgm:t>
    </dgm:pt>
    <dgm:pt modelId="{6BFCC540-D5BB-44F7-85F1-445394D09500}" type="sibTrans" cxnId="{6D378D3F-77BE-4287-82A2-AFD967F85E37}">
      <dgm:prSet/>
      <dgm:spPr/>
      <dgm:t>
        <a:bodyPr/>
        <a:lstStyle/>
        <a:p>
          <a:endParaRPr lang="en-US"/>
        </a:p>
      </dgm:t>
    </dgm:pt>
    <dgm:pt modelId="{57A3FE2B-2FC2-4D78-8C16-BCD57317E128}">
      <dgm:prSet/>
      <dgm:spPr/>
      <dgm:t>
        <a:bodyPr/>
        <a:lstStyle/>
        <a:p>
          <a:r>
            <a:rPr lang="en-US" b="0" i="0" dirty="0"/>
            <a:t>Is a component of people related incidents.</a:t>
          </a:r>
          <a:endParaRPr lang="en-US" dirty="0"/>
        </a:p>
      </dgm:t>
    </dgm:pt>
    <dgm:pt modelId="{FF77D50E-4813-4D85-874B-15923C8D4E4D}" type="parTrans" cxnId="{DE41A433-4DD7-46FD-BC4C-4FBD9738DDF9}">
      <dgm:prSet/>
      <dgm:spPr/>
      <dgm:t>
        <a:bodyPr/>
        <a:lstStyle/>
        <a:p>
          <a:endParaRPr lang="en-US"/>
        </a:p>
      </dgm:t>
    </dgm:pt>
    <dgm:pt modelId="{6FD8D264-E62D-416F-ADC9-540E949D2B4F}" type="sibTrans" cxnId="{DE41A433-4DD7-46FD-BC4C-4FBD9738DDF9}">
      <dgm:prSet/>
      <dgm:spPr/>
      <dgm:t>
        <a:bodyPr/>
        <a:lstStyle/>
        <a:p>
          <a:endParaRPr lang="en-US"/>
        </a:p>
      </dgm:t>
    </dgm:pt>
    <dgm:pt modelId="{07A2AD23-630A-4A80-AF06-9F147A2F89D7}">
      <dgm:prSet/>
      <dgm:spPr/>
      <dgm:t>
        <a:bodyPr/>
        <a:lstStyle/>
        <a:p>
          <a:r>
            <a:rPr lang="en-US" dirty="0"/>
            <a:t>Other components of incidents are property damage, incidental spills, exposure (chemical, biological, radiological), motor vehicle accident, and environmental or injury-free events (a.k.a. near miss or near incident), etc.</a:t>
          </a:r>
        </a:p>
      </dgm:t>
    </dgm:pt>
    <dgm:pt modelId="{6A39E36E-E586-480C-9012-56EBB1C856B3}" type="parTrans" cxnId="{F0B006AB-5924-4E5C-9D13-61CC108EA9B8}">
      <dgm:prSet/>
      <dgm:spPr/>
      <dgm:t>
        <a:bodyPr/>
        <a:lstStyle/>
        <a:p>
          <a:endParaRPr lang="en-US"/>
        </a:p>
      </dgm:t>
    </dgm:pt>
    <dgm:pt modelId="{F1B54E40-5294-4C6B-B5B9-8D222529F258}" type="sibTrans" cxnId="{F0B006AB-5924-4E5C-9D13-61CC108EA9B8}">
      <dgm:prSet/>
      <dgm:spPr/>
      <dgm:t>
        <a:bodyPr/>
        <a:lstStyle/>
        <a:p>
          <a:endParaRPr lang="en-US"/>
        </a:p>
      </dgm:t>
    </dgm:pt>
    <dgm:pt modelId="{9F0EE711-3D59-4DD5-9BB9-6D8AA93A4747}">
      <dgm:prSet/>
      <dgm:spPr/>
      <dgm:t>
        <a:bodyPr/>
        <a:lstStyle/>
        <a:p>
          <a:r>
            <a:rPr lang="en-US" dirty="0"/>
            <a:t>This term is used by the general public but not recognized in the workplace.  </a:t>
          </a:r>
        </a:p>
      </dgm:t>
    </dgm:pt>
    <dgm:pt modelId="{CE6595E5-43F4-4C6F-B8F4-98F6A5DE3CB8}" type="parTrans" cxnId="{526445F4-CA46-4FD8-A9C6-A2665FBF8573}">
      <dgm:prSet/>
      <dgm:spPr/>
      <dgm:t>
        <a:bodyPr/>
        <a:lstStyle/>
        <a:p>
          <a:endParaRPr lang="en-US"/>
        </a:p>
      </dgm:t>
    </dgm:pt>
    <dgm:pt modelId="{51C264D6-41C5-49AC-A174-67BC7834E777}" type="sibTrans" cxnId="{526445F4-CA46-4FD8-A9C6-A2665FBF8573}">
      <dgm:prSet/>
      <dgm:spPr/>
      <dgm:t>
        <a:bodyPr/>
        <a:lstStyle/>
        <a:p>
          <a:endParaRPr lang="en-US"/>
        </a:p>
      </dgm:t>
    </dgm:pt>
    <dgm:pt modelId="{CEDA34FD-91D8-4B81-844D-DC118D58381B}">
      <dgm:prSet/>
      <dgm:spPr/>
      <dgm:t>
        <a:bodyPr/>
        <a:lstStyle/>
        <a:p>
          <a:r>
            <a:rPr lang="en-US" dirty="0"/>
            <a:t>This is a global term that encompasses behaviors, equipment, people, job-tasks, and the “almost happened”</a:t>
          </a:r>
        </a:p>
      </dgm:t>
    </dgm:pt>
    <dgm:pt modelId="{AEA36B03-5278-406A-BC79-E4AC52D75C2C}" type="parTrans" cxnId="{D9012539-B863-41F2-B31F-0BAD5DA09843}">
      <dgm:prSet/>
      <dgm:spPr/>
      <dgm:t>
        <a:bodyPr/>
        <a:lstStyle/>
        <a:p>
          <a:endParaRPr lang="en-US"/>
        </a:p>
      </dgm:t>
    </dgm:pt>
    <dgm:pt modelId="{F0F20596-A407-4A21-91F0-DDC08D30DD9C}" type="sibTrans" cxnId="{D9012539-B863-41F2-B31F-0BAD5DA09843}">
      <dgm:prSet/>
      <dgm:spPr/>
      <dgm:t>
        <a:bodyPr/>
        <a:lstStyle/>
        <a:p>
          <a:endParaRPr lang="en-US"/>
        </a:p>
      </dgm:t>
    </dgm:pt>
    <dgm:pt modelId="{985249BD-DBD0-4625-BB44-57A43241CE8F}">
      <dgm:prSet/>
      <dgm:spPr/>
      <dgm:t>
        <a:bodyPr/>
        <a:lstStyle/>
        <a:p>
          <a:r>
            <a:rPr lang="en-US" dirty="0"/>
            <a:t>Can have varying degrees of impact.</a:t>
          </a:r>
        </a:p>
      </dgm:t>
    </dgm:pt>
    <dgm:pt modelId="{086FB5D9-E1AE-45B6-B59F-EEA52BDEFDDC}" type="parTrans" cxnId="{B794B1C0-5118-4123-8B10-59E70E67319B}">
      <dgm:prSet/>
      <dgm:spPr/>
      <dgm:t>
        <a:bodyPr/>
        <a:lstStyle/>
        <a:p>
          <a:endParaRPr lang="en-US"/>
        </a:p>
      </dgm:t>
    </dgm:pt>
    <dgm:pt modelId="{C4DD0662-5526-4BEB-926B-F0F701D472ED}" type="sibTrans" cxnId="{B794B1C0-5118-4123-8B10-59E70E67319B}">
      <dgm:prSet/>
      <dgm:spPr/>
      <dgm:t>
        <a:bodyPr/>
        <a:lstStyle/>
        <a:p>
          <a:endParaRPr lang="en-US"/>
        </a:p>
      </dgm:t>
    </dgm:pt>
    <dgm:pt modelId="{D4525FA4-75DF-4ED5-B2EA-CBBC31A3CE75}" type="pres">
      <dgm:prSet presAssocID="{70493C66-5412-41E9-B404-BE15FD532D13}" presName="linear" presStyleCnt="0">
        <dgm:presLayoutVars>
          <dgm:dir/>
          <dgm:animLvl val="lvl"/>
          <dgm:resizeHandles val="exact"/>
        </dgm:presLayoutVars>
      </dgm:prSet>
      <dgm:spPr/>
    </dgm:pt>
    <dgm:pt modelId="{FA26C431-9D00-487B-8544-A674B208A988}" type="pres">
      <dgm:prSet presAssocID="{E8A8C614-3CA3-452D-8073-D4BBA66FADD5}" presName="parentLin" presStyleCnt="0"/>
      <dgm:spPr/>
    </dgm:pt>
    <dgm:pt modelId="{26308188-B49A-452E-8EC5-CFF5E2F1D9D0}" type="pres">
      <dgm:prSet presAssocID="{E8A8C614-3CA3-452D-8073-D4BBA66FADD5}" presName="parentLeftMargin" presStyleLbl="node1" presStyleIdx="0" presStyleCnt="3"/>
      <dgm:spPr/>
    </dgm:pt>
    <dgm:pt modelId="{66B978C3-6F2C-4953-BAC9-BAE954439918}" type="pres">
      <dgm:prSet presAssocID="{E8A8C614-3CA3-452D-8073-D4BBA66FAD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D1278E7-1C2D-4E41-BDED-742F0A6FA020}" type="pres">
      <dgm:prSet presAssocID="{E8A8C614-3CA3-452D-8073-D4BBA66FADD5}" presName="negativeSpace" presStyleCnt="0"/>
      <dgm:spPr/>
    </dgm:pt>
    <dgm:pt modelId="{8B6BAEFD-AD36-4E55-A7C7-D5659B6A7D05}" type="pres">
      <dgm:prSet presAssocID="{E8A8C614-3CA3-452D-8073-D4BBA66FADD5}" presName="childText" presStyleLbl="conFgAcc1" presStyleIdx="0" presStyleCnt="3">
        <dgm:presLayoutVars>
          <dgm:bulletEnabled val="1"/>
        </dgm:presLayoutVars>
      </dgm:prSet>
      <dgm:spPr/>
    </dgm:pt>
    <dgm:pt modelId="{7DD3B4D8-4448-46E6-A2DD-4A4942F4F29C}" type="pres">
      <dgm:prSet presAssocID="{C99A7605-61B2-4C21-9170-E3F1DEC3707A}" presName="spaceBetweenRectangles" presStyleCnt="0"/>
      <dgm:spPr/>
    </dgm:pt>
    <dgm:pt modelId="{E1DA9C8B-3DA4-4817-8FBD-D1F1F4AE6264}" type="pres">
      <dgm:prSet presAssocID="{15101BCF-6CE4-4297-BB1B-15F530B1108D}" presName="parentLin" presStyleCnt="0"/>
      <dgm:spPr/>
    </dgm:pt>
    <dgm:pt modelId="{E98497C9-5A34-4F65-B647-3BCBA3F24CE1}" type="pres">
      <dgm:prSet presAssocID="{15101BCF-6CE4-4297-BB1B-15F530B1108D}" presName="parentLeftMargin" presStyleLbl="node1" presStyleIdx="0" presStyleCnt="3"/>
      <dgm:spPr/>
    </dgm:pt>
    <dgm:pt modelId="{F861F2A2-E632-4123-A558-EC215D9AC2F9}" type="pres">
      <dgm:prSet presAssocID="{15101BCF-6CE4-4297-BB1B-15F530B110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5A2045-C133-4BAB-9B48-52050BBCF708}" type="pres">
      <dgm:prSet presAssocID="{15101BCF-6CE4-4297-BB1B-15F530B1108D}" presName="negativeSpace" presStyleCnt="0"/>
      <dgm:spPr/>
    </dgm:pt>
    <dgm:pt modelId="{15FD5150-B149-4537-9952-CFD16C0256CD}" type="pres">
      <dgm:prSet presAssocID="{15101BCF-6CE4-4297-BB1B-15F530B1108D}" presName="childText" presStyleLbl="conFgAcc1" presStyleIdx="1" presStyleCnt="3">
        <dgm:presLayoutVars>
          <dgm:bulletEnabled val="1"/>
        </dgm:presLayoutVars>
      </dgm:prSet>
      <dgm:spPr/>
    </dgm:pt>
    <dgm:pt modelId="{A17F79A2-8CA3-4A40-B02B-DB38E0186ACC}" type="pres">
      <dgm:prSet presAssocID="{02ADD7C2-932A-47C3-8610-5841C0385D70}" presName="spaceBetweenRectangles" presStyleCnt="0"/>
      <dgm:spPr/>
    </dgm:pt>
    <dgm:pt modelId="{EAB2084E-AD86-44B4-BE1D-303E43A0AD84}" type="pres">
      <dgm:prSet presAssocID="{3809B297-E1A0-4EF7-96E0-FD3CE85E1590}" presName="parentLin" presStyleCnt="0"/>
      <dgm:spPr/>
    </dgm:pt>
    <dgm:pt modelId="{418E122E-78D3-4B4A-806B-94295011E9EA}" type="pres">
      <dgm:prSet presAssocID="{3809B297-E1A0-4EF7-96E0-FD3CE85E1590}" presName="parentLeftMargin" presStyleLbl="node1" presStyleIdx="1" presStyleCnt="3"/>
      <dgm:spPr/>
    </dgm:pt>
    <dgm:pt modelId="{291668C8-E98E-4125-9676-683264BB931C}" type="pres">
      <dgm:prSet presAssocID="{3809B297-E1A0-4EF7-96E0-FD3CE85E159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25ED032-D0A5-47F4-A7CD-D45899831498}" type="pres">
      <dgm:prSet presAssocID="{3809B297-E1A0-4EF7-96E0-FD3CE85E1590}" presName="negativeSpace" presStyleCnt="0"/>
      <dgm:spPr/>
    </dgm:pt>
    <dgm:pt modelId="{E5C84FB2-00C4-41CD-A8D4-1A49DB22736E}" type="pres">
      <dgm:prSet presAssocID="{3809B297-E1A0-4EF7-96E0-FD3CE85E159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A16BD04-EC0F-45A8-AF95-5CE2603B6125}" type="presOf" srcId="{985249BD-DBD0-4625-BB44-57A43241CE8F}" destId="{15FD5150-B149-4537-9952-CFD16C0256CD}" srcOrd="0" destOrd="2" presId="urn:microsoft.com/office/officeart/2005/8/layout/list1"/>
    <dgm:cxn modelId="{87E6F313-59D1-4119-AB6E-75A5EEC4C9CF}" type="presOf" srcId="{3809B297-E1A0-4EF7-96E0-FD3CE85E1590}" destId="{291668C8-E98E-4125-9676-683264BB931C}" srcOrd="1" destOrd="0" presId="urn:microsoft.com/office/officeart/2005/8/layout/list1"/>
    <dgm:cxn modelId="{536DA117-0134-45C1-B0FB-AD283007F0A2}" type="presOf" srcId="{57A3FE2B-2FC2-4D78-8C16-BCD57317E128}" destId="{E5C84FB2-00C4-41CD-A8D4-1A49DB22736E}" srcOrd="0" destOrd="0" presId="urn:microsoft.com/office/officeart/2005/8/layout/list1"/>
    <dgm:cxn modelId="{DBF2A91F-28EA-429B-884B-62A99F8E5DDA}" type="presOf" srcId="{F7510987-F0C2-49DD-B5E5-E2DF7E5A8D46}" destId="{15FD5150-B149-4537-9952-CFD16C0256CD}" srcOrd="0" destOrd="0" presId="urn:microsoft.com/office/officeart/2005/8/layout/list1"/>
    <dgm:cxn modelId="{DE41A433-4DD7-46FD-BC4C-4FBD9738DDF9}" srcId="{3809B297-E1A0-4EF7-96E0-FD3CE85E1590}" destId="{57A3FE2B-2FC2-4D78-8C16-BCD57317E128}" srcOrd="0" destOrd="0" parTransId="{FF77D50E-4813-4D85-874B-15923C8D4E4D}" sibTransId="{6FD8D264-E62D-416F-ADC9-540E949D2B4F}"/>
    <dgm:cxn modelId="{D9012539-B863-41F2-B31F-0BAD5DA09843}" srcId="{F7510987-F0C2-49DD-B5E5-E2DF7E5A8D46}" destId="{CEDA34FD-91D8-4B81-844D-DC118D58381B}" srcOrd="0" destOrd="0" parTransId="{AEA36B03-5278-406A-BC79-E4AC52D75C2C}" sibTransId="{F0F20596-A407-4A21-91F0-DDC08D30DD9C}"/>
    <dgm:cxn modelId="{6D378D3F-77BE-4287-82A2-AFD967F85E37}" srcId="{70493C66-5412-41E9-B404-BE15FD532D13}" destId="{3809B297-E1A0-4EF7-96E0-FD3CE85E1590}" srcOrd="2" destOrd="0" parTransId="{96D60FF0-8709-48DC-B594-957BB3125F8D}" sibTransId="{6BFCC540-D5BB-44F7-85F1-445394D09500}"/>
    <dgm:cxn modelId="{8AA6BA5C-8229-45A0-ACCF-177DCF86C1FB}" srcId="{E8A8C614-3CA3-452D-8073-D4BBA66FADD5}" destId="{7C49755B-B93F-459B-9417-321938807A0D}" srcOrd="0" destOrd="0" parTransId="{BEF91CD8-C2F8-4BDE-9FB2-587123B190B3}" sibTransId="{712C90FE-35B4-4F73-8E36-97A2ED2F54FA}"/>
    <dgm:cxn modelId="{8767D246-EFA9-4D4B-9963-7B043FCF29AA}" type="presOf" srcId="{3809B297-E1A0-4EF7-96E0-FD3CE85E1590}" destId="{418E122E-78D3-4B4A-806B-94295011E9EA}" srcOrd="0" destOrd="0" presId="urn:microsoft.com/office/officeart/2005/8/layout/list1"/>
    <dgm:cxn modelId="{355AE867-BFA9-4FB7-8C15-87C672A79C67}" type="presOf" srcId="{15101BCF-6CE4-4297-BB1B-15F530B1108D}" destId="{E98497C9-5A34-4F65-B647-3BCBA3F24CE1}" srcOrd="0" destOrd="0" presId="urn:microsoft.com/office/officeart/2005/8/layout/list1"/>
    <dgm:cxn modelId="{F54BD168-6589-4B68-A72E-D7B96F74EDDB}" type="presOf" srcId="{7C49755B-B93F-459B-9417-321938807A0D}" destId="{8B6BAEFD-AD36-4E55-A7C7-D5659B6A7D05}" srcOrd="0" destOrd="0" presId="urn:microsoft.com/office/officeart/2005/8/layout/list1"/>
    <dgm:cxn modelId="{93D4028C-9E08-4120-AA53-4B2074566AC5}" type="presOf" srcId="{CEDA34FD-91D8-4B81-844D-DC118D58381B}" destId="{15FD5150-B149-4537-9952-CFD16C0256CD}" srcOrd="0" destOrd="1" presId="urn:microsoft.com/office/officeart/2005/8/layout/list1"/>
    <dgm:cxn modelId="{5A7FBEA7-D8F4-4C49-AFC9-56DB3C7CBA0D}" type="presOf" srcId="{E8A8C614-3CA3-452D-8073-D4BBA66FADD5}" destId="{66B978C3-6F2C-4953-BAC9-BAE954439918}" srcOrd="1" destOrd="0" presId="urn:microsoft.com/office/officeart/2005/8/layout/list1"/>
    <dgm:cxn modelId="{F0B006AB-5924-4E5C-9D13-61CC108EA9B8}" srcId="{3809B297-E1A0-4EF7-96E0-FD3CE85E1590}" destId="{07A2AD23-630A-4A80-AF06-9F147A2F89D7}" srcOrd="1" destOrd="0" parTransId="{6A39E36E-E586-480C-9012-56EBB1C856B3}" sibTransId="{F1B54E40-5294-4C6B-B5B9-8D222529F258}"/>
    <dgm:cxn modelId="{0623C1B2-5A38-4293-881A-19577A8C6126}" type="presOf" srcId="{07A2AD23-630A-4A80-AF06-9F147A2F89D7}" destId="{E5C84FB2-00C4-41CD-A8D4-1A49DB22736E}" srcOrd="0" destOrd="1" presId="urn:microsoft.com/office/officeart/2005/8/layout/list1"/>
    <dgm:cxn modelId="{4F13FEB7-17C9-4905-B491-B23EAEA7E13C}" srcId="{15101BCF-6CE4-4297-BB1B-15F530B1108D}" destId="{F7510987-F0C2-49DD-B5E5-E2DF7E5A8D46}" srcOrd="0" destOrd="0" parTransId="{9CB9A2A8-6E82-4963-ADB2-58C5121F3404}" sibTransId="{7296006A-72DA-4E7E-82CE-D6A5F4716DA5}"/>
    <dgm:cxn modelId="{768DF2B9-7322-437C-BAE4-9394285CC7B3}" type="presOf" srcId="{9F0EE711-3D59-4DD5-9BB9-6D8AA93A4747}" destId="{8B6BAEFD-AD36-4E55-A7C7-D5659B6A7D05}" srcOrd="0" destOrd="1" presId="urn:microsoft.com/office/officeart/2005/8/layout/list1"/>
    <dgm:cxn modelId="{B794B1C0-5118-4123-8B10-59E70E67319B}" srcId="{15101BCF-6CE4-4297-BB1B-15F530B1108D}" destId="{985249BD-DBD0-4625-BB44-57A43241CE8F}" srcOrd="1" destOrd="0" parTransId="{086FB5D9-E1AE-45B6-B59F-EEA52BDEFDDC}" sibTransId="{C4DD0662-5526-4BEB-926B-F0F701D472ED}"/>
    <dgm:cxn modelId="{DCD2C2C0-21DD-4B68-ADAB-D2E9222B4ED5}" type="presOf" srcId="{70493C66-5412-41E9-B404-BE15FD532D13}" destId="{D4525FA4-75DF-4ED5-B2EA-CBBC31A3CE75}" srcOrd="0" destOrd="0" presId="urn:microsoft.com/office/officeart/2005/8/layout/list1"/>
    <dgm:cxn modelId="{D7237FC5-DDF5-42B3-964F-AE0B82089812}" srcId="{70493C66-5412-41E9-B404-BE15FD532D13}" destId="{15101BCF-6CE4-4297-BB1B-15F530B1108D}" srcOrd="1" destOrd="0" parTransId="{2CA05DC7-5BAC-40D2-9A77-D9273F175B38}" sibTransId="{02ADD7C2-932A-47C3-8610-5841C0385D70}"/>
    <dgm:cxn modelId="{526445F4-CA46-4FD8-A9C6-A2665FBF8573}" srcId="{E8A8C614-3CA3-452D-8073-D4BBA66FADD5}" destId="{9F0EE711-3D59-4DD5-9BB9-6D8AA93A4747}" srcOrd="1" destOrd="0" parTransId="{CE6595E5-43F4-4C6F-B8F4-98F6A5DE3CB8}" sibTransId="{51C264D6-41C5-49AC-A174-67BC7834E777}"/>
    <dgm:cxn modelId="{2E3587F5-B3E5-4083-8656-0FCB880430FD}" type="presOf" srcId="{E8A8C614-3CA3-452D-8073-D4BBA66FADD5}" destId="{26308188-B49A-452E-8EC5-CFF5E2F1D9D0}" srcOrd="0" destOrd="0" presId="urn:microsoft.com/office/officeart/2005/8/layout/list1"/>
    <dgm:cxn modelId="{8F20E7F9-6E4D-4F92-89CF-DA4BE6F0BF8D}" srcId="{70493C66-5412-41E9-B404-BE15FD532D13}" destId="{E8A8C614-3CA3-452D-8073-D4BBA66FADD5}" srcOrd="0" destOrd="0" parTransId="{89E3EA48-5B76-4039-AD26-FDE4DB01D33E}" sibTransId="{C99A7605-61B2-4C21-9170-E3F1DEC3707A}"/>
    <dgm:cxn modelId="{74AEDFFD-B8EE-42F2-86E4-7127C055EBEA}" type="presOf" srcId="{15101BCF-6CE4-4297-BB1B-15F530B1108D}" destId="{F861F2A2-E632-4123-A558-EC215D9AC2F9}" srcOrd="1" destOrd="0" presId="urn:microsoft.com/office/officeart/2005/8/layout/list1"/>
    <dgm:cxn modelId="{6B8DF050-7B1A-406C-8CC9-87239D78825B}" type="presParOf" srcId="{D4525FA4-75DF-4ED5-B2EA-CBBC31A3CE75}" destId="{FA26C431-9D00-487B-8544-A674B208A988}" srcOrd="0" destOrd="0" presId="urn:microsoft.com/office/officeart/2005/8/layout/list1"/>
    <dgm:cxn modelId="{70A40BDB-B43B-4B83-900D-3C691FFCA0A4}" type="presParOf" srcId="{FA26C431-9D00-487B-8544-A674B208A988}" destId="{26308188-B49A-452E-8EC5-CFF5E2F1D9D0}" srcOrd="0" destOrd="0" presId="urn:microsoft.com/office/officeart/2005/8/layout/list1"/>
    <dgm:cxn modelId="{BD8A1271-AA1D-43BE-B769-CDD53F74481D}" type="presParOf" srcId="{FA26C431-9D00-487B-8544-A674B208A988}" destId="{66B978C3-6F2C-4953-BAC9-BAE954439918}" srcOrd="1" destOrd="0" presId="urn:microsoft.com/office/officeart/2005/8/layout/list1"/>
    <dgm:cxn modelId="{297646C7-BA0E-418A-A6FF-183F363EEDF8}" type="presParOf" srcId="{D4525FA4-75DF-4ED5-B2EA-CBBC31A3CE75}" destId="{BD1278E7-1C2D-4E41-BDED-742F0A6FA020}" srcOrd="1" destOrd="0" presId="urn:microsoft.com/office/officeart/2005/8/layout/list1"/>
    <dgm:cxn modelId="{CD9F903B-66ED-4E72-A440-515BF819E3D7}" type="presParOf" srcId="{D4525FA4-75DF-4ED5-B2EA-CBBC31A3CE75}" destId="{8B6BAEFD-AD36-4E55-A7C7-D5659B6A7D05}" srcOrd="2" destOrd="0" presId="urn:microsoft.com/office/officeart/2005/8/layout/list1"/>
    <dgm:cxn modelId="{1C454DA8-3B94-40E0-AFA5-A02A2FE64201}" type="presParOf" srcId="{D4525FA4-75DF-4ED5-B2EA-CBBC31A3CE75}" destId="{7DD3B4D8-4448-46E6-A2DD-4A4942F4F29C}" srcOrd="3" destOrd="0" presId="urn:microsoft.com/office/officeart/2005/8/layout/list1"/>
    <dgm:cxn modelId="{6243043B-9A8C-4103-AA63-6474AD98810D}" type="presParOf" srcId="{D4525FA4-75DF-4ED5-B2EA-CBBC31A3CE75}" destId="{E1DA9C8B-3DA4-4817-8FBD-D1F1F4AE6264}" srcOrd="4" destOrd="0" presId="urn:microsoft.com/office/officeart/2005/8/layout/list1"/>
    <dgm:cxn modelId="{B9760BA8-5810-4DC4-BFB6-7A86E2A00E2B}" type="presParOf" srcId="{E1DA9C8B-3DA4-4817-8FBD-D1F1F4AE6264}" destId="{E98497C9-5A34-4F65-B647-3BCBA3F24CE1}" srcOrd="0" destOrd="0" presId="urn:microsoft.com/office/officeart/2005/8/layout/list1"/>
    <dgm:cxn modelId="{41C0D00F-F095-4D51-A3E9-371A93F3D0B8}" type="presParOf" srcId="{E1DA9C8B-3DA4-4817-8FBD-D1F1F4AE6264}" destId="{F861F2A2-E632-4123-A558-EC215D9AC2F9}" srcOrd="1" destOrd="0" presId="urn:microsoft.com/office/officeart/2005/8/layout/list1"/>
    <dgm:cxn modelId="{EC2B25B3-5576-4270-A399-B2860C473660}" type="presParOf" srcId="{D4525FA4-75DF-4ED5-B2EA-CBBC31A3CE75}" destId="{9C5A2045-C133-4BAB-9B48-52050BBCF708}" srcOrd="5" destOrd="0" presId="urn:microsoft.com/office/officeart/2005/8/layout/list1"/>
    <dgm:cxn modelId="{93B88BC4-62C0-4447-9474-C04637626BED}" type="presParOf" srcId="{D4525FA4-75DF-4ED5-B2EA-CBBC31A3CE75}" destId="{15FD5150-B149-4537-9952-CFD16C0256CD}" srcOrd="6" destOrd="0" presId="urn:microsoft.com/office/officeart/2005/8/layout/list1"/>
    <dgm:cxn modelId="{831DD916-478F-432C-B52E-C79A9051A58C}" type="presParOf" srcId="{D4525FA4-75DF-4ED5-B2EA-CBBC31A3CE75}" destId="{A17F79A2-8CA3-4A40-B02B-DB38E0186ACC}" srcOrd="7" destOrd="0" presId="urn:microsoft.com/office/officeart/2005/8/layout/list1"/>
    <dgm:cxn modelId="{6CA1F8AA-919B-4AEF-9353-0A141C32FD88}" type="presParOf" srcId="{D4525FA4-75DF-4ED5-B2EA-CBBC31A3CE75}" destId="{EAB2084E-AD86-44B4-BE1D-303E43A0AD84}" srcOrd="8" destOrd="0" presId="urn:microsoft.com/office/officeart/2005/8/layout/list1"/>
    <dgm:cxn modelId="{AFE23B9B-CB7A-45DB-A83D-E1E3FEC49194}" type="presParOf" srcId="{EAB2084E-AD86-44B4-BE1D-303E43A0AD84}" destId="{418E122E-78D3-4B4A-806B-94295011E9EA}" srcOrd="0" destOrd="0" presId="urn:microsoft.com/office/officeart/2005/8/layout/list1"/>
    <dgm:cxn modelId="{712866FD-9929-4BC1-BF2F-316DA065078F}" type="presParOf" srcId="{EAB2084E-AD86-44B4-BE1D-303E43A0AD84}" destId="{291668C8-E98E-4125-9676-683264BB931C}" srcOrd="1" destOrd="0" presId="urn:microsoft.com/office/officeart/2005/8/layout/list1"/>
    <dgm:cxn modelId="{F568A61C-8E21-4DD1-9B8F-744583A34BCE}" type="presParOf" srcId="{D4525FA4-75DF-4ED5-B2EA-CBBC31A3CE75}" destId="{725ED032-D0A5-47F4-A7CD-D45899831498}" srcOrd="9" destOrd="0" presId="urn:microsoft.com/office/officeart/2005/8/layout/list1"/>
    <dgm:cxn modelId="{52061471-7687-4A04-8E85-CA67D0FEB7D6}" type="presParOf" srcId="{D4525FA4-75DF-4ED5-B2EA-CBBC31A3CE75}" destId="{E5C84FB2-00C4-41CD-A8D4-1A49DB2273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BAEFD-AD36-4E55-A7C7-D5659B6A7D05}">
      <dsp:nvSpPr>
        <dsp:cNvPr id="0" name=""/>
        <dsp:cNvSpPr/>
      </dsp:nvSpPr>
      <dsp:spPr>
        <a:xfrm>
          <a:off x="0" y="486394"/>
          <a:ext cx="5638800" cy="129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634" tIns="312420" rIns="4376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u="sng" kern="1200" dirty="0"/>
            <a:t>These will never exist at a work-site</a:t>
          </a:r>
          <a:r>
            <a:rPr lang="en-US" sz="1500" kern="1200" dirty="0"/>
            <a:t>. By  definition these are unplanned, uncontrollable, no-fault events.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This term is used by the general public but not recognized in the workplace.  </a:t>
          </a:r>
        </a:p>
      </dsp:txBody>
      <dsp:txXfrm>
        <a:off x="0" y="486394"/>
        <a:ext cx="5638800" cy="1299375"/>
      </dsp:txXfrm>
    </dsp:sp>
    <dsp:sp modelId="{66B978C3-6F2C-4953-BAC9-BAE954439918}">
      <dsp:nvSpPr>
        <dsp:cNvPr id="0" name=""/>
        <dsp:cNvSpPr/>
      </dsp:nvSpPr>
      <dsp:spPr>
        <a:xfrm>
          <a:off x="281940" y="264994"/>
          <a:ext cx="394716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/>
            <a:t>Accident:   THESE DO NOT EXIST</a:t>
          </a:r>
          <a:endParaRPr lang="en-US" sz="1500" kern="1200" dirty="0"/>
        </a:p>
      </dsp:txBody>
      <dsp:txXfrm>
        <a:off x="303556" y="286610"/>
        <a:ext cx="3903928" cy="399568"/>
      </dsp:txXfrm>
    </dsp:sp>
    <dsp:sp modelId="{15FD5150-B149-4537-9952-CFD16C0256CD}">
      <dsp:nvSpPr>
        <dsp:cNvPr id="0" name=""/>
        <dsp:cNvSpPr/>
      </dsp:nvSpPr>
      <dsp:spPr>
        <a:xfrm>
          <a:off x="0" y="2088170"/>
          <a:ext cx="563880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634" tIns="312420" rIns="4376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Includes every situation of deviations from expected outcomes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This is a global term that encompasses behaviors, equipment, people, job-tasks, and the “almost happened”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Can have varying degrees of impact.</a:t>
          </a:r>
        </a:p>
      </dsp:txBody>
      <dsp:txXfrm>
        <a:off x="0" y="2088170"/>
        <a:ext cx="5638800" cy="1559250"/>
      </dsp:txXfrm>
    </dsp:sp>
    <dsp:sp modelId="{F861F2A2-E632-4123-A558-EC215D9AC2F9}">
      <dsp:nvSpPr>
        <dsp:cNvPr id="0" name=""/>
        <dsp:cNvSpPr/>
      </dsp:nvSpPr>
      <dsp:spPr>
        <a:xfrm>
          <a:off x="281940" y="1866770"/>
          <a:ext cx="394716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Incident: </a:t>
          </a:r>
          <a:endParaRPr lang="en-US" sz="1500" kern="1200"/>
        </a:p>
      </dsp:txBody>
      <dsp:txXfrm>
        <a:off x="303556" y="1888386"/>
        <a:ext cx="3903928" cy="399568"/>
      </dsp:txXfrm>
    </dsp:sp>
    <dsp:sp modelId="{E5C84FB2-00C4-41CD-A8D4-1A49DB22736E}">
      <dsp:nvSpPr>
        <dsp:cNvPr id="0" name=""/>
        <dsp:cNvSpPr/>
      </dsp:nvSpPr>
      <dsp:spPr>
        <a:xfrm>
          <a:off x="0" y="3949820"/>
          <a:ext cx="56388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634" tIns="312420" rIns="4376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/>
            <a:t>Is a component of people related incidents.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Other components of incidents are property damage, incidental spills, exposure (chemical, biological, radiological), motor vehicle accident, and environmental or injury-free events (a.k.a. near miss or near incident), etc.</a:t>
          </a:r>
        </a:p>
      </dsp:txBody>
      <dsp:txXfrm>
        <a:off x="0" y="3949820"/>
        <a:ext cx="5638800" cy="1512000"/>
      </dsp:txXfrm>
    </dsp:sp>
    <dsp:sp modelId="{291668C8-E98E-4125-9676-683264BB931C}">
      <dsp:nvSpPr>
        <dsp:cNvPr id="0" name=""/>
        <dsp:cNvSpPr/>
      </dsp:nvSpPr>
      <dsp:spPr>
        <a:xfrm>
          <a:off x="281940" y="3728420"/>
          <a:ext cx="394716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193" tIns="0" rIns="14919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Injury:</a:t>
          </a:r>
          <a:endParaRPr lang="en-US" sz="1500" kern="1200"/>
        </a:p>
      </dsp:txBody>
      <dsp:txXfrm>
        <a:off x="303556" y="3750036"/>
        <a:ext cx="390392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1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the difference between incident and accident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to report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9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qualifies as a incident to notify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57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it important to notify parties about incidents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82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When do PM’s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27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PM’s make notifications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4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Construction Site Safety - Incident Reporting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2A818-B91B-4DAD-A638-96034FA0BAA2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8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Construction Site Safety - Incident Reporting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036E-B931-46EE-82E6-7E858C4F40A0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Construction Site Safety - Incident Reporting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7D91D-967D-4AFE-8A26-E08C4E9BB092}" type="datetime1">
              <a:rPr lang="en-US" smtClean="0"/>
              <a:t>4/18/2024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7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Construction Site Safety - Incident Reporting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5692C-7529-4AF9-9617-727319B6E710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Construction Site Safety - Incident Reporting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2B497-52D8-480D-93DC-ADB1E1160671}" type="datetime1">
              <a:rPr lang="en-US" smtClean="0"/>
              <a:t>4/18/2024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2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3"/>
                </a:moveTo>
                <a:lnTo>
                  <a:pt x="9144000" y="222503"/>
                </a:lnTo>
                <a:lnTo>
                  <a:pt x="9144000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B3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70959" y="0"/>
            <a:ext cx="1356487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26567"/>
            <a:ext cx="8529319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164" y="1072515"/>
            <a:ext cx="8697671" cy="216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Construction Site Safety - Incident Reporting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95400" y="6377940"/>
            <a:ext cx="1264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E427-3289-45FA-8A97-FE96B40A36B5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13039" y="6460594"/>
            <a:ext cx="135890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B47ED5-1654-97A6-FA11-6B57332A55F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6715" y="6047082"/>
            <a:ext cx="687992" cy="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5354-text-question-blog-questions-logo-an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man-holding-clipboard-inside-room-1543924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hs.cornell.edu/incident-reporting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na01.safelinks.protection.outlook.com/?url=https%3A%2F%2Fwww.risk.cornell.edu%2Fincident-reporting%2F&amp;data=05%7C02%7Ctf222%40cornell.edu%7Cd3ba0fe1fd0f4ce9755d08dc185ba764%7C5d7e43661b9b45cf8e79b14b27df46e1%7C0%7C0%7C638412029122457697%7CUnknown%7CTWFpbGZsb3d8eyJWIjoiMC4wLjAwMDAiLCJQIjoiV2luMzIiLCJBTiI6Ik1haWwiLCJXVCI6Mn0%3D%7C3000%7C%7C%7C&amp;sdata=H1mksG2seq3HRY2MumRySLo171EyhJUGs21lkIhv2uU%3D&amp;reserved=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D6050-6051-6BA8-C4EF-78E319A1A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"/>
            <a:ext cx="2176461" cy="6477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600" y="3817168"/>
            <a:ext cx="6248398" cy="28931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Site Safety - Incident Reporting</a:t>
            </a:r>
          </a:p>
          <a:p>
            <a:pPr algn="ctr"/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May Have Done In The Past May Not Have Been The ‘Best’ Thing To Do Then </a:t>
            </a:r>
          </a:p>
          <a:p>
            <a:pPr algn="ctr"/>
            <a:r>
              <a:rPr lang="en-US" sz="1600" b="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What We Must Do Today…. </a:t>
            </a:r>
          </a:p>
          <a:p>
            <a:pPr algn="ctr"/>
            <a:r>
              <a:rPr lang="en-US" sz="1600" b="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US" sz="1600" b="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Could Change Tomorrow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BB2FC50-0B66-F270-D767-D91DC38A1F03}"/>
              </a:ext>
            </a:extLst>
          </p:cNvPr>
          <p:cNvSpPr txBox="1">
            <a:spLocks/>
          </p:cNvSpPr>
          <p:nvPr/>
        </p:nvSpPr>
        <p:spPr>
          <a:xfrm>
            <a:off x="2514600" y="602360"/>
            <a:ext cx="6015037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600" b="1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PMPD April Meeting</a:t>
            </a:r>
          </a:p>
          <a:p>
            <a:endParaRPr lang="en-US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EHS &amp; Risk Management </a:t>
            </a:r>
          </a:p>
          <a:p>
            <a:pPr algn="ctr"/>
            <a:r>
              <a:rPr lang="en-US" sz="3200" i="1" kern="0" dirty="0">
                <a:latin typeface="Arial" panose="020B0604020202020204" pitchFamily="34" charset="0"/>
                <a:cs typeface="Arial" panose="020B0604020202020204" pitchFamily="34" charset="0"/>
              </a:rPr>
              <a:t>Partners With Engineering &amp; Project Management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966C2-9045-1271-BE52-74E05D17A9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2384">
              <a:lnSpc>
                <a:spcPts val="1275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C342-3F4B-D3C7-16E1-47B379A7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5089556"/>
            <a:ext cx="3788028" cy="1015663"/>
          </a:xfrm>
        </p:spPr>
        <p:txBody>
          <a:bodyPr/>
          <a:lstStyle/>
          <a:p>
            <a:r>
              <a:rPr lang="en-US" sz="6600" b="1" dirty="0">
                <a:solidFill>
                  <a:srgbClr val="C00000"/>
                </a:solidFill>
              </a:rPr>
              <a:t>The End</a:t>
            </a:r>
          </a:p>
        </p:txBody>
      </p:sp>
      <p:pic>
        <p:nvPicPr>
          <p:cNvPr id="8" name="Content Placeholder 7" descr="A blue blot with green text&#10;&#10;Description automatically generated">
            <a:extLst>
              <a:ext uri="{FF2B5EF4-FFF2-40B4-BE49-F238E27FC236}">
                <a16:creationId xmlns:a16="http://schemas.microsoft.com/office/drawing/2014/main" id="{86F601F0-908F-600B-68B7-5254EFD52BE2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889739">
            <a:off x="4694418" y="461381"/>
            <a:ext cx="3978275" cy="286490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F2EDD-1C2B-F069-7C58-6BCC4C7CC84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109089" y="6322517"/>
            <a:ext cx="4587240" cy="430887"/>
          </a:xfrm>
        </p:spPr>
        <p:txBody>
          <a:bodyPr/>
          <a:lstStyle/>
          <a:p>
            <a:r>
              <a:rPr lang="en-US" dirty="0"/>
              <a:t>Construction Site Safety - Incident Reporting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4FF08-BD56-264B-2C8A-2A9573EAE2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 rot="10800000" flipV="1">
            <a:off x="8153400" y="6322517"/>
            <a:ext cx="295529" cy="138077"/>
          </a:xfrm>
        </p:spPr>
        <p:txBody>
          <a:bodyPr/>
          <a:lstStyle/>
          <a:p>
            <a:pPr marL="32384">
              <a:lnSpc>
                <a:spcPts val="1275"/>
              </a:lnSpc>
            </a:pPr>
            <a:fld id="{81D60167-4931-47E6-BA6A-407CBD079E47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4F2677-3EAF-1C6A-48F9-2ADF1C78F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959311"/>
            <a:ext cx="5090393" cy="52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3C31-599C-2872-099C-75FC0FDC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557" y="305359"/>
            <a:ext cx="7106844" cy="448027"/>
          </a:xfrm>
        </p:spPr>
        <p:txBody>
          <a:bodyPr/>
          <a:lstStyle/>
          <a:p>
            <a:r>
              <a:rPr lang="en-US" b="1" dirty="0"/>
              <a:t>Partnership of Construction Safety Stakeholders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C7168-EB58-BB9A-E36F-A0EAD4579D5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297259" y="6377940"/>
            <a:ext cx="4549482" cy="265533"/>
          </a:xfrm>
        </p:spPr>
        <p:txBody>
          <a:bodyPr/>
          <a:lstStyle/>
          <a:p>
            <a:r>
              <a:rPr lang="en-US" dirty="0"/>
              <a:t>Construction Site Safety - Incident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D29F5-113E-FB8E-0EA1-EB15CFB4C5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2384">
              <a:lnSpc>
                <a:spcPts val="1275"/>
              </a:lnSpc>
            </a:pPr>
            <a:fld id="{81D60167-4931-47E6-BA6A-407CBD079E47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C57C81-7DBC-D12C-7D8D-4F28EFD300C7}"/>
              </a:ext>
            </a:extLst>
          </p:cNvPr>
          <p:cNvGrpSpPr/>
          <p:nvPr/>
        </p:nvGrpSpPr>
        <p:grpSpPr>
          <a:xfrm>
            <a:off x="762000" y="2706209"/>
            <a:ext cx="5051970" cy="973405"/>
            <a:chOff x="1577339" y="0"/>
            <a:chExt cx="5051970" cy="119106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5256204-ABBA-4A39-82A3-BFD20030C657}"/>
                </a:ext>
              </a:extLst>
            </p:cNvPr>
            <p:cNvSpPr/>
            <p:nvPr/>
          </p:nvSpPr>
          <p:spPr>
            <a:xfrm>
              <a:off x="1577339" y="0"/>
              <a:ext cx="5047488" cy="11910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0357854E-7DDE-C31A-7FC6-D5830F31AAA4}"/>
                </a:ext>
              </a:extLst>
            </p:cNvPr>
            <p:cNvSpPr txBox="1"/>
            <p:nvPr/>
          </p:nvSpPr>
          <p:spPr>
            <a:xfrm>
              <a:off x="1639118" y="162771"/>
              <a:ext cx="4990191" cy="818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>
                  <a:solidFill>
                    <a:schemeClr val="tx1"/>
                  </a:solidFill>
                </a:rPr>
                <a:t>It is vital that everyone works together to ensure safety and proper documentation of incidents.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FBA6B78-6AEA-F61F-C2A3-86F8B4A3A685}"/>
              </a:ext>
            </a:extLst>
          </p:cNvPr>
          <p:cNvGrpSpPr/>
          <p:nvPr/>
        </p:nvGrpSpPr>
        <p:grpSpPr>
          <a:xfrm>
            <a:off x="307340" y="753386"/>
            <a:ext cx="4581144" cy="1191064"/>
            <a:chOff x="1261871" y="0"/>
            <a:chExt cx="5047488" cy="119106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0F64384-5060-584B-0D1D-54AC9BC64380}"/>
                </a:ext>
              </a:extLst>
            </p:cNvPr>
            <p:cNvSpPr/>
            <p:nvPr/>
          </p:nvSpPr>
          <p:spPr>
            <a:xfrm>
              <a:off x="1261871" y="0"/>
              <a:ext cx="5047488" cy="11910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C78FBC17-E75D-0686-86F6-1D6EA118722F}"/>
                </a:ext>
              </a:extLst>
            </p:cNvPr>
            <p:cNvSpPr txBox="1"/>
            <p:nvPr/>
          </p:nvSpPr>
          <p:spPr>
            <a:xfrm>
              <a:off x="1296756" y="34885"/>
              <a:ext cx="5012603" cy="1121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i="0" u="sng" kern="1200" dirty="0"/>
                <a:t>Engineering and Project Management (E&amp;PM):</a:t>
              </a:r>
              <a:endParaRPr lang="en-US" u="sng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/>
                <a:t>Project Management Directors</a:t>
              </a:r>
              <a:r>
                <a:rPr lang="en-US" sz="1600" kern="1200" dirty="0"/>
                <a:t>, Project Managers, Facilities Engineering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/>
                <a:t>Important players in reporting of incidents.</a:t>
              </a:r>
              <a:endParaRPr lang="en-US" sz="1600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E7A183-F3E4-2E31-7530-E94CD0F5EFDD}"/>
              </a:ext>
            </a:extLst>
          </p:cNvPr>
          <p:cNvGrpSpPr/>
          <p:nvPr/>
        </p:nvGrpSpPr>
        <p:grpSpPr>
          <a:xfrm>
            <a:off x="6306671" y="1863039"/>
            <a:ext cx="2819400" cy="2087874"/>
            <a:chOff x="1261871" y="0"/>
            <a:chExt cx="5047488" cy="119106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EFC26AF-28E5-1292-0C73-B26773EDFCEA}"/>
                </a:ext>
              </a:extLst>
            </p:cNvPr>
            <p:cNvSpPr/>
            <p:nvPr/>
          </p:nvSpPr>
          <p:spPr>
            <a:xfrm>
              <a:off x="1261871" y="0"/>
              <a:ext cx="5047488" cy="11910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E9CAB8A8-6BA9-C7A7-B923-C2C8A6200B24}"/>
                </a:ext>
              </a:extLst>
            </p:cNvPr>
            <p:cNvSpPr txBox="1"/>
            <p:nvPr/>
          </p:nvSpPr>
          <p:spPr>
            <a:xfrm>
              <a:off x="1296756" y="34885"/>
              <a:ext cx="4977718" cy="1121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u="sng" kern="1200" dirty="0"/>
                <a:t>Risk Management (RMI):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Interested in all incidents.  No incident is more important than another.  Evaluates incidents globally because any of them could turn into a liability.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1D031A-421A-5AC3-3C5D-DDBB2C4B1DB4}"/>
              </a:ext>
            </a:extLst>
          </p:cNvPr>
          <p:cNvGrpSpPr/>
          <p:nvPr/>
        </p:nvGrpSpPr>
        <p:grpSpPr>
          <a:xfrm>
            <a:off x="307340" y="4381719"/>
            <a:ext cx="7159285" cy="2167671"/>
            <a:chOff x="0" y="576972"/>
            <a:chExt cx="6309360" cy="92853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4E50581-443B-6ABF-C5E4-1D41E0D0F9A8}"/>
                </a:ext>
              </a:extLst>
            </p:cNvPr>
            <p:cNvSpPr/>
            <p:nvPr/>
          </p:nvSpPr>
          <p:spPr>
            <a:xfrm>
              <a:off x="0" y="576972"/>
              <a:ext cx="6309360" cy="9285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30018620-1139-B8D1-1BC6-EB88CB94ED2E}"/>
                </a:ext>
              </a:extLst>
            </p:cNvPr>
            <p:cNvSpPr txBox="1"/>
            <p:nvPr/>
          </p:nvSpPr>
          <p:spPr>
            <a:xfrm>
              <a:off x="47166" y="576972"/>
              <a:ext cx="6262194" cy="881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u="sng" kern="1200" dirty="0"/>
                <a:t>Envir</a:t>
              </a:r>
              <a:r>
                <a:rPr lang="en-US" u="sng" kern="1200" dirty="0"/>
                <a:t>onment, Health, Safety (EHS): 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Focuses on the prevention of site related incidents to the person and environment. The Goal is to be Proactive in nature (pre-incident) and not Reactive (post-incident) and target an incidence rate of </a:t>
              </a:r>
              <a:r>
                <a:rPr lang="en-US" sz="1600" kern="1200" cap="small" baseline="0" dirty="0"/>
                <a:t>zero</a:t>
              </a:r>
              <a:r>
                <a:rPr lang="en-US" sz="1600" kern="1200" dirty="0"/>
                <a:t>.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To assure that the interests of Cornell, our Staff, our Student body &amp; our Public Image is preserved. </a:t>
              </a:r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/>
                <a:t>Providing SME guidance and review to project safety plans and work execution.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6218EE-88EA-CBB0-65A0-7A35C956D2F4}"/>
              </a:ext>
            </a:extLst>
          </p:cNvPr>
          <p:cNvGrpSpPr/>
          <p:nvPr/>
        </p:nvGrpSpPr>
        <p:grpSpPr>
          <a:xfrm rot="6721872">
            <a:off x="5978014" y="3411819"/>
            <a:ext cx="480574" cy="767887"/>
            <a:chOff x="5535167" y="0"/>
            <a:chExt cx="774192" cy="774192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00CC2B02-8BA3-50B9-BEF3-728C3F922FE3}"/>
                </a:ext>
              </a:extLst>
            </p:cNvPr>
            <p:cNvSpPr/>
            <p:nvPr/>
          </p:nvSpPr>
          <p:spPr>
            <a:xfrm>
              <a:off x="5535167" y="0"/>
              <a:ext cx="774192" cy="77419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Arrow: Down 4">
              <a:extLst>
                <a:ext uri="{FF2B5EF4-FFF2-40B4-BE49-F238E27FC236}">
                  <a16:creationId xmlns:a16="http://schemas.microsoft.com/office/drawing/2014/main" id="{9C903725-69FB-CDB2-677A-42DDBA6DB358}"/>
                </a:ext>
              </a:extLst>
            </p:cNvPr>
            <p:cNvSpPr txBox="1"/>
            <p:nvPr/>
          </p:nvSpPr>
          <p:spPr>
            <a:xfrm>
              <a:off x="5709360" y="0"/>
              <a:ext cx="425806" cy="582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500" kern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97E836-D0DE-F8A2-5C1D-A8198CBF4F92}"/>
              </a:ext>
            </a:extLst>
          </p:cNvPr>
          <p:cNvGrpSpPr/>
          <p:nvPr/>
        </p:nvGrpSpPr>
        <p:grpSpPr>
          <a:xfrm>
            <a:off x="2153393" y="1855945"/>
            <a:ext cx="480574" cy="767887"/>
            <a:chOff x="5535167" y="0"/>
            <a:chExt cx="774192" cy="774192"/>
          </a:xfrm>
        </p:grpSpPr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7177FE6A-1145-A501-1C48-73F3CFEAE970}"/>
                </a:ext>
              </a:extLst>
            </p:cNvPr>
            <p:cNvSpPr/>
            <p:nvPr/>
          </p:nvSpPr>
          <p:spPr>
            <a:xfrm>
              <a:off x="5535167" y="0"/>
              <a:ext cx="774192" cy="77419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Arrow: Down 4">
              <a:extLst>
                <a:ext uri="{FF2B5EF4-FFF2-40B4-BE49-F238E27FC236}">
                  <a16:creationId xmlns:a16="http://schemas.microsoft.com/office/drawing/2014/main" id="{EDCCD830-1F51-E19C-BD76-242E4DE4B761}"/>
                </a:ext>
              </a:extLst>
            </p:cNvPr>
            <p:cNvSpPr txBox="1"/>
            <p:nvPr/>
          </p:nvSpPr>
          <p:spPr>
            <a:xfrm>
              <a:off x="5709360" y="0"/>
              <a:ext cx="425806" cy="582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5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207DE6-9490-1D1D-E50D-5C34237534BC}"/>
              </a:ext>
            </a:extLst>
          </p:cNvPr>
          <p:cNvGrpSpPr/>
          <p:nvPr/>
        </p:nvGrpSpPr>
        <p:grpSpPr>
          <a:xfrm rot="13045129">
            <a:off x="583491" y="3657654"/>
            <a:ext cx="480574" cy="767887"/>
            <a:chOff x="5535167" y="0"/>
            <a:chExt cx="774192" cy="774192"/>
          </a:xfrm>
        </p:grpSpPr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EC87E159-1A32-C64F-6FB1-4422FEAB0E93}"/>
                </a:ext>
              </a:extLst>
            </p:cNvPr>
            <p:cNvSpPr/>
            <p:nvPr/>
          </p:nvSpPr>
          <p:spPr>
            <a:xfrm>
              <a:off x="5535167" y="0"/>
              <a:ext cx="774192" cy="77419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Arrow: Down 4">
              <a:extLst>
                <a:ext uri="{FF2B5EF4-FFF2-40B4-BE49-F238E27FC236}">
                  <a16:creationId xmlns:a16="http://schemas.microsoft.com/office/drawing/2014/main" id="{9C2E3171-A833-18B7-1C7D-71BC2A3337ED}"/>
                </a:ext>
              </a:extLst>
            </p:cNvPr>
            <p:cNvSpPr txBox="1"/>
            <p:nvPr/>
          </p:nvSpPr>
          <p:spPr>
            <a:xfrm>
              <a:off x="5709360" y="0"/>
              <a:ext cx="425806" cy="582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500" kern="1200"/>
            </a:p>
          </p:txBody>
        </p:sp>
      </p:grpSp>
      <p:pic>
        <p:nvPicPr>
          <p:cNvPr id="30" name="Picture 2" descr="What Does a Safety Officer Do? - Online Safety Trainer">
            <a:extLst>
              <a:ext uri="{FF2B5EF4-FFF2-40B4-BE49-F238E27FC236}">
                <a16:creationId xmlns:a16="http://schemas.microsoft.com/office/drawing/2014/main" id="{2A84EA3C-E49E-9853-02A5-0643B81EE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48" y="4206130"/>
            <a:ext cx="1429912" cy="14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A person holding a clipboard&#10;&#10;Description automatically generated">
            <a:extLst>
              <a:ext uri="{FF2B5EF4-FFF2-40B4-BE49-F238E27FC236}">
                <a16:creationId xmlns:a16="http://schemas.microsoft.com/office/drawing/2014/main" id="{929D968D-A889-9F08-032D-17C2B1395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16430" y="788271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E116-DD4B-5145-9BF5-EB2D5BF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40" y="226567"/>
            <a:ext cx="8529319" cy="841375"/>
          </a:xfrm>
        </p:spPr>
        <p:txBody>
          <a:bodyPr wrap="square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Definitions</a:t>
            </a:r>
            <a:br>
              <a:rPr lang="en-US" b="1" dirty="0"/>
            </a:br>
            <a:r>
              <a:rPr lang="en-US" dirty="0"/>
              <a:t>Common Cornell Safety Language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6082BF32-CA52-C090-88E2-DB9B03D39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831075"/>
              </p:ext>
            </p:extLst>
          </p:nvPr>
        </p:nvGraphicFramePr>
        <p:xfrm>
          <a:off x="3181384" y="904617"/>
          <a:ext cx="5638800" cy="572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39252A9B-F282-ED44-B740-01257EAA9E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7" y="1752600"/>
            <a:ext cx="2571784" cy="13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31D1F20-31A0-567D-3578-25A6D28B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78" y="3930658"/>
            <a:ext cx="2658522" cy="199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BDDEA-F805-44BB-65A6-D028906CFA7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108959" y="6552033"/>
            <a:ext cx="2926080" cy="184666"/>
          </a:xfrm>
        </p:spPr>
        <p:txBody>
          <a:bodyPr/>
          <a:lstStyle/>
          <a:p>
            <a:r>
              <a:rPr lang="en-US" sz="1200" dirty="0"/>
              <a:t>Construction Site Safety - Incident Reporting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54630-A6A8-6125-35D7-99874FFEF1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2384">
              <a:lnSpc>
                <a:spcPts val="1275"/>
              </a:lnSpc>
            </a:pPr>
            <a:fld id="{81D60167-4931-47E6-BA6A-407CBD079E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E116-DD4B-5145-9BF5-EB2D5BF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40" y="411639"/>
            <a:ext cx="8529319" cy="502761"/>
          </a:xfrm>
        </p:spPr>
        <p:txBody>
          <a:bodyPr wrap="square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When an Incident Occurs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6D660-52B3-0D9E-2CCF-3893BEA39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914399"/>
            <a:ext cx="8529319" cy="5637633"/>
          </a:xfrm>
        </p:spPr>
        <p:txBody>
          <a:bodyPr wrap="square">
            <a:normAutofit fontScale="8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0" dirty="0"/>
              <a:t>Cornell reserves the right to investigate any and all incidents that occur on its property, associated work-sites etc.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300" b="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0" dirty="0"/>
              <a:t> 	BUT when do we engage EHS, Risk Management, EMS etc.?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300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INJURIES  -  Get EMS </a:t>
            </a:r>
            <a:r>
              <a:rPr lang="en-US" sz="2400" b="0" dirty="0">
                <a:solidFill>
                  <a:srgbClr val="FF0000"/>
                </a:solidFill>
              </a:rPr>
              <a:t>(a part of EHS) </a:t>
            </a:r>
            <a:r>
              <a:rPr lang="en-US" sz="2400" dirty="0">
                <a:solidFill>
                  <a:srgbClr val="FF0000"/>
                </a:solidFill>
              </a:rPr>
              <a:t>help coming right away !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Call 911 or 607-255-1111 (CU dispatch)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EHS Occupational &amp;/or Environmental Staff: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Depending on the Incident particulars; was it an injury or an almost injury OR was it something that has been released to the Air, Water or Soil.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Need to be notified right away to visit the site and help document the incident.</a:t>
            </a:r>
          </a:p>
          <a:p>
            <a:pPr lvl="1" algn="ctr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Call:  </a:t>
            </a:r>
            <a:r>
              <a:rPr lang="en-US" sz="1800" u="sng" dirty="0"/>
              <a:t>Joe Emanuel</a:t>
            </a:r>
            <a:r>
              <a:rPr lang="en-US" sz="1800" dirty="0"/>
              <a:t> at 607/731-4226  </a:t>
            </a:r>
            <a:r>
              <a:rPr lang="en-US" sz="1800" cap="small" dirty="0"/>
              <a:t>(all H&amp;S/Injury &amp; Property Damage Related)</a:t>
            </a:r>
          </a:p>
          <a:p>
            <a:pPr lvl="1" algn="ctr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Call:  </a:t>
            </a:r>
            <a:r>
              <a:rPr lang="en-US" u="sng" dirty="0"/>
              <a:t>Jaron Khoury</a:t>
            </a:r>
            <a:r>
              <a:rPr lang="en-US" dirty="0"/>
              <a:t> at 607/233-3637 </a:t>
            </a:r>
            <a:r>
              <a:rPr lang="en-US" cap="small" dirty="0"/>
              <a:t>(all environmental incidents)</a:t>
            </a:r>
            <a:endParaRPr lang="en-US" sz="1800" cap="small" dirty="0"/>
          </a:p>
          <a:p>
            <a:pPr lvl="1" algn="ctr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General Line:  607/255-8200 (EHS Office)</a:t>
            </a:r>
            <a:endParaRPr lang="en-US" sz="1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RMI: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Needs to be engaged right away to start evaluating the incident.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solidFill>
                  <a:schemeClr val="tx1"/>
                </a:solidFill>
                <a:effectLst/>
              </a:rPr>
              <a:t>RMI hear</a:t>
            </a:r>
            <a:r>
              <a:rPr lang="en-US" dirty="0">
                <a:solidFill>
                  <a:schemeClr val="tx1"/>
                </a:solidFill>
              </a:rPr>
              <a:t>s about this from EHS folks BUT, really needs to hear from Project Managers</a:t>
            </a:r>
          </a:p>
          <a:p>
            <a:pPr lvl="2" algn="ctr">
              <a:lnSpc>
                <a:spcPct val="90000"/>
              </a:lnSpc>
              <a:spcAft>
                <a:spcPts val="600"/>
              </a:spcAft>
            </a:pPr>
            <a:r>
              <a:rPr lang="en-US" b="0" i="0" dirty="0">
                <a:effectLst/>
              </a:rPr>
              <a:t>Email:  </a:t>
            </a:r>
            <a:r>
              <a:rPr lang="en-US" b="0" i="0" u="sng" dirty="0">
                <a:effectLst/>
              </a:rPr>
              <a:t>Nakeschi Watkins</a:t>
            </a:r>
            <a:r>
              <a:rPr lang="en-US" b="0" i="0" dirty="0">
                <a:effectLst/>
              </a:rPr>
              <a:t>, Nnw6@Cornell.edu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PM’s: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If an incident occurs and the PM has not been notified, Construction Managers must contact the PM ASAP.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	The PM needs notification as they are the point of contact for construction projects.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7ECFE-2BCA-4E3B-1232-412E35AFADC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108959" y="6552033"/>
            <a:ext cx="2926080" cy="184666"/>
          </a:xfrm>
        </p:spPr>
        <p:txBody>
          <a:bodyPr/>
          <a:lstStyle/>
          <a:p>
            <a:r>
              <a:rPr lang="en-US" sz="1200" dirty="0"/>
              <a:t>Construction Site Safety - Incident Reporting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49F0C-9361-9173-76B0-4294B07E90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2384">
              <a:lnSpc>
                <a:spcPts val="1275"/>
              </a:lnSpc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hat Aspects Are Important In Sales | #1 Prospecting | The Sales Blog">
            <a:extLst>
              <a:ext uri="{FF2B5EF4-FFF2-40B4-BE49-F238E27FC236}">
                <a16:creationId xmlns:a16="http://schemas.microsoft.com/office/drawing/2014/main" id="{9C68551F-3E45-FEBA-509D-937D3723C636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228600" y="706738"/>
            <a:ext cx="2133600" cy="92765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C9E116-DD4B-5145-9BF5-EB2D5BF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1413"/>
            <a:ext cx="8529319" cy="562988"/>
          </a:xfrm>
        </p:spPr>
        <p:txBody>
          <a:bodyPr wrap="square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Notifying Parties About Incidents?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6D660-52B3-0D9E-2CCF-3893BEA39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24000"/>
            <a:ext cx="8077200" cy="4800600"/>
          </a:xfrm>
        </p:spPr>
        <p:txBody>
          <a:bodyPr wrap="square" lIns="0" tIns="0" rIns="0" bIns="0" anchor="t"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800" b="0" dirty="0"/>
              <a:t>This can be very subjective</a:t>
            </a:r>
          </a:p>
          <a:p>
            <a:pPr marL="285750" indent="-285750" algn="l">
              <a:buFont typeface="Arial"/>
              <a:buChar char="•"/>
            </a:pPr>
            <a:r>
              <a:rPr lang="en-US" sz="2800" b="0" dirty="0"/>
              <a:t>For this group here are “general” guidelines: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b="0" dirty="0"/>
              <a:t>Report – 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000" dirty="0"/>
              <a:t>Any injury incident that is more than “first-aid” as defined by OSHA</a:t>
            </a:r>
          </a:p>
          <a:p>
            <a:pPr marL="1657350" lvl="3" indent="-285750" algn="l">
              <a:buFont typeface="Arial"/>
              <a:buChar char="•"/>
            </a:pPr>
            <a:r>
              <a:rPr lang="en-US" b="0" dirty="0"/>
              <a:t>Including: Any unplanned disturbances of Hazardous Materials </a:t>
            </a:r>
          </a:p>
          <a:p>
            <a:pPr lvl="3" algn="l"/>
            <a:r>
              <a:rPr lang="en-US" dirty="0"/>
              <a:t>	</a:t>
            </a:r>
            <a:r>
              <a:rPr lang="en-US" b="0" dirty="0"/>
              <a:t>e.g. Asbestos Containing, Lead, and PCB containing materials.</a:t>
            </a:r>
            <a:endParaRPr lang="en-US" sz="2000" b="0" dirty="0"/>
          </a:p>
          <a:p>
            <a:pPr marL="1200150" lvl="2" indent="-285750" algn="l">
              <a:buFont typeface="Arial"/>
              <a:buChar char="•"/>
            </a:pPr>
            <a:r>
              <a:rPr lang="en-US" sz="2000" b="0" dirty="0"/>
              <a:t>Any Incident that threatens the Environment </a:t>
            </a:r>
          </a:p>
          <a:p>
            <a:pPr marL="1657350" lvl="3" indent="-285750" algn="l">
              <a:buFont typeface="Arial"/>
              <a:buChar char="•"/>
            </a:pPr>
            <a:r>
              <a:rPr lang="en-US" b="0" dirty="0"/>
              <a:t>releases to the soil, water or air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000" b="0" dirty="0"/>
              <a:t>Any incident that involves a Student or General Public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000" b="0" dirty="0"/>
              <a:t>Any property damage to Cornell owned equipment or services</a:t>
            </a:r>
            <a:endParaRPr lang="en-US" sz="2000" dirty="0"/>
          </a:p>
          <a:p>
            <a:pPr marL="1200150" lvl="2" indent="-285750" algn="l">
              <a:buFont typeface="Arial"/>
              <a:buChar char="•"/>
            </a:pPr>
            <a:r>
              <a:rPr lang="en-US" sz="2000" b="0" dirty="0"/>
              <a:t>AND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000" b="0" dirty="0"/>
              <a:t>Anything of significance that we may need to review in the future.</a:t>
            </a:r>
          </a:p>
          <a:p>
            <a:pPr marL="1657350" lvl="3" indent="-285750" algn="l">
              <a:buFont typeface="Arial"/>
              <a:buChar char="•"/>
            </a:pPr>
            <a:r>
              <a:rPr lang="en-US" dirty="0"/>
              <a:t>E.g. something that might lead to a liability claim</a:t>
            </a:r>
            <a:endParaRPr lang="en-US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7313C-5629-8377-474D-0E5F4A80163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108960" y="6526633"/>
            <a:ext cx="2926080" cy="184666"/>
          </a:xfrm>
        </p:spPr>
        <p:txBody>
          <a:bodyPr/>
          <a:lstStyle/>
          <a:p>
            <a:r>
              <a:rPr lang="en-US" sz="1200" dirty="0"/>
              <a:t>Construction Site Safety - Incident Reporting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41C4C-6AAA-AD0A-F058-5BB08468A2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2384">
              <a:lnSpc>
                <a:spcPts val="1275"/>
              </a:lnSpc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E116-DD4B-5145-9BF5-EB2D5BF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39" y="435511"/>
            <a:ext cx="8529319" cy="580489"/>
          </a:xfrm>
        </p:spPr>
        <p:txBody>
          <a:bodyPr wrap="square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Why is it important to report incidents?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6D660-52B3-0D9E-2CCF-3893BEA39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219199"/>
            <a:ext cx="7772400" cy="5203289"/>
          </a:xfrm>
        </p:spPr>
        <p:txBody>
          <a:bodyPr wrap="square" lIns="0" tIns="0" rIns="0" bIns="0" anchor="t">
            <a:normAutofit fontScale="77500" lnSpcReduction="2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3200" dirty="0"/>
              <a:t>We have regulatory requirements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800" dirty="0"/>
              <a:t>To know of any and all occurrences on/at our facilities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800" dirty="0"/>
              <a:t>To anticipate regulatory “fall-out” e.g. inspections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800" dirty="0"/>
              <a:t>To protect the general public</a:t>
            </a:r>
          </a:p>
          <a:p>
            <a:pPr marL="285750" indent="-285750" algn="l">
              <a:buFont typeface="Arial"/>
              <a:buChar char="•"/>
            </a:pPr>
            <a:endParaRPr lang="en-US" sz="3200" dirty="0"/>
          </a:p>
          <a:p>
            <a:pPr marL="285750" indent="-285750" algn="l">
              <a:buFont typeface="Arial"/>
              <a:buChar char="•"/>
            </a:pPr>
            <a:r>
              <a:rPr lang="en-US" sz="3200" dirty="0"/>
              <a:t>Liability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800" dirty="0"/>
              <a:t>Immediate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800" dirty="0"/>
              <a:t>Future</a:t>
            </a:r>
          </a:p>
          <a:p>
            <a:pPr marL="742950" lvl="1" indent="-285750" algn="l">
              <a:buFont typeface="Arial"/>
              <a:buChar char="•"/>
            </a:pPr>
            <a:endParaRPr lang="en-US" sz="3200" dirty="0"/>
          </a:p>
          <a:p>
            <a:pPr marL="285750" indent="-285750" algn="l">
              <a:buFont typeface="Arial"/>
              <a:buChar char="•"/>
            </a:pPr>
            <a:r>
              <a:rPr lang="en-US" sz="3200" dirty="0"/>
              <a:t>To protect our public image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800" dirty="0"/>
              <a:t>To avoid Agency Referrals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800" dirty="0"/>
              <a:t>To control the media narrative</a:t>
            </a:r>
          </a:p>
          <a:p>
            <a:pPr marL="285750" indent="-285750" algn="l">
              <a:buFont typeface="Arial"/>
              <a:buChar char="•"/>
            </a:pPr>
            <a:endParaRPr lang="en-US" sz="3200" dirty="0"/>
          </a:p>
          <a:p>
            <a:pPr marL="285750" indent="-285750" algn="l">
              <a:buFont typeface="Arial"/>
              <a:buChar char="•"/>
            </a:pPr>
            <a:r>
              <a:rPr lang="en-US" sz="3200" dirty="0"/>
              <a:t>To control our costs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800" dirty="0"/>
              <a:t>Insurance COSTS $$$$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800" dirty="0"/>
              <a:t>Legal COSTS $$$$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800" dirty="0"/>
              <a:t>Future insurance purchases are at stake</a:t>
            </a:r>
          </a:p>
        </p:txBody>
      </p:sp>
      <p:pic>
        <p:nvPicPr>
          <p:cNvPr id="5" name="Content Placeholder 4" descr="Commercial General Liability Coverage for Trademark and Copyright Claims -  More Than Your Mark®">
            <a:extLst>
              <a:ext uri="{FF2B5EF4-FFF2-40B4-BE49-F238E27FC236}">
                <a16:creationId xmlns:a16="http://schemas.microsoft.com/office/drawing/2014/main" id="{CCF17D47-940A-492D-8726-389307CDD743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5657510" y="3657600"/>
            <a:ext cx="2553040" cy="169808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13A7D-3A69-3C9A-9201-DB5431C5EB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108959" y="6539333"/>
            <a:ext cx="2926080" cy="184666"/>
          </a:xfrm>
        </p:spPr>
        <p:txBody>
          <a:bodyPr/>
          <a:lstStyle/>
          <a:p>
            <a:r>
              <a:rPr lang="en-US" sz="1200" dirty="0"/>
              <a:t>Construction Site Safety - Incident Reporting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509EE-CC07-0F9D-863C-304E144A11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2384">
              <a:lnSpc>
                <a:spcPts val="1275"/>
              </a:lnSpc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E116-DD4B-5145-9BF5-EB2D5BF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40" y="381000"/>
            <a:ext cx="8529319" cy="686942"/>
          </a:xfrm>
        </p:spPr>
        <p:txBody>
          <a:bodyPr wrap="square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When do incidents need to be reported?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6D660-52B3-0D9E-2CCF-3893BEA39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959" y="1524000"/>
            <a:ext cx="7879970" cy="4419600"/>
          </a:xfrm>
        </p:spPr>
        <p:txBody>
          <a:bodyPr wrap="square" lIns="0" tIns="0" rIns="0" bIns="0" anchor="t"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>
                <a:latin typeface="+mn-lt"/>
              </a:rPr>
              <a:t>Timing is extremely important.  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000" dirty="0"/>
              <a:t>This varies depending upon the incident type and severity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000" dirty="0"/>
              <a:t>In general, EHS timing is always based on a 24 hour period.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000" dirty="0"/>
              <a:t>Exceptions:</a:t>
            </a:r>
          </a:p>
          <a:p>
            <a:pPr lvl="2" algn="l"/>
            <a:r>
              <a:rPr lang="en-US" sz="2000" dirty="0"/>
              <a:t>1. Injuries – if not first-aid:  IMMEDIATELY Upon Discovery</a:t>
            </a:r>
          </a:p>
          <a:p>
            <a:pPr lvl="2" algn="l"/>
            <a:r>
              <a:rPr lang="en-US" sz="2000" dirty="0"/>
              <a:t>2. Spills (Environmental Danger) – If a waterway, storm drain, creek etc. is threatened:  IMMEDIATELY Upon Discovery</a:t>
            </a:r>
          </a:p>
          <a:p>
            <a:pPr marL="742950" lvl="1" indent="-285750" algn="l">
              <a:buFont typeface="Arial"/>
              <a:buChar char="•"/>
            </a:pPr>
            <a:endParaRPr lang="en-US" sz="2400" dirty="0"/>
          </a:p>
          <a:p>
            <a:pPr algn="l"/>
            <a:endParaRPr lang="en-US" sz="2400" dirty="0">
              <a:latin typeface="+mn-lt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>
                <a:latin typeface="+mn-lt"/>
              </a:rPr>
              <a:t>University property damage 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000" dirty="0">
                <a:latin typeface="+mn-lt"/>
              </a:rPr>
              <a:t>should be reported within 24 hours.</a:t>
            </a:r>
            <a:endParaRPr lang="en-US" sz="1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0" i="0" dirty="0">
              <a:effectLst/>
            </a:endParaRPr>
          </a:p>
        </p:txBody>
      </p:sp>
      <p:pic>
        <p:nvPicPr>
          <p:cNvPr id="5" name="Content Placeholder 4" descr="Magis - Tempo wall clock | Connox">
            <a:extLst>
              <a:ext uri="{FF2B5EF4-FFF2-40B4-BE49-F238E27FC236}">
                <a16:creationId xmlns:a16="http://schemas.microsoft.com/office/drawing/2014/main" id="{70407506-22F4-1764-5E50-BFCBE1741879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 rotWithShape="1">
          <a:blip r:embed="rId3"/>
          <a:srcRect l="797" t="1486" r="-797" b="-1486"/>
          <a:stretch/>
        </p:blipFill>
        <p:spPr>
          <a:xfrm>
            <a:off x="6497954" y="4369942"/>
            <a:ext cx="2029716" cy="202971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2C447-BA7C-4E3C-F974-54C7817C18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108959" y="6513933"/>
            <a:ext cx="2926080" cy="184666"/>
          </a:xfrm>
        </p:spPr>
        <p:txBody>
          <a:bodyPr/>
          <a:lstStyle/>
          <a:p>
            <a:r>
              <a:rPr lang="en-US" sz="1200" dirty="0"/>
              <a:t>Construction Site Safety - Incident Reporting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4F928-96B0-CA00-B2DB-A0BE7E0243F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2384">
              <a:lnSpc>
                <a:spcPts val="1275"/>
              </a:lnSpc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8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E116-DD4B-5145-9BF5-EB2D5BF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39" y="716066"/>
            <a:ext cx="8529319" cy="841375"/>
          </a:xfrm>
        </p:spPr>
        <p:txBody>
          <a:bodyPr wrap="square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How do you report an incident?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6D660-52B3-0D9E-2CCF-3893BEA39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824" y="1447800"/>
            <a:ext cx="4146176" cy="4157186"/>
          </a:xfrm>
        </p:spPr>
        <p:txBody>
          <a:bodyPr wrap="square" lIns="0" tIns="0" rIns="0" bIns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YOU CALL THE PEOPLE LISTED ON SLIDE #4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At Their Direction You May Be Reporting Into Cority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2-Ways to access:</a:t>
            </a:r>
            <a:endParaRPr lang="en-US" sz="32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C00000"/>
                </a:solidFill>
              </a:rPr>
              <a:t>EHS Website Directly </a:t>
            </a:r>
            <a:r>
              <a:rPr lang="en-US" sz="2200" dirty="0"/>
              <a:t>-</a:t>
            </a:r>
            <a:r>
              <a:rPr lang="en-US" sz="2200" b="0" dirty="0">
                <a:hlinkClick r:id="rId3"/>
              </a:rPr>
              <a:t>https://ehs.cornell.edu/incident-reporting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0" i="0" dirty="0">
              <a:effectLst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rgbClr val="C00000"/>
                </a:solidFill>
              </a:rPr>
              <a:t>RMI Website -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b="0" dirty="0">
                <a:solidFill>
                  <a:srgbClr val="0000FF"/>
                </a:solidFill>
                <a:hlinkClick r:id="rId4"/>
              </a:rPr>
              <a:t>https://www.risk.cornell.edu/incident-reporting/</a:t>
            </a: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b="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b="0" dirty="0"/>
          </a:p>
        </p:txBody>
      </p:sp>
      <p:pic>
        <p:nvPicPr>
          <p:cNvPr id="5" name="Content Placeholder 4" descr="A red and black sign with a warning sign&#10;&#10;Description automatically generated">
            <a:extLst>
              <a:ext uri="{FF2B5EF4-FFF2-40B4-BE49-F238E27FC236}">
                <a16:creationId xmlns:a16="http://schemas.microsoft.com/office/drawing/2014/main" id="{5E90243F-5E6B-F315-971A-07D181F0A0F1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5"/>
          <a:stretch>
            <a:fillRect/>
          </a:stretch>
        </p:blipFill>
        <p:spPr>
          <a:xfrm>
            <a:off x="7097315" y="513253"/>
            <a:ext cx="1739343" cy="1247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DE16-666E-D88D-72DB-44CEA018BC7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108959" y="6552033"/>
            <a:ext cx="2926080" cy="184666"/>
          </a:xfrm>
        </p:spPr>
        <p:txBody>
          <a:bodyPr/>
          <a:lstStyle/>
          <a:p>
            <a:r>
              <a:rPr lang="en-US" sz="1200" dirty="0"/>
              <a:t>Construction Site Safety - Incident Reporting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2A51B-3D72-43C4-13AD-DA6C7586B6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2384">
              <a:lnSpc>
                <a:spcPts val="1275"/>
              </a:lnSpc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D6065-037D-55CD-EDD7-D4026C510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886" y="2001853"/>
            <a:ext cx="2095543" cy="14830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D51046A-D8E6-46CF-DFD5-3C25FBA46ABC}"/>
              </a:ext>
            </a:extLst>
          </p:cNvPr>
          <p:cNvGrpSpPr/>
          <p:nvPr/>
        </p:nvGrpSpPr>
        <p:grpSpPr>
          <a:xfrm rot="13040219">
            <a:off x="6612459" y="1563266"/>
            <a:ext cx="502098" cy="1429218"/>
            <a:chOff x="5535167" y="0"/>
            <a:chExt cx="774192" cy="774192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5536E6FA-48C8-996E-41A8-15B031483270}"/>
                </a:ext>
              </a:extLst>
            </p:cNvPr>
            <p:cNvSpPr/>
            <p:nvPr/>
          </p:nvSpPr>
          <p:spPr>
            <a:xfrm>
              <a:off x="5535167" y="0"/>
              <a:ext cx="774192" cy="77419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Arrow: Down 4">
              <a:extLst>
                <a:ext uri="{FF2B5EF4-FFF2-40B4-BE49-F238E27FC236}">
                  <a16:creationId xmlns:a16="http://schemas.microsoft.com/office/drawing/2014/main" id="{D26D0A19-E980-FCBC-3BC5-FF8EB052ACE7}"/>
                </a:ext>
              </a:extLst>
            </p:cNvPr>
            <p:cNvSpPr txBox="1"/>
            <p:nvPr/>
          </p:nvSpPr>
          <p:spPr>
            <a:xfrm>
              <a:off x="5709360" y="0"/>
              <a:ext cx="425806" cy="582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500" kern="120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171B222-8822-256D-054C-01DCB606F9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8413">
            <a:off x="5504609" y="4573494"/>
            <a:ext cx="3016756" cy="11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303E-60C9-4237-E8D6-EA7F7EDA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1" y="350667"/>
            <a:ext cx="8529319" cy="553998"/>
          </a:xfrm>
        </p:spPr>
        <p:txBody>
          <a:bodyPr/>
          <a:lstStyle/>
          <a:p>
            <a:r>
              <a:rPr lang="en-US" sz="3600" b="1" dirty="0"/>
              <a:t>CORITY CONTRACTOR DATA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4B31F-EB1F-66C9-FDD4-348E0ED3D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243727"/>
            <a:ext cx="4510659" cy="4555093"/>
          </a:xfrm>
        </p:spPr>
        <p:txBody>
          <a:bodyPr/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WHEN DIRECTED TO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1. FILL IN THE BLANKS</a:t>
            </a:r>
          </a:p>
          <a:p>
            <a:endParaRPr lang="en-US" sz="2400" dirty="0"/>
          </a:p>
          <a:p>
            <a:r>
              <a:rPr lang="en-US" sz="2400" dirty="0"/>
              <a:t>2. DESCRIPTION BOX</a:t>
            </a:r>
          </a:p>
          <a:p>
            <a:r>
              <a:rPr lang="en-US" sz="2400" dirty="0"/>
              <a:t>	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Contractor Company Name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Contractor Employee Name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AND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Brief Incident Description</a:t>
            </a:r>
          </a:p>
          <a:p>
            <a:endParaRPr lang="en-US" sz="2400" dirty="0"/>
          </a:p>
          <a:p>
            <a:r>
              <a:rPr lang="en-US" sz="2400" dirty="0"/>
              <a:t>3. NOTES &amp; DOCUMENT TAB</a:t>
            </a:r>
          </a:p>
          <a:p>
            <a:r>
              <a:rPr lang="en-US" sz="2400" dirty="0"/>
              <a:t>	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Save the Contractors 	Incident Investigation Form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8117C-9D18-001C-4220-F897B616AA80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5642229" y="1947865"/>
            <a:ext cx="2819400" cy="3200876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What should you put in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Ebuilder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algn="ctr"/>
            <a:endParaRPr lang="en-US" sz="20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000" b="0" dirty="0">
                <a:solidFill>
                  <a:schemeClr val="accent6">
                    <a:lumMod val="75000"/>
                  </a:schemeClr>
                </a:solidFill>
              </a:rPr>
              <a:t>Well, you can duplicate what you put in Cority or…</a:t>
            </a:r>
          </a:p>
          <a:p>
            <a:pPr algn="ctr"/>
            <a:endParaRPr lang="en-US" sz="20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000" b="0" dirty="0">
                <a:solidFill>
                  <a:schemeClr val="accent6">
                    <a:lumMod val="75000"/>
                  </a:schemeClr>
                </a:solidFill>
              </a:rPr>
              <a:t>You can put the Cority Reference Number in the “note section” of your project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AFAB4-4697-46CB-FF4B-11A4079D30B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Construction Site Safety - Incident Reporting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8869C-F414-AB8B-B4AF-DD33563B12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2384">
              <a:lnSpc>
                <a:spcPts val="1275"/>
              </a:lnSpc>
            </a:pPr>
            <a:fld id="{81D60167-4931-47E6-BA6A-407CBD079E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5a80afa-72d1-4af4-9850-cb6ddb83005d">
      <UserInfo>
        <DisplayName>Tracy Vosburgh</DisplayName>
        <AccountId>39</AccountId>
        <AccountType/>
      </UserInfo>
    </SharedWithUsers>
    <lcf76f155ced4ddcb4097134ff3c332f xmlns="59a6003c-0fe7-444a-8648-fec1e28e8f03">
      <Terms xmlns="http://schemas.microsoft.com/office/infopath/2007/PartnerControls"/>
    </lcf76f155ced4ddcb4097134ff3c332f>
    <TaxCatchAll xmlns="45a80afa-72d1-4af4-9850-cb6ddb8300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4BCFCC5BB93548B2B96444DEEA68DC" ma:contentTypeVersion="16" ma:contentTypeDescription="Create a new document." ma:contentTypeScope="" ma:versionID="d7b6408bfce3b4a548063ace50ef7c55">
  <xsd:schema xmlns:xsd="http://www.w3.org/2001/XMLSchema" xmlns:xs="http://www.w3.org/2001/XMLSchema" xmlns:p="http://schemas.microsoft.com/office/2006/metadata/properties" xmlns:ns2="59a6003c-0fe7-444a-8648-fec1e28e8f03" xmlns:ns3="45a80afa-72d1-4af4-9850-cb6ddb83005d" targetNamespace="http://schemas.microsoft.com/office/2006/metadata/properties" ma:root="true" ma:fieldsID="7d2ac2fd700562effe7f57635a4431d2" ns2:_="" ns3:_="">
    <xsd:import namespace="59a6003c-0fe7-444a-8648-fec1e28e8f03"/>
    <xsd:import namespace="45a80afa-72d1-4af4-9850-cb6ddb8300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6003c-0fe7-444a-8648-fec1e28e8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8e4bf1-390e-4d69-b605-753bdc4c27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80afa-72d1-4af4-9850-cb6ddb83005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119b274-668f-4ddf-ac07-1ce161e959b0}" ma:internalName="TaxCatchAll" ma:showField="CatchAllData" ma:web="45a80afa-72d1-4af4-9850-cb6ddb8300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purl.org/dc/elements/1.1/"/>
    <ds:schemaRef ds:uri="http://schemas.openxmlformats.org/package/2006/metadata/core-properties"/>
    <ds:schemaRef ds:uri="http://purl.org/dc/dcmitype/"/>
    <ds:schemaRef ds:uri="59a6003c-0fe7-444a-8648-fec1e28e8f03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45a80afa-72d1-4af4-9850-cb6ddb83005d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C3AB94-CA13-45E4-816D-ABE634F2E1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6003c-0fe7-444a-8648-fec1e28e8f03"/>
    <ds:schemaRef ds:uri="45a80afa-72d1-4af4-9850-cb6ddb830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33238</TotalTime>
  <Words>1105</Words>
  <Application>Microsoft Office PowerPoint</Application>
  <PresentationFormat>On-screen Show (4:3)</PresentationFormat>
  <Paragraphs>160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2_Office Theme</vt:lpstr>
      <vt:lpstr>PowerPoint Presentation</vt:lpstr>
      <vt:lpstr>Partnership of Construction Safety Stakeholders</vt:lpstr>
      <vt:lpstr>Definitions Common Cornell Safety Language</vt:lpstr>
      <vt:lpstr>When an Incident Occurs</vt:lpstr>
      <vt:lpstr>Notifying Parties About Incidents?</vt:lpstr>
      <vt:lpstr>Why is it important to report incidents? </vt:lpstr>
      <vt:lpstr>When do incidents need to be reported? </vt:lpstr>
      <vt:lpstr>How do you report an incident? </vt:lpstr>
      <vt:lpstr>CORITY CONTRACTOR DATA ENTRY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555</cp:revision>
  <cp:lastPrinted>2024-04-12T13:05:31Z</cp:lastPrinted>
  <dcterms:created xsi:type="dcterms:W3CDTF">2014-05-07T13:58:10Z</dcterms:created>
  <dcterms:modified xsi:type="dcterms:W3CDTF">2024-04-19T13:56:57Z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0x0101005E4BCFCC5BB93548B2B96444DEEA68DC</vt:lpwstr>
  </property>
</Properties>
</file>