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0"/>
  </p:notesMasterIdLst>
  <p:sldIdLst>
    <p:sldId id="450" r:id="rId5"/>
    <p:sldId id="588" r:id="rId6"/>
    <p:sldId id="590" r:id="rId7"/>
    <p:sldId id="592" r:id="rId8"/>
    <p:sldId id="59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80" autoAdjust="0"/>
    <p:restoredTop sz="88814" autoAdjust="0"/>
  </p:normalViewPr>
  <p:slideViewPr>
    <p:cSldViewPr>
      <p:cViewPr varScale="1">
        <p:scale>
          <a:sx n="81" d="100"/>
          <a:sy n="81" d="100"/>
        </p:scale>
        <p:origin x="22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1AF35-7345-4B0C-8390-E6C2A54BBE0B}"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6E42DCBB-74A4-4A1D-84AB-7E2897AB2EAC}">
      <dgm:prSet/>
      <dgm:spPr/>
      <dgm:t>
        <a:bodyPr/>
        <a:lstStyle/>
        <a:p>
          <a:pPr rtl="0"/>
          <a:r>
            <a:rPr lang="en-US" dirty="0"/>
            <a:t>Create new Project Status Update (PSU) in eBuilder:</a:t>
          </a:r>
          <a:r>
            <a:rPr lang="en-US" dirty="0">
              <a:latin typeface="Calibri"/>
            </a:rPr>
            <a:t> </a:t>
          </a:r>
          <a:endParaRPr lang="en-US" dirty="0"/>
        </a:p>
      </dgm:t>
    </dgm:pt>
    <dgm:pt modelId="{302D9580-011D-4B27-A8C1-E4F8D400A8E2}" type="parTrans" cxnId="{A89F9333-5A57-4EC5-98BB-A2493D055927}">
      <dgm:prSet/>
      <dgm:spPr/>
      <dgm:t>
        <a:bodyPr/>
        <a:lstStyle/>
        <a:p>
          <a:endParaRPr lang="en-US"/>
        </a:p>
      </dgm:t>
    </dgm:pt>
    <dgm:pt modelId="{66639FB2-491A-4853-A93A-529AC377B223}" type="sibTrans" cxnId="{A89F9333-5A57-4EC5-98BB-A2493D055927}">
      <dgm:prSet phldrT="1"/>
      <dgm:spPr/>
      <dgm:t>
        <a:bodyPr/>
        <a:lstStyle/>
        <a:p>
          <a:r>
            <a:rPr lang="en-US"/>
            <a:t>1</a:t>
          </a:r>
        </a:p>
      </dgm:t>
    </dgm:pt>
    <dgm:pt modelId="{7871CDF1-23E3-407F-8F96-7601BF1B2920}">
      <dgm:prSet/>
      <dgm:spPr/>
      <dgm:t>
        <a:bodyPr/>
        <a:lstStyle/>
        <a:p>
          <a:pPr rtl="0"/>
          <a:r>
            <a:rPr lang="en-US" dirty="0"/>
            <a:t>Follow guidance provided in eBuilder resources.</a:t>
          </a:r>
        </a:p>
      </dgm:t>
    </dgm:pt>
    <dgm:pt modelId="{589A2446-53E6-42FC-9946-9FB665A1F76B}" type="parTrans" cxnId="{CA183279-F5D5-4D0C-9A6C-9D6D6A65A258}">
      <dgm:prSet/>
      <dgm:spPr/>
      <dgm:t>
        <a:bodyPr/>
        <a:lstStyle/>
        <a:p>
          <a:endParaRPr lang="en-US"/>
        </a:p>
      </dgm:t>
    </dgm:pt>
    <dgm:pt modelId="{CA242FBA-8119-4153-8676-E5E007C033BA}" type="sibTrans" cxnId="{CA183279-F5D5-4D0C-9A6C-9D6D6A65A258}">
      <dgm:prSet/>
      <dgm:spPr/>
      <dgm:t>
        <a:bodyPr/>
        <a:lstStyle/>
        <a:p>
          <a:endParaRPr lang="en-US"/>
        </a:p>
      </dgm:t>
    </dgm:pt>
    <dgm:pt modelId="{6EF1FFFF-D2A8-485B-8159-AE794730F30B}">
      <dgm:prSet/>
      <dgm:spPr/>
      <dgm:t>
        <a:bodyPr/>
        <a:lstStyle/>
        <a:p>
          <a:pPr rtl="0"/>
          <a:r>
            <a:rPr lang="en-US" dirty="0"/>
            <a:t>Complete project impact statement:</a:t>
          </a:r>
          <a:r>
            <a:rPr lang="en-US" dirty="0">
              <a:latin typeface="Calibri"/>
            </a:rPr>
            <a:t> </a:t>
          </a:r>
          <a:endParaRPr lang="en-US" dirty="0"/>
        </a:p>
      </dgm:t>
    </dgm:pt>
    <dgm:pt modelId="{E89E822D-904D-49DE-A402-A4D4C043CDDF}" type="parTrans" cxnId="{5A05C2DE-93E2-4B19-B4ED-E1DA02E3D54A}">
      <dgm:prSet/>
      <dgm:spPr/>
      <dgm:t>
        <a:bodyPr/>
        <a:lstStyle/>
        <a:p>
          <a:endParaRPr lang="en-US"/>
        </a:p>
      </dgm:t>
    </dgm:pt>
    <dgm:pt modelId="{ACE92C02-A118-4F51-B7CB-08902DD7327F}" type="sibTrans" cxnId="{5A05C2DE-93E2-4B19-B4ED-E1DA02E3D54A}">
      <dgm:prSet phldrT="2"/>
      <dgm:spPr/>
      <dgm:t>
        <a:bodyPr/>
        <a:lstStyle/>
        <a:p>
          <a:r>
            <a:rPr lang="en-US"/>
            <a:t>2</a:t>
          </a:r>
        </a:p>
      </dgm:t>
    </dgm:pt>
    <dgm:pt modelId="{972CD54A-4906-458A-BDE3-426C37BE26D1}">
      <dgm:prSet/>
      <dgm:spPr/>
      <dgm:t>
        <a:bodyPr/>
        <a:lstStyle/>
        <a:p>
          <a:pPr rtl="0"/>
          <a:r>
            <a:rPr lang="en-US" dirty="0"/>
            <a:t>Follow guidance provided in eBuilder resources.</a:t>
          </a:r>
        </a:p>
      </dgm:t>
    </dgm:pt>
    <dgm:pt modelId="{4044DEBC-9BA2-4965-9D16-5143934B4AC3}" type="parTrans" cxnId="{F2BFDC40-19B9-4E37-BD79-CE98660C7EF9}">
      <dgm:prSet/>
      <dgm:spPr/>
      <dgm:t>
        <a:bodyPr/>
        <a:lstStyle/>
        <a:p>
          <a:endParaRPr lang="en-US"/>
        </a:p>
      </dgm:t>
    </dgm:pt>
    <dgm:pt modelId="{79BB0C7B-1AD1-4A12-8D2D-2EF9D0CF72D0}" type="sibTrans" cxnId="{F2BFDC40-19B9-4E37-BD79-CE98660C7EF9}">
      <dgm:prSet/>
      <dgm:spPr/>
      <dgm:t>
        <a:bodyPr/>
        <a:lstStyle/>
        <a:p>
          <a:endParaRPr lang="en-US"/>
        </a:p>
      </dgm:t>
    </dgm:pt>
    <dgm:pt modelId="{2CC47D9C-F96D-4447-995D-693FCD634CB5}">
      <dgm:prSet/>
      <dgm:spPr/>
      <dgm:t>
        <a:bodyPr/>
        <a:lstStyle/>
        <a:p>
          <a:r>
            <a:rPr lang="en-US" i="0" dirty="0"/>
            <a:t>Verify your submission:</a:t>
          </a:r>
          <a:endParaRPr lang="en-US" dirty="0"/>
        </a:p>
      </dgm:t>
    </dgm:pt>
    <dgm:pt modelId="{FFB592D4-6487-48CE-B981-9C3F145500DD}" type="parTrans" cxnId="{CD646E28-5C63-4739-88D5-81C072B46C29}">
      <dgm:prSet/>
      <dgm:spPr/>
      <dgm:t>
        <a:bodyPr/>
        <a:lstStyle/>
        <a:p>
          <a:endParaRPr lang="en-US"/>
        </a:p>
      </dgm:t>
    </dgm:pt>
    <dgm:pt modelId="{0E95A7DE-6E7C-48AB-B9EC-3E4DC5CDB94C}" type="sibTrans" cxnId="{CD646E28-5C63-4739-88D5-81C072B46C29}">
      <dgm:prSet phldrT="3"/>
      <dgm:spPr/>
    </dgm:pt>
    <dgm:pt modelId="{C58B5B81-D1F6-4D77-87B7-E2D29ECC5F0D}">
      <dgm:prSet/>
      <dgm:spPr/>
      <dgm:t>
        <a:bodyPr/>
        <a:lstStyle/>
        <a:p>
          <a:r>
            <a:rPr lang="en-US" b="0" i="0" dirty="0"/>
            <a:t>Review the Construction Projects on and around the Cornell Campus GIS map </a:t>
          </a:r>
          <a:endParaRPr lang="en-US" dirty="0"/>
        </a:p>
      </dgm:t>
    </dgm:pt>
    <dgm:pt modelId="{D3884E5F-5943-48C6-B78D-A7E7F35F64D1}" type="parTrans" cxnId="{8C5CB9E6-B8C2-4D29-B91B-25E212B4603F}">
      <dgm:prSet/>
      <dgm:spPr/>
      <dgm:t>
        <a:bodyPr/>
        <a:lstStyle/>
        <a:p>
          <a:endParaRPr lang="en-US"/>
        </a:p>
      </dgm:t>
    </dgm:pt>
    <dgm:pt modelId="{72D4E4BC-A077-4531-83A7-E1228F50A2E3}" type="sibTrans" cxnId="{8C5CB9E6-B8C2-4D29-B91B-25E212B4603F}">
      <dgm:prSet/>
      <dgm:spPr/>
      <dgm:t>
        <a:bodyPr/>
        <a:lstStyle/>
        <a:p>
          <a:endParaRPr lang="en-US"/>
        </a:p>
      </dgm:t>
    </dgm:pt>
    <dgm:pt modelId="{54F35D05-95F7-4AF3-8711-F29559F232DA}" type="pres">
      <dgm:prSet presAssocID="{AC61AF35-7345-4B0C-8390-E6C2A54BBE0B}" presName="Name0" presStyleCnt="0">
        <dgm:presLayoutVars>
          <dgm:dir/>
          <dgm:resizeHandles val="exact"/>
        </dgm:presLayoutVars>
      </dgm:prSet>
      <dgm:spPr/>
    </dgm:pt>
    <dgm:pt modelId="{0E20F0DF-93C1-4C81-9FC1-9411B9EF8D1F}" type="pres">
      <dgm:prSet presAssocID="{6E42DCBB-74A4-4A1D-84AB-7E2897AB2EAC}" presName="node" presStyleLbl="node1" presStyleIdx="0" presStyleCnt="3">
        <dgm:presLayoutVars>
          <dgm:bulletEnabled val="1"/>
        </dgm:presLayoutVars>
      </dgm:prSet>
      <dgm:spPr/>
    </dgm:pt>
    <dgm:pt modelId="{253EBB3B-3413-4AF2-80E5-0C0B2ACC93F7}" type="pres">
      <dgm:prSet presAssocID="{66639FB2-491A-4853-A93A-529AC377B223}" presName="sibTrans" presStyleLbl="sibTrans2D1" presStyleIdx="0" presStyleCnt="2"/>
      <dgm:spPr/>
    </dgm:pt>
    <dgm:pt modelId="{CD27D819-5466-4984-A3B9-DCDB277C0481}" type="pres">
      <dgm:prSet presAssocID="{66639FB2-491A-4853-A93A-529AC377B223}" presName="connectorText" presStyleLbl="sibTrans2D1" presStyleIdx="0" presStyleCnt="2"/>
      <dgm:spPr/>
    </dgm:pt>
    <dgm:pt modelId="{966A0A4A-126E-4791-985A-4131961AD5B3}" type="pres">
      <dgm:prSet presAssocID="{6EF1FFFF-D2A8-485B-8159-AE794730F30B}" presName="node" presStyleLbl="node1" presStyleIdx="1" presStyleCnt="3">
        <dgm:presLayoutVars>
          <dgm:bulletEnabled val="1"/>
        </dgm:presLayoutVars>
      </dgm:prSet>
      <dgm:spPr/>
    </dgm:pt>
    <dgm:pt modelId="{A974B003-BEC7-4C3C-83CC-25BA48B81ABA}" type="pres">
      <dgm:prSet presAssocID="{ACE92C02-A118-4F51-B7CB-08902DD7327F}" presName="sibTrans" presStyleLbl="sibTrans2D1" presStyleIdx="1" presStyleCnt="2"/>
      <dgm:spPr/>
    </dgm:pt>
    <dgm:pt modelId="{EFE2EEE6-F087-43F0-AEA5-1A542B985D62}" type="pres">
      <dgm:prSet presAssocID="{ACE92C02-A118-4F51-B7CB-08902DD7327F}" presName="connectorText" presStyleLbl="sibTrans2D1" presStyleIdx="1" presStyleCnt="2"/>
      <dgm:spPr/>
    </dgm:pt>
    <dgm:pt modelId="{404F0A10-7BBE-494F-BBCA-3339B672D78C}" type="pres">
      <dgm:prSet presAssocID="{2CC47D9C-F96D-4447-995D-693FCD634CB5}" presName="node" presStyleLbl="node1" presStyleIdx="2" presStyleCnt="3">
        <dgm:presLayoutVars>
          <dgm:bulletEnabled val="1"/>
        </dgm:presLayoutVars>
      </dgm:prSet>
      <dgm:spPr/>
    </dgm:pt>
  </dgm:ptLst>
  <dgm:cxnLst>
    <dgm:cxn modelId="{35FF3B09-0462-4E24-9126-50D88722121C}" type="presOf" srcId="{C58B5B81-D1F6-4D77-87B7-E2D29ECC5F0D}" destId="{404F0A10-7BBE-494F-BBCA-3339B672D78C}" srcOrd="0" destOrd="1" presId="urn:microsoft.com/office/officeart/2005/8/layout/process1"/>
    <dgm:cxn modelId="{93F5A820-1640-430A-B50E-3228EF592753}" type="presOf" srcId="{7871CDF1-23E3-407F-8F96-7601BF1B2920}" destId="{0E20F0DF-93C1-4C81-9FC1-9411B9EF8D1F}" srcOrd="0" destOrd="1" presId="urn:microsoft.com/office/officeart/2005/8/layout/process1"/>
    <dgm:cxn modelId="{CD646E28-5C63-4739-88D5-81C072B46C29}" srcId="{AC61AF35-7345-4B0C-8390-E6C2A54BBE0B}" destId="{2CC47D9C-F96D-4447-995D-693FCD634CB5}" srcOrd="2" destOrd="0" parTransId="{FFB592D4-6487-48CE-B981-9C3F145500DD}" sibTransId="{0E95A7DE-6E7C-48AB-B9EC-3E4DC5CDB94C}"/>
    <dgm:cxn modelId="{A89F9333-5A57-4EC5-98BB-A2493D055927}" srcId="{AC61AF35-7345-4B0C-8390-E6C2A54BBE0B}" destId="{6E42DCBB-74A4-4A1D-84AB-7E2897AB2EAC}" srcOrd="0" destOrd="0" parTransId="{302D9580-011D-4B27-A8C1-E4F8D400A8E2}" sibTransId="{66639FB2-491A-4853-A93A-529AC377B223}"/>
    <dgm:cxn modelId="{F2BFDC40-19B9-4E37-BD79-CE98660C7EF9}" srcId="{6EF1FFFF-D2A8-485B-8159-AE794730F30B}" destId="{972CD54A-4906-458A-BDE3-426C37BE26D1}" srcOrd="0" destOrd="0" parTransId="{4044DEBC-9BA2-4965-9D16-5143934B4AC3}" sibTransId="{79BB0C7B-1AD1-4A12-8D2D-2EF9D0CF72D0}"/>
    <dgm:cxn modelId="{BE6C7B48-E082-4E5D-B473-F3FCEA771216}" type="presOf" srcId="{ACE92C02-A118-4F51-B7CB-08902DD7327F}" destId="{EFE2EEE6-F087-43F0-AEA5-1A542B985D62}" srcOrd="1" destOrd="0" presId="urn:microsoft.com/office/officeart/2005/8/layout/process1"/>
    <dgm:cxn modelId="{7B54D670-1143-4980-ABD2-390163573FAF}" type="presOf" srcId="{66639FB2-491A-4853-A93A-529AC377B223}" destId="{253EBB3B-3413-4AF2-80E5-0C0B2ACC93F7}" srcOrd="0" destOrd="0" presId="urn:microsoft.com/office/officeart/2005/8/layout/process1"/>
    <dgm:cxn modelId="{CA183279-F5D5-4D0C-9A6C-9D6D6A65A258}" srcId="{6E42DCBB-74A4-4A1D-84AB-7E2897AB2EAC}" destId="{7871CDF1-23E3-407F-8F96-7601BF1B2920}" srcOrd="0" destOrd="0" parTransId="{589A2446-53E6-42FC-9946-9FB665A1F76B}" sibTransId="{CA242FBA-8119-4153-8676-E5E007C033BA}"/>
    <dgm:cxn modelId="{99903F7D-4808-422D-A9DA-858F2A4B9189}" type="presOf" srcId="{2CC47D9C-F96D-4447-995D-693FCD634CB5}" destId="{404F0A10-7BBE-494F-BBCA-3339B672D78C}" srcOrd="0" destOrd="0" presId="urn:microsoft.com/office/officeart/2005/8/layout/process1"/>
    <dgm:cxn modelId="{65B40C7E-A029-4203-B68A-672BBBE208C5}" type="presOf" srcId="{6EF1FFFF-D2A8-485B-8159-AE794730F30B}" destId="{966A0A4A-126E-4791-985A-4131961AD5B3}" srcOrd="0" destOrd="0" presId="urn:microsoft.com/office/officeart/2005/8/layout/process1"/>
    <dgm:cxn modelId="{1FD28684-355A-4CBB-8D88-EE11C62481AB}" type="presOf" srcId="{AC61AF35-7345-4B0C-8390-E6C2A54BBE0B}" destId="{54F35D05-95F7-4AF3-8711-F29559F232DA}" srcOrd="0" destOrd="0" presId="urn:microsoft.com/office/officeart/2005/8/layout/process1"/>
    <dgm:cxn modelId="{797E7287-58E0-4292-B446-BAA322F84BDA}" type="presOf" srcId="{66639FB2-491A-4853-A93A-529AC377B223}" destId="{CD27D819-5466-4984-A3B9-DCDB277C0481}" srcOrd="1" destOrd="0" presId="urn:microsoft.com/office/officeart/2005/8/layout/process1"/>
    <dgm:cxn modelId="{95C4289E-871A-43F3-B942-62F456CD60F1}" type="presOf" srcId="{6E42DCBB-74A4-4A1D-84AB-7E2897AB2EAC}" destId="{0E20F0DF-93C1-4C81-9FC1-9411B9EF8D1F}" srcOrd="0" destOrd="0" presId="urn:microsoft.com/office/officeart/2005/8/layout/process1"/>
    <dgm:cxn modelId="{D352C9A9-A868-4E4A-B219-C71DE4B94822}" type="presOf" srcId="{ACE92C02-A118-4F51-B7CB-08902DD7327F}" destId="{A974B003-BEC7-4C3C-83CC-25BA48B81ABA}" srcOrd="0" destOrd="0" presId="urn:microsoft.com/office/officeart/2005/8/layout/process1"/>
    <dgm:cxn modelId="{5A05C2DE-93E2-4B19-B4ED-E1DA02E3D54A}" srcId="{AC61AF35-7345-4B0C-8390-E6C2A54BBE0B}" destId="{6EF1FFFF-D2A8-485B-8159-AE794730F30B}" srcOrd="1" destOrd="0" parTransId="{E89E822D-904D-49DE-A402-A4D4C043CDDF}" sibTransId="{ACE92C02-A118-4F51-B7CB-08902DD7327F}"/>
    <dgm:cxn modelId="{8C5CB9E6-B8C2-4D29-B91B-25E212B4603F}" srcId="{2CC47D9C-F96D-4447-995D-693FCD634CB5}" destId="{C58B5B81-D1F6-4D77-87B7-E2D29ECC5F0D}" srcOrd="0" destOrd="0" parTransId="{D3884E5F-5943-48C6-B78D-A7E7F35F64D1}" sibTransId="{72D4E4BC-A077-4531-83A7-E1228F50A2E3}"/>
    <dgm:cxn modelId="{97239FEB-C754-413D-BC13-8BA33B3FD330}" type="presOf" srcId="{972CD54A-4906-458A-BDE3-426C37BE26D1}" destId="{966A0A4A-126E-4791-985A-4131961AD5B3}" srcOrd="0" destOrd="1" presId="urn:microsoft.com/office/officeart/2005/8/layout/process1"/>
    <dgm:cxn modelId="{74C61879-2C9D-4FEF-9EDD-AF2F802FAA51}" type="presParOf" srcId="{54F35D05-95F7-4AF3-8711-F29559F232DA}" destId="{0E20F0DF-93C1-4C81-9FC1-9411B9EF8D1F}" srcOrd="0" destOrd="0" presId="urn:microsoft.com/office/officeart/2005/8/layout/process1"/>
    <dgm:cxn modelId="{347154C4-4533-4935-B88C-6B5D01714E29}" type="presParOf" srcId="{54F35D05-95F7-4AF3-8711-F29559F232DA}" destId="{253EBB3B-3413-4AF2-80E5-0C0B2ACC93F7}" srcOrd="1" destOrd="0" presId="urn:microsoft.com/office/officeart/2005/8/layout/process1"/>
    <dgm:cxn modelId="{CC062A23-F5A2-48FB-B0A1-EE94ADE39DFA}" type="presParOf" srcId="{253EBB3B-3413-4AF2-80E5-0C0B2ACC93F7}" destId="{CD27D819-5466-4984-A3B9-DCDB277C0481}" srcOrd="0" destOrd="0" presId="urn:microsoft.com/office/officeart/2005/8/layout/process1"/>
    <dgm:cxn modelId="{9C2C3AE9-50C8-4D88-A4B4-25E09C61E1B0}" type="presParOf" srcId="{54F35D05-95F7-4AF3-8711-F29559F232DA}" destId="{966A0A4A-126E-4791-985A-4131961AD5B3}" srcOrd="2" destOrd="0" presId="urn:microsoft.com/office/officeart/2005/8/layout/process1"/>
    <dgm:cxn modelId="{900DE232-34E3-4461-BE15-92DD28A871B6}" type="presParOf" srcId="{54F35D05-95F7-4AF3-8711-F29559F232DA}" destId="{A974B003-BEC7-4C3C-83CC-25BA48B81ABA}" srcOrd="3" destOrd="0" presId="urn:microsoft.com/office/officeart/2005/8/layout/process1"/>
    <dgm:cxn modelId="{B3C2C496-8BF9-4D14-9710-92FC26643283}" type="presParOf" srcId="{A974B003-BEC7-4C3C-83CC-25BA48B81ABA}" destId="{EFE2EEE6-F087-43F0-AEA5-1A542B985D62}" srcOrd="0" destOrd="0" presId="urn:microsoft.com/office/officeart/2005/8/layout/process1"/>
    <dgm:cxn modelId="{61D2D563-0B7B-4B0F-A194-0EDC565D9E01}" type="presParOf" srcId="{54F35D05-95F7-4AF3-8711-F29559F232DA}" destId="{404F0A10-7BBE-494F-BBCA-3339B672D78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F0DF-93C1-4C81-9FC1-9411B9EF8D1F}">
      <dsp:nvSpPr>
        <dsp:cNvPr id="0" name=""/>
        <dsp:cNvSpPr/>
      </dsp:nvSpPr>
      <dsp:spPr>
        <a:xfrm>
          <a:off x="7300" y="1028234"/>
          <a:ext cx="2181894" cy="16773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Create new Project Status Update (PSU) in eBuilder:</a:t>
          </a:r>
          <a:r>
            <a:rPr lang="en-US" sz="1800" kern="1200" dirty="0">
              <a:latin typeface="Calibri"/>
            </a:rPr>
            <a:t> </a:t>
          </a:r>
          <a:endParaRPr lang="en-US" sz="1800" kern="1200" dirty="0"/>
        </a:p>
        <a:p>
          <a:pPr marL="114300" lvl="1" indent="-114300" algn="l" defTabSz="622300" rtl="0">
            <a:lnSpc>
              <a:spcPct val="90000"/>
            </a:lnSpc>
            <a:spcBef>
              <a:spcPct val="0"/>
            </a:spcBef>
            <a:spcAft>
              <a:spcPct val="15000"/>
            </a:spcAft>
            <a:buChar char="•"/>
          </a:pPr>
          <a:r>
            <a:rPr lang="en-US" sz="1400" kern="1200" dirty="0"/>
            <a:t>Follow guidance provided in eBuilder resources.</a:t>
          </a:r>
        </a:p>
      </dsp:txBody>
      <dsp:txXfrm>
        <a:off x="56427" y="1077361"/>
        <a:ext cx="2083640" cy="1579077"/>
      </dsp:txXfrm>
    </dsp:sp>
    <dsp:sp modelId="{253EBB3B-3413-4AF2-80E5-0C0B2ACC93F7}">
      <dsp:nvSpPr>
        <dsp:cNvPr id="0" name=""/>
        <dsp:cNvSpPr/>
      </dsp:nvSpPr>
      <dsp:spPr>
        <a:xfrm>
          <a:off x="2407384" y="1596345"/>
          <a:ext cx="462561" cy="54110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2407384" y="1704567"/>
        <a:ext cx="323793" cy="324665"/>
      </dsp:txXfrm>
    </dsp:sp>
    <dsp:sp modelId="{966A0A4A-126E-4791-985A-4131961AD5B3}">
      <dsp:nvSpPr>
        <dsp:cNvPr id="0" name=""/>
        <dsp:cNvSpPr/>
      </dsp:nvSpPr>
      <dsp:spPr>
        <a:xfrm>
          <a:off x="3061952" y="1028234"/>
          <a:ext cx="2181894" cy="16773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Complete project impact statement:</a:t>
          </a:r>
          <a:r>
            <a:rPr lang="en-US" sz="1800" kern="1200" dirty="0">
              <a:latin typeface="Calibri"/>
            </a:rPr>
            <a:t> </a:t>
          </a:r>
          <a:endParaRPr lang="en-US" sz="1800" kern="1200" dirty="0"/>
        </a:p>
        <a:p>
          <a:pPr marL="114300" lvl="1" indent="-114300" algn="l" defTabSz="622300" rtl="0">
            <a:lnSpc>
              <a:spcPct val="90000"/>
            </a:lnSpc>
            <a:spcBef>
              <a:spcPct val="0"/>
            </a:spcBef>
            <a:spcAft>
              <a:spcPct val="15000"/>
            </a:spcAft>
            <a:buChar char="•"/>
          </a:pPr>
          <a:r>
            <a:rPr lang="en-US" sz="1400" kern="1200" dirty="0"/>
            <a:t>Follow guidance provided in eBuilder resources.</a:t>
          </a:r>
        </a:p>
      </dsp:txBody>
      <dsp:txXfrm>
        <a:off x="3111079" y="1077361"/>
        <a:ext cx="2083640" cy="1579077"/>
      </dsp:txXfrm>
    </dsp:sp>
    <dsp:sp modelId="{A974B003-BEC7-4C3C-83CC-25BA48B81ABA}">
      <dsp:nvSpPr>
        <dsp:cNvPr id="0" name=""/>
        <dsp:cNvSpPr/>
      </dsp:nvSpPr>
      <dsp:spPr>
        <a:xfrm>
          <a:off x="5462036" y="1596345"/>
          <a:ext cx="462561" cy="54110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5462036" y="1704567"/>
        <a:ext cx="323793" cy="324665"/>
      </dsp:txXfrm>
    </dsp:sp>
    <dsp:sp modelId="{404F0A10-7BBE-494F-BBCA-3339B672D78C}">
      <dsp:nvSpPr>
        <dsp:cNvPr id="0" name=""/>
        <dsp:cNvSpPr/>
      </dsp:nvSpPr>
      <dsp:spPr>
        <a:xfrm>
          <a:off x="6116605" y="1028234"/>
          <a:ext cx="2181894" cy="16773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0" kern="1200" dirty="0"/>
            <a:t>Verify your submission:</a:t>
          </a:r>
          <a:endParaRPr lang="en-US" sz="1800" kern="1200" dirty="0"/>
        </a:p>
        <a:p>
          <a:pPr marL="114300" lvl="1" indent="-114300" algn="l" defTabSz="622300">
            <a:lnSpc>
              <a:spcPct val="90000"/>
            </a:lnSpc>
            <a:spcBef>
              <a:spcPct val="0"/>
            </a:spcBef>
            <a:spcAft>
              <a:spcPct val="15000"/>
            </a:spcAft>
            <a:buChar char="•"/>
          </a:pPr>
          <a:r>
            <a:rPr lang="en-US" sz="1400" b="0" i="0" kern="1200" dirty="0"/>
            <a:t>Review the Construction Projects on and around the Cornell Campus GIS map </a:t>
          </a:r>
          <a:endParaRPr lang="en-US" sz="1400" kern="1200" dirty="0"/>
        </a:p>
      </dsp:txBody>
      <dsp:txXfrm>
        <a:off x="6165732" y="1077361"/>
        <a:ext cx="2083640" cy="15790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4/18/2024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EHS and RMI work in parallel when handling incidents.  They maintain two different positions (Parallel but different eyes).  They do not want to slow down or stop work, however addressing the incident safely can impact work.  They are always evaluating if the incident can have negative impacts to Campus.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60349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9958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5993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117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040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6482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3"/>
                </a:moveTo>
                <a:lnTo>
                  <a:pt x="9144000" y="222503"/>
                </a:lnTo>
                <a:lnTo>
                  <a:pt x="9144000" y="0"/>
                </a:lnTo>
                <a:lnTo>
                  <a:pt x="0" y="0"/>
                </a:lnTo>
                <a:lnTo>
                  <a:pt x="0" y="222503"/>
                </a:lnTo>
                <a:close/>
              </a:path>
            </a:pathLst>
          </a:custGeom>
          <a:solidFill>
            <a:srgbClr val="B31B1B"/>
          </a:solidFill>
        </p:spPr>
        <p:txBody>
          <a:bodyPr wrap="square" lIns="0" tIns="0" rIns="0" bIns="0" rtlCol="0"/>
          <a:lstStyle/>
          <a:p>
            <a:endParaRPr/>
          </a:p>
        </p:txBody>
      </p:sp>
      <p:sp>
        <p:nvSpPr>
          <p:cNvPr id="17" name="bk object 17"/>
          <p:cNvSpPr/>
          <p:nvPr/>
        </p:nvSpPr>
        <p:spPr>
          <a:xfrm>
            <a:off x="3870959" y="0"/>
            <a:ext cx="1356487" cy="3657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226567"/>
            <a:ext cx="8529319" cy="84137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23164" y="1072515"/>
            <a:ext cx="8697671" cy="216535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a:xfrm>
            <a:off x="8313039" y="6460594"/>
            <a:ext cx="135890" cy="1828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7102637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rnell.maps.arcgis.com/apps/webappviewer/index.html?id=e7eb8bb4a2b0459c8208f3d44612c6f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66454-F222-C30D-39C0-AA54FFE9265F}"/>
              </a:ext>
            </a:extLst>
          </p:cNvPr>
          <p:cNvSpPr>
            <a:spLocks noGrp="1"/>
          </p:cNvSpPr>
          <p:nvPr>
            <p:ph type="body" idx="1"/>
          </p:nvPr>
        </p:nvSpPr>
        <p:spPr>
          <a:xfrm>
            <a:off x="614362" y="3200400"/>
            <a:ext cx="7915275" cy="430887"/>
          </a:xfrm>
        </p:spPr>
        <p:txBody>
          <a:bodyPr/>
          <a:lstStyle/>
          <a:p>
            <a:pPr algn="ctr"/>
            <a:r>
              <a:rPr lang="en-US" sz="2800" dirty="0">
                <a:latin typeface="Arial" panose="020B0604020202020204" pitchFamily="34" charset="0"/>
                <a:cs typeface="Arial" panose="020B0604020202020204" pitchFamily="34" charset="0"/>
              </a:rPr>
              <a:t>Construction Impacts</a:t>
            </a:r>
          </a:p>
        </p:txBody>
      </p:sp>
    </p:spTree>
    <p:extLst>
      <p:ext uri="{BB962C8B-B14F-4D97-AF65-F5344CB8AC3E}">
        <p14:creationId xmlns:p14="http://schemas.microsoft.com/office/powerpoint/2010/main" val="275896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40" y="226567"/>
            <a:ext cx="8529319" cy="841375"/>
          </a:xfrm>
        </p:spPr>
        <p:txBody>
          <a:bodyPr wrap="square">
            <a:normAutofit/>
          </a:bodyPr>
          <a:lstStyle/>
          <a:p>
            <a:pPr>
              <a:lnSpc>
                <a:spcPct val="90000"/>
              </a:lnSpc>
            </a:pPr>
            <a:r>
              <a:rPr lang="en-US" b="1" dirty="0"/>
              <a:t>Construction Impacts</a:t>
            </a:r>
            <a:br>
              <a:rPr lang="en-US" b="1" dirty="0"/>
            </a:br>
            <a:r>
              <a:rPr lang="en-US" dirty="0"/>
              <a:t>Steps to notify Campus</a:t>
            </a:r>
          </a:p>
        </p:txBody>
      </p:sp>
      <p:graphicFrame>
        <p:nvGraphicFramePr>
          <p:cNvPr id="5" name="Text Placeholder 2">
            <a:extLst>
              <a:ext uri="{FF2B5EF4-FFF2-40B4-BE49-F238E27FC236}">
                <a16:creationId xmlns:a16="http://schemas.microsoft.com/office/drawing/2014/main" id="{757F7383-4C47-4BBB-EED9-D361FDDFF048}"/>
              </a:ext>
            </a:extLst>
          </p:cNvPr>
          <p:cNvGraphicFramePr/>
          <p:nvPr>
            <p:extLst>
              <p:ext uri="{D42A27DB-BD31-4B8C-83A1-F6EECF244321}">
                <p14:modId xmlns:p14="http://schemas.microsoft.com/office/powerpoint/2010/main" val="3419312609"/>
              </p:ext>
            </p:extLst>
          </p:nvPr>
        </p:nvGraphicFramePr>
        <p:xfrm>
          <a:off x="419099" y="304800"/>
          <a:ext cx="8305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1942D09C-9259-49F7-25CC-DD4BBC0DE43B}"/>
              </a:ext>
            </a:extLst>
          </p:cNvPr>
          <p:cNvPicPr>
            <a:picLocks noChangeAspect="1"/>
          </p:cNvPicPr>
          <p:nvPr/>
        </p:nvPicPr>
        <p:blipFill>
          <a:blip r:embed="rId8"/>
          <a:stretch>
            <a:fillRect/>
          </a:stretch>
        </p:blipFill>
        <p:spPr>
          <a:xfrm>
            <a:off x="1066800" y="3396241"/>
            <a:ext cx="6437851" cy="3112806"/>
          </a:xfrm>
          <a:prstGeom prst="rect">
            <a:avLst/>
          </a:prstGeom>
        </p:spPr>
      </p:pic>
    </p:spTree>
    <p:extLst>
      <p:ext uri="{BB962C8B-B14F-4D97-AF65-F5344CB8AC3E}">
        <p14:creationId xmlns:p14="http://schemas.microsoft.com/office/powerpoint/2010/main" val="399046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40" y="226567"/>
            <a:ext cx="8529319" cy="841375"/>
          </a:xfrm>
        </p:spPr>
        <p:txBody>
          <a:bodyPr wrap="square">
            <a:normAutofit/>
          </a:bodyPr>
          <a:lstStyle/>
          <a:p>
            <a:pPr>
              <a:lnSpc>
                <a:spcPct val="90000"/>
              </a:lnSpc>
            </a:pPr>
            <a:r>
              <a:rPr lang="en-US" b="1" dirty="0"/>
              <a:t>Construction Impacts</a:t>
            </a:r>
            <a:br>
              <a:rPr lang="en-US" b="1" dirty="0"/>
            </a:br>
            <a:r>
              <a:rPr lang="en-US" dirty="0"/>
              <a:t>Documentation</a:t>
            </a:r>
          </a:p>
        </p:txBody>
      </p:sp>
      <p:sp>
        <p:nvSpPr>
          <p:cNvPr id="19" name="Content Placeholder 10">
            <a:extLst>
              <a:ext uri="{FF2B5EF4-FFF2-40B4-BE49-F238E27FC236}">
                <a16:creationId xmlns:a16="http://schemas.microsoft.com/office/drawing/2014/main" id="{20DE29C5-9286-7E27-1651-C61742B97BEA}"/>
              </a:ext>
            </a:extLst>
          </p:cNvPr>
          <p:cNvSpPr>
            <a:spLocks noGrp="1"/>
          </p:cNvSpPr>
          <p:nvPr>
            <p:ph sz="half" idx="2"/>
          </p:nvPr>
        </p:nvSpPr>
        <p:spPr>
          <a:xfrm>
            <a:off x="307340" y="1524000"/>
            <a:ext cx="3977640" cy="4526280"/>
          </a:xfrm>
        </p:spPr>
        <p:txBody>
          <a:bodyPr wrap="square">
            <a:normAutofit lnSpcReduction="10000"/>
          </a:bodyPr>
          <a:lstStyle/>
          <a:p>
            <a:pPr>
              <a:lnSpc>
                <a:spcPct val="90000"/>
              </a:lnSpc>
              <a:spcAft>
                <a:spcPts val="600"/>
              </a:spcAft>
            </a:pPr>
            <a:r>
              <a:rPr lang="en-US" sz="1800" dirty="0"/>
              <a:t>Include the following in your project impact statement:</a:t>
            </a:r>
          </a:p>
          <a:p>
            <a:pPr>
              <a:lnSpc>
                <a:spcPct val="90000"/>
              </a:lnSpc>
              <a:spcAft>
                <a:spcPts val="600"/>
              </a:spcAft>
            </a:pPr>
            <a:endParaRPr lang="en-US" sz="1800" dirty="0"/>
          </a:p>
          <a:p>
            <a:pPr marL="457200" indent="-457200">
              <a:lnSpc>
                <a:spcPct val="90000"/>
              </a:lnSpc>
              <a:spcAft>
                <a:spcPts val="600"/>
              </a:spcAft>
              <a:buFont typeface="Arial" panose="020B0604020202020204" pitchFamily="34" charset="0"/>
              <a:buChar char="•"/>
            </a:pPr>
            <a:r>
              <a:rPr lang="en-US" sz="1800" dirty="0"/>
              <a:t>State how your construction project will affect Campus operations and adjacent facilities.</a:t>
            </a:r>
          </a:p>
          <a:p>
            <a:pPr>
              <a:lnSpc>
                <a:spcPct val="90000"/>
              </a:lnSpc>
              <a:spcAft>
                <a:spcPts val="600"/>
              </a:spcAft>
            </a:pPr>
            <a:endParaRPr lang="en-US" sz="1800" dirty="0"/>
          </a:p>
          <a:p>
            <a:pPr marL="457200" indent="-457200">
              <a:lnSpc>
                <a:spcPct val="90000"/>
              </a:lnSpc>
              <a:spcAft>
                <a:spcPts val="600"/>
              </a:spcAft>
              <a:buFont typeface="Arial" panose="020B0604020202020204" pitchFamily="34" charset="0"/>
              <a:buChar char="•"/>
            </a:pPr>
            <a:r>
              <a:rPr lang="en-US" sz="1800" dirty="0"/>
              <a:t>Identify staging, laydown, and parking needs (both on site and remote)</a:t>
            </a:r>
          </a:p>
          <a:p>
            <a:pPr>
              <a:lnSpc>
                <a:spcPct val="90000"/>
              </a:lnSpc>
              <a:spcAft>
                <a:spcPts val="600"/>
              </a:spcAft>
            </a:pPr>
            <a:endParaRPr lang="en-US" sz="1800" dirty="0"/>
          </a:p>
          <a:p>
            <a:pPr marL="457200" indent="-457200">
              <a:lnSpc>
                <a:spcPct val="90000"/>
              </a:lnSpc>
              <a:spcAft>
                <a:spcPts val="600"/>
              </a:spcAft>
              <a:buFont typeface="Arial" panose="020B0604020202020204" pitchFamily="34" charset="0"/>
              <a:buChar char="•"/>
            </a:pPr>
            <a:r>
              <a:rPr lang="en-US" sz="1800" dirty="0"/>
              <a:t>Attach a visual document which shows contract limit lines and extent of the impacts</a:t>
            </a:r>
          </a:p>
          <a:p>
            <a:pPr>
              <a:lnSpc>
                <a:spcPct val="90000"/>
              </a:lnSpc>
              <a:spcAft>
                <a:spcPts val="600"/>
              </a:spcAft>
            </a:pPr>
            <a:endParaRPr lang="en-US" sz="1800" dirty="0"/>
          </a:p>
          <a:p>
            <a:pPr marL="457200" indent="-457200">
              <a:lnSpc>
                <a:spcPct val="90000"/>
              </a:lnSpc>
              <a:spcAft>
                <a:spcPts val="600"/>
              </a:spcAft>
              <a:buFont typeface="Arial" panose="020B0604020202020204" pitchFamily="34" charset="0"/>
              <a:buChar char="•"/>
            </a:pPr>
            <a:r>
              <a:rPr lang="en-US" sz="1800" dirty="0"/>
              <a:t>Identify duration of impacts</a:t>
            </a:r>
          </a:p>
        </p:txBody>
      </p:sp>
      <p:pic>
        <p:nvPicPr>
          <p:cNvPr id="15" name="Content Placeholder 14">
            <a:extLst>
              <a:ext uri="{FF2B5EF4-FFF2-40B4-BE49-F238E27FC236}">
                <a16:creationId xmlns:a16="http://schemas.microsoft.com/office/drawing/2014/main" id="{0C1E43C4-D8FA-1200-0918-2C9E61FDA5E0}"/>
              </a:ext>
            </a:extLst>
          </p:cNvPr>
          <p:cNvPicPr>
            <a:picLocks noGrp="1" noChangeAspect="1"/>
          </p:cNvPicPr>
          <p:nvPr>
            <p:ph sz="half" idx="3"/>
          </p:nvPr>
        </p:nvPicPr>
        <p:blipFill>
          <a:blip r:embed="rId2"/>
          <a:stretch>
            <a:fillRect/>
          </a:stretch>
        </p:blipFill>
        <p:spPr>
          <a:xfrm>
            <a:off x="4536141" y="1752600"/>
            <a:ext cx="4263136" cy="3421154"/>
          </a:xfrm>
        </p:spPr>
      </p:pic>
    </p:spTree>
    <p:extLst>
      <p:ext uri="{BB962C8B-B14F-4D97-AF65-F5344CB8AC3E}">
        <p14:creationId xmlns:p14="http://schemas.microsoft.com/office/powerpoint/2010/main" val="352850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40" y="226567"/>
            <a:ext cx="8529319" cy="841375"/>
          </a:xfrm>
        </p:spPr>
        <p:txBody>
          <a:bodyPr wrap="square">
            <a:normAutofit/>
          </a:bodyPr>
          <a:lstStyle/>
          <a:p>
            <a:pPr>
              <a:lnSpc>
                <a:spcPct val="90000"/>
              </a:lnSpc>
            </a:pPr>
            <a:r>
              <a:rPr lang="en-US" b="1" dirty="0"/>
              <a:t>Construction Impacts</a:t>
            </a:r>
            <a:br>
              <a:rPr lang="en-US" b="1" dirty="0"/>
            </a:br>
            <a:r>
              <a:rPr lang="en-US" dirty="0"/>
              <a:t>GIS Mapping</a:t>
            </a:r>
          </a:p>
        </p:txBody>
      </p:sp>
      <p:sp>
        <p:nvSpPr>
          <p:cNvPr id="19" name="Content Placeholder 10">
            <a:extLst>
              <a:ext uri="{FF2B5EF4-FFF2-40B4-BE49-F238E27FC236}">
                <a16:creationId xmlns:a16="http://schemas.microsoft.com/office/drawing/2014/main" id="{20DE29C5-9286-7E27-1651-C61742B97BEA}"/>
              </a:ext>
            </a:extLst>
          </p:cNvPr>
          <p:cNvSpPr>
            <a:spLocks noGrp="1"/>
          </p:cNvSpPr>
          <p:nvPr>
            <p:ph sz="half" idx="2"/>
          </p:nvPr>
        </p:nvSpPr>
        <p:spPr>
          <a:xfrm>
            <a:off x="76200" y="1219200"/>
            <a:ext cx="8991600" cy="1828800"/>
          </a:xfrm>
        </p:spPr>
        <p:txBody>
          <a:bodyPr wrap="square">
            <a:normAutofit/>
          </a:bodyPr>
          <a:lstStyle/>
          <a:p>
            <a:pPr>
              <a:lnSpc>
                <a:spcPct val="90000"/>
              </a:lnSpc>
              <a:spcAft>
                <a:spcPts val="600"/>
              </a:spcAft>
            </a:pPr>
            <a:r>
              <a:rPr lang="en-US" sz="1800" dirty="0"/>
              <a:t>GIS MAP ACCESS</a:t>
            </a:r>
          </a:p>
          <a:p>
            <a:pPr marL="457200" indent="-457200">
              <a:lnSpc>
                <a:spcPct val="90000"/>
              </a:lnSpc>
              <a:spcAft>
                <a:spcPts val="600"/>
              </a:spcAft>
              <a:buFont typeface="Arial" panose="020B0604020202020204" pitchFamily="34" charset="0"/>
              <a:buChar char="•"/>
            </a:pPr>
            <a:r>
              <a:rPr lang="en-US" sz="1800" dirty="0">
                <a:hlinkClick r:id="rId2"/>
              </a:rPr>
              <a:t>https://cornell.maps.arcgis.com/apps/webappviewer/index.html?id=e7eb8bb4a2b0459c8208f3d44612c6fe</a:t>
            </a:r>
            <a:endParaRPr lang="en-US" sz="1800" dirty="0"/>
          </a:p>
          <a:p>
            <a:pPr marL="457200" indent="-457200">
              <a:lnSpc>
                <a:spcPct val="90000"/>
              </a:lnSpc>
              <a:spcAft>
                <a:spcPts val="600"/>
              </a:spcAft>
              <a:buFont typeface="Arial" panose="020B0604020202020204" pitchFamily="34" charset="0"/>
              <a:buChar char="•"/>
            </a:pPr>
            <a:r>
              <a:rPr lang="en-US" sz="1800" dirty="0"/>
              <a:t>Managed by GIS Data Administrator - Mary Colomaio</a:t>
            </a:r>
          </a:p>
          <a:p>
            <a:pPr marL="457200" indent="-457200">
              <a:lnSpc>
                <a:spcPct val="90000"/>
              </a:lnSpc>
              <a:spcAft>
                <a:spcPts val="600"/>
              </a:spcAft>
              <a:buFont typeface="Arial" panose="020B0604020202020204" pitchFamily="34" charset="0"/>
              <a:buChar char="•"/>
            </a:pPr>
            <a:r>
              <a:rPr lang="en-US" sz="1800" dirty="0"/>
              <a:t>Review current map, submit revised impact statements to remove completed projects or changed impacts</a:t>
            </a:r>
          </a:p>
        </p:txBody>
      </p:sp>
      <p:pic>
        <p:nvPicPr>
          <p:cNvPr id="6" name="Content Placeholder 5">
            <a:extLst>
              <a:ext uri="{FF2B5EF4-FFF2-40B4-BE49-F238E27FC236}">
                <a16:creationId xmlns:a16="http://schemas.microsoft.com/office/drawing/2014/main" id="{12D5DBE3-F9DA-D15E-7928-94E9A2AC9F35}"/>
              </a:ext>
            </a:extLst>
          </p:cNvPr>
          <p:cNvPicPr>
            <a:picLocks noGrp="1" noChangeAspect="1"/>
          </p:cNvPicPr>
          <p:nvPr>
            <p:ph sz="half" idx="3"/>
          </p:nvPr>
        </p:nvPicPr>
        <p:blipFill>
          <a:blip r:embed="rId3"/>
          <a:stretch>
            <a:fillRect/>
          </a:stretch>
        </p:blipFill>
        <p:spPr>
          <a:xfrm>
            <a:off x="2895600" y="2743200"/>
            <a:ext cx="5560059" cy="3950114"/>
          </a:xfrm>
        </p:spPr>
      </p:pic>
    </p:spTree>
    <p:extLst>
      <p:ext uri="{BB962C8B-B14F-4D97-AF65-F5344CB8AC3E}">
        <p14:creationId xmlns:p14="http://schemas.microsoft.com/office/powerpoint/2010/main" val="37500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116-DD4B-5145-9BF5-EB2D5BF0BAA2}"/>
              </a:ext>
            </a:extLst>
          </p:cNvPr>
          <p:cNvSpPr>
            <a:spLocks noGrp="1"/>
          </p:cNvSpPr>
          <p:nvPr>
            <p:ph type="title"/>
          </p:nvPr>
        </p:nvSpPr>
        <p:spPr>
          <a:xfrm>
            <a:off x="307340" y="226567"/>
            <a:ext cx="8529319" cy="841375"/>
          </a:xfrm>
        </p:spPr>
        <p:txBody>
          <a:bodyPr wrap="square">
            <a:normAutofit/>
          </a:bodyPr>
          <a:lstStyle/>
          <a:p>
            <a:pPr>
              <a:lnSpc>
                <a:spcPct val="90000"/>
              </a:lnSpc>
            </a:pPr>
            <a:r>
              <a:rPr lang="en-US" b="1" dirty="0"/>
              <a:t>Construction Impacts</a:t>
            </a:r>
            <a:br>
              <a:rPr lang="en-US" b="1" dirty="0"/>
            </a:br>
            <a:r>
              <a:rPr lang="en-US" dirty="0"/>
              <a:t>Remote Staging and Parking</a:t>
            </a:r>
          </a:p>
        </p:txBody>
      </p:sp>
      <p:pic>
        <p:nvPicPr>
          <p:cNvPr id="6" name="Picture 5">
            <a:extLst>
              <a:ext uri="{FF2B5EF4-FFF2-40B4-BE49-F238E27FC236}">
                <a16:creationId xmlns:a16="http://schemas.microsoft.com/office/drawing/2014/main" id="{6E62598A-0F41-7551-212A-5491257DA308}"/>
              </a:ext>
            </a:extLst>
          </p:cNvPr>
          <p:cNvPicPr>
            <a:picLocks noChangeAspect="1"/>
          </p:cNvPicPr>
          <p:nvPr/>
        </p:nvPicPr>
        <p:blipFill>
          <a:blip r:embed="rId2"/>
          <a:stretch>
            <a:fillRect/>
          </a:stretch>
        </p:blipFill>
        <p:spPr>
          <a:xfrm>
            <a:off x="3246439" y="2667000"/>
            <a:ext cx="5588448" cy="4081615"/>
          </a:xfrm>
          <a:prstGeom prst="rect">
            <a:avLst/>
          </a:prstGeom>
        </p:spPr>
      </p:pic>
      <p:sp>
        <p:nvSpPr>
          <p:cNvPr id="9" name="Content Placeholder 10">
            <a:extLst>
              <a:ext uri="{FF2B5EF4-FFF2-40B4-BE49-F238E27FC236}">
                <a16:creationId xmlns:a16="http://schemas.microsoft.com/office/drawing/2014/main" id="{E235739B-5056-C430-43B5-6329C086BF8F}"/>
              </a:ext>
            </a:extLst>
          </p:cNvPr>
          <p:cNvSpPr>
            <a:spLocks noGrp="1"/>
          </p:cNvSpPr>
          <p:nvPr>
            <p:ph sz="half" idx="2"/>
          </p:nvPr>
        </p:nvSpPr>
        <p:spPr>
          <a:xfrm>
            <a:off x="76200" y="1219200"/>
            <a:ext cx="8991600" cy="1828800"/>
          </a:xfrm>
        </p:spPr>
        <p:txBody>
          <a:bodyPr wrap="square">
            <a:normAutofit/>
          </a:bodyPr>
          <a:lstStyle/>
          <a:p>
            <a:pPr>
              <a:lnSpc>
                <a:spcPct val="90000"/>
              </a:lnSpc>
              <a:spcAft>
                <a:spcPts val="600"/>
              </a:spcAft>
            </a:pPr>
            <a:r>
              <a:rPr lang="en-US" sz="1800" dirty="0"/>
              <a:t>Palm Road Staging and Parking Requests</a:t>
            </a:r>
          </a:p>
          <a:p>
            <a:pPr marL="457200" indent="-457200">
              <a:lnSpc>
                <a:spcPct val="90000"/>
              </a:lnSpc>
              <a:spcAft>
                <a:spcPts val="600"/>
              </a:spcAft>
              <a:buFont typeface="Arial" panose="020B0604020202020204" pitchFamily="34" charset="0"/>
              <a:buChar char="•"/>
            </a:pPr>
            <a:r>
              <a:rPr lang="en-US" sz="1800" dirty="0"/>
              <a:t>Tami Norman is no longer the point of contact.  Please reach out to Travis Fisher tf222@cornell.edu</a:t>
            </a:r>
          </a:p>
          <a:p>
            <a:pPr marL="457200" indent="-457200">
              <a:lnSpc>
                <a:spcPct val="90000"/>
              </a:lnSpc>
              <a:spcAft>
                <a:spcPts val="600"/>
              </a:spcAft>
              <a:buFont typeface="Arial" panose="020B0604020202020204" pitchFamily="34" charset="0"/>
              <a:buChar char="•"/>
            </a:pPr>
            <a:r>
              <a:rPr lang="en-US" sz="1800" dirty="0"/>
              <a:t>Dimension space needed, quantity of CONEX/Trailers, quantity of vehicles, duration of staging.</a:t>
            </a:r>
          </a:p>
        </p:txBody>
      </p:sp>
    </p:spTree>
    <p:extLst>
      <p:ext uri="{BB962C8B-B14F-4D97-AF65-F5344CB8AC3E}">
        <p14:creationId xmlns:p14="http://schemas.microsoft.com/office/powerpoint/2010/main" val="213755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BCFCC5BB93548B2B96444DEEA68DC" ma:contentTypeVersion="16" ma:contentTypeDescription="Create a new document." ma:contentTypeScope="" ma:versionID="d7b6408bfce3b4a548063ace50ef7c55">
  <xsd:schema xmlns:xsd="http://www.w3.org/2001/XMLSchema" xmlns:xs="http://www.w3.org/2001/XMLSchema" xmlns:p="http://schemas.microsoft.com/office/2006/metadata/properties" xmlns:ns2="59a6003c-0fe7-444a-8648-fec1e28e8f03" xmlns:ns3="45a80afa-72d1-4af4-9850-cb6ddb83005d" targetNamespace="http://schemas.microsoft.com/office/2006/metadata/properties" ma:root="true" ma:fieldsID="7d2ac2fd700562effe7f57635a4431d2" ns2:_="" ns3:_="">
    <xsd:import namespace="59a6003c-0fe7-444a-8648-fec1e28e8f03"/>
    <xsd:import namespace="45a80afa-72d1-4af4-9850-cb6ddb8300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6003c-0fe7-444a-8648-fec1e28e8f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8e4bf1-390e-4d69-b605-753bdc4c27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a80afa-72d1-4af4-9850-cb6ddb83005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119b274-668f-4ddf-ac07-1ce161e959b0}" ma:internalName="TaxCatchAll" ma:showField="CatchAllData" ma:web="45a80afa-72d1-4af4-9850-cb6ddb8300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a80afa-72d1-4af4-9850-cb6ddb83005d">
      <UserInfo>
        <DisplayName>Tracy Vosburgh</DisplayName>
        <AccountId>39</AccountId>
        <AccountType/>
      </UserInfo>
    </SharedWithUsers>
    <lcf76f155ced4ddcb4097134ff3c332f xmlns="59a6003c-0fe7-444a-8648-fec1e28e8f03">
      <Terms xmlns="http://schemas.microsoft.com/office/infopath/2007/PartnerControls"/>
    </lcf76f155ced4ddcb4097134ff3c332f>
    <TaxCatchAll xmlns="45a80afa-72d1-4af4-9850-cb6ddb8300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3AB94-CA13-45E4-816D-ABE634F2E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6003c-0fe7-444a-8648-fec1e28e8f03"/>
    <ds:schemaRef ds:uri="45a80afa-72d1-4af4-9850-cb6ddb830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 ds:uri="45a80afa-72d1-4af4-9850-cb6ddb83005d"/>
    <ds:schemaRef ds:uri="59a6003c-0fe7-444a-8648-fec1e28e8f03"/>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33323</TotalTime>
  <Words>276</Words>
  <Application>Microsoft Office PowerPoint</Application>
  <PresentationFormat>On-screen Show (4:3)</PresentationFormat>
  <Paragraphs>31</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2_Office Theme</vt:lpstr>
      <vt:lpstr>PowerPoint Presentation</vt:lpstr>
      <vt:lpstr>Construction Impacts Steps to notify Campus</vt:lpstr>
      <vt:lpstr>Construction Impacts Documentation</vt:lpstr>
      <vt:lpstr>Construction Impacts GIS Mapping</vt:lpstr>
      <vt:lpstr>Construction Impacts Remote Staging and Parking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Sitko</cp:lastModifiedBy>
  <cp:revision>601</cp:revision>
  <cp:lastPrinted>2019-11-12T19:43:45Z</cp:lastPrinted>
  <dcterms:created xsi:type="dcterms:W3CDTF">2014-05-07T13:58:10Z</dcterms:created>
  <dcterms:modified xsi:type="dcterms:W3CDTF">2024-04-19T13:57:38Z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0x0101005E4BCFCC5BB93548B2B96444DEEA68DC</vt:lpwstr>
  </property>
</Properties>
</file>