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7.jpg" ContentType="image/jp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12"/>
  </p:notesMasterIdLst>
  <p:sldIdLst>
    <p:sldId id="256" r:id="rId5"/>
    <p:sldId id="432" r:id="rId6"/>
    <p:sldId id="407" r:id="rId7"/>
    <p:sldId id="324" r:id="rId8"/>
    <p:sldId id="442" r:id="rId9"/>
    <p:sldId id="436" r:id="rId10"/>
    <p:sldId id="439"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1F652B-4FB1-4662-A680-83992BB59499}">
          <p14:sldIdLst>
            <p14:sldId id="256"/>
            <p14:sldId id="432"/>
            <p14:sldId id="407"/>
            <p14:sldId id="324"/>
            <p14:sldId id="442"/>
          </p14:sldIdLst>
        </p14:section>
        <p14:section name="BackUp" id="{0CEA1CE1-FD75-4FDB-A8FA-39958A92A2D4}">
          <p14:sldIdLst>
            <p14:sldId id="436"/>
            <p14:sldId id="43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66A5DE-7B78-4158-B004-07909BDC128D}" v="5" dt="2024-04-18T14:14:17.4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45" autoAdjust="0"/>
    <p:restoredTop sz="76040" autoAdjust="0"/>
  </p:normalViewPr>
  <p:slideViewPr>
    <p:cSldViewPr>
      <p:cViewPr varScale="1">
        <p:scale>
          <a:sx n="69" d="100"/>
          <a:sy n="69" d="100"/>
        </p:scale>
        <p:origin x="918" y="7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182751015_tp_box_2" providerId="OAuth2" clId="{3D66A5DE-7B78-4158-B004-07909BDC128D}"/>
    <pc:docChg chg="undo custSel addSld delSld modSld sldOrd addSection modSection">
      <pc:chgData name="" userId="182751015_tp_box_2" providerId="OAuth2" clId="{3D66A5DE-7B78-4158-B004-07909BDC128D}" dt="2024-04-18T20:19:57.441" v="3941" actId="47"/>
      <pc:docMkLst>
        <pc:docMk/>
      </pc:docMkLst>
      <pc:sldChg chg="addSp delSp modSp mod modNotesTx">
        <pc:chgData name="" userId="182751015_tp_box_2" providerId="OAuth2" clId="{3D66A5DE-7B78-4158-B004-07909BDC128D}" dt="2024-04-18T14:40:46.850" v="3761" actId="20577"/>
        <pc:sldMkLst>
          <pc:docMk/>
          <pc:sldMk cId="1087425559" sldId="324"/>
        </pc:sldMkLst>
        <pc:spChg chg="add del mod">
          <ac:chgData name="" userId="182751015_tp_box_2" providerId="OAuth2" clId="{3D66A5DE-7B78-4158-B004-07909BDC128D}" dt="2024-04-18T13:23:01.303" v="853"/>
          <ac:spMkLst>
            <pc:docMk/>
            <pc:sldMk cId="1087425559" sldId="324"/>
            <ac:spMk id="3" creationId="{99AAF173-8B27-4EF3-3F5A-45DB05213F6D}"/>
          </ac:spMkLst>
        </pc:spChg>
        <pc:spChg chg="add del mod">
          <ac:chgData name="" userId="182751015_tp_box_2" providerId="OAuth2" clId="{3D66A5DE-7B78-4158-B004-07909BDC128D}" dt="2024-04-18T13:23:37.655" v="860" actId="478"/>
          <ac:spMkLst>
            <pc:docMk/>
            <pc:sldMk cId="1087425559" sldId="324"/>
            <ac:spMk id="4" creationId="{D90ACFA5-9F9B-DE6C-E529-652FD4E92C4A}"/>
          </ac:spMkLst>
        </pc:spChg>
        <pc:spChg chg="add mod">
          <ac:chgData name="" userId="182751015_tp_box_2" providerId="OAuth2" clId="{3D66A5DE-7B78-4158-B004-07909BDC128D}" dt="2024-04-18T14:14:24.963" v="3640" actId="122"/>
          <ac:spMkLst>
            <pc:docMk/>
            <pc:sldMk cId="1087425559" sldId="324"/>
            <ac:spMk id="5" creationId="{C740D185-9C0D-A91F-8274-818A7725E8EE}"/>
          </ac:spMkLst>
        </pc:spChg>
        <pc:spChg chg="mod">
          <ac:chgData name="" userId="182751015_tp_box_2" providerId="OAuth2" clId="{3D66A5DE-7B78-4158-B004-07909BDC128D}" dt="2024-04-18T14:40:46.850" v="3761" actId="20577"/>
          <ac:spMkLst>
            <pc:docMk/>
            <pc:sldMk cId="1087425559" sldId="324"/>
            <ac:spMk id="8" creationId="{BF7A8766-1D21-480B-8A12-EAC111E5701A}"/>
          </ac:spMkLst>
        </pc:spChg>
      </pc:sldChg>
      <pc:sldChg chg="modSp mod">
        <pc:chgData name="" userId="182751015_tp_box_2" providerId="OAuth2" clId="{3D66A5DE-7B78-4158-B004-07909BDC128D}" dt="2024-04-18T14:42:09.939" v="3790" actId="20577"/>
        <pc:sldMkLst>
          <pc:docMk/>
          <pc:sldMk cId="4190885112" sldId="407"/>
        </pc:sldMkLst>
        <pc:spChg chg="mod">
          <ac:chgData name="" userId="182751015_tp_box_2" providerId="OAuth2" clId="{3D66A5DE-7B78-4158-B004-07909BDC128D}" dt="2024-04-18T14:42:09.939" v="3790" actId="20577"/>
          <ac:spMkLst>
            <pc:docMk/>
            <pc:sldMk cId="4190885112" sldId="407"/>
            <ac:spMk id="21" creationId="{3F286EF0-D186-F044-8AD0-56657EB5A826}"/>
          </ac:spMkLst>
        </pc:spChg>
      </pc:sldChg>
      <pc:sldChg chg="mod ord modShow">
        <pc:chgData name="" userId="182751015_tp_box_2" providerId="OAuth2" clId="{3D66A5DE-7B78-4158-B004-07909BDC128D}" dt="2024-04-18T20:18:22.982" v="3940"/>
        <pc:sldMkLst>
          <pc:docMk/>
          <pc:sldMk cId="2157316059" sldId="436"/>
        </pc:sldMkLst>
      </pc:sldChg>
      <pc:sldChg chg="mod ord modShow">
        <pc:chgData name="" userId="182751015_tp_box_2" providerId="OAuth2" clId="{3D66A5DE-7B78-4158-B004-07909BDC128D}" dt="2024-04-18T20:18:22.982" v="3940"/>
        <pc:sldMkLst>
          <pc:docMk/>
          <pc:sldMk cId="156823558" sldId="439"/>
        </pc:sldMkLst>
      </pc:sldChg>
      <pc:sldChg chg="modSp del mod modNotesTx">
        <pc:chgData name="" userId="182751015_tp_box_2" providerId="OAuth2" clId="{3D66A5DE-7B78-4158-B004-07909BDC128D}" dt="2024-04-18T14:04:17.449" v="3251" actId="47"/>
        <pc:sldMkLst>
          <pc:docMk/>
          <pc:sldMk cId="2365886864" sldId="440"/>
        </pc:sldMkLst>
        <pc:spChg chg="mod">
          <ac:chgData name="" userId="182751015_tp_box_2" providerId="OAuth2" clId="{3D66A5DE-7B78-4158-B004-07909BDC128D}" dt="2024-04-18T13:53:22.121" v="2934" actId="20577"/>
          <ac:spMkLst>
            <pc:docMk/>
            <pc:sldMk cId="2365886864" sldId="440"/>
            <ac:spMk id="8" creationId="{BF7A8766-1D21-480B-8A12-EAC111E5701A}"/>
          </ac:spMkLst>
        </pc:spChg>
      </pc:sldChg>
      <pc:sldChg chg="delSp modSp del mod">
        <pc:chgData name="" userId="182751015_tp_box_2" providerId="OAuth2" clId="{3D66A5DE-7B78-4158-B004-07909BDC128D}" dt="2024-04-18T20:19:57.441" v="3941" actId="47"/>
        <pc:sldMkLst>
          <pc:docMk/>
          <pc:sldMk cId="1310526186" sldId="441"/>
        </pc:sldMkLst>
        <pc:spChg chg="mod">
          <ac:chgData name="" userId="182751015_tp_box_2" providerId="OAuth2" clId="{3D66A5DE-7B78-4158-B004-07909BDC128D}" dt="2024-04-18T14:47:54.297" v="3792" actId="1076"/>
          <ac:spMkLst>
            <pc:docMk/>
            <pc:sldMk cId="1310526186" sldId="441"/>
            <ac:spMk id="3" creationId="{D1235EEF-3130-3E43-0E8B-43FD915C063A}"/>
          </ac:spMkLst>
        </pc:spChg>
        <pc:spChg chg="del">
          <ac:chgData name="" userId="182751015_tp_box_2" providerId="OAuth2" clId="{3D66A5DE-7B78-4158-B004-07909BDC128D}" dt="2024-04-18T14:47:48.505" v="3791" actId="478"/>
          <ac:spMkLst>
            <pc:docMk/>
            <pc:sldMk cId="1310526186" sldId="441"/>
            <ac:spMk id="4" creationId="{BAB032CC-D095-9275-5A3F-A0C0C92B1816}"/>
          </ac:spMkLst>
        </pc:spChg>
        <pc:picChg chg="mod modCrop">
          <ac:chgData name="" userId="182751015_tp_box_2" providerId="OAuth2" clId="{3D66A5DE-7B78-4158-B004-07909BDC128D}" dt="2024-04-18T14:48:37.329" v="3794" actId="1076"/>
          <ac:picMkLst>
            <pc:docMk/>
            <pc:sldMk cId="1310526186" sldId="441"/>
            <ac:picMk id="6" creationId="{FFD248B3-2943-2E88-80F8-AC6A19701059}"/>
          </ac:picMkLst>
        </pc:picChg>
      </pc:sldChg>
      <pc:sldChg chg="modSp add mod">
        <pc:chgData name="" userId="182751015_tp_box_2" providerId="OAuth2" clId="{3D66A5DE-7B78-4158-B004-07909BDC128D}" dt="2024-04-18T14:51:06.663" v="3936" actId="20577"/>
        <pc:sldMkLst>
          <pc:docMk/>
          <pc:sldMk cId="273505878" sldId="442"/>
        </pc:sldMkLst>
        <pc:spChg chg="mod">
          <ac:chgData name="" userId="182751015_tp_box_2" providerId="OAuth2" clId="{3D66A5DE-7B78-4158-B004-07909BDC128D}" dt="2024-04-18T14:51:06.663" v="3936" actId="20577"/>
          <ac:spMkLst>
            <pc:docMk/>
            <pc:sldMk cId="273505878" sldId="442"/>
            <ac:spMk id="8" creationId="{BF7A8766-1D21-480B-8A12-EAC111E5701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70C50C-F46C-8A4B-8A41-6A6FBB958D92}" type="datetimeFigureOut">
              <a:rPr lang="en-US" smtClean="0"/>
              <a:t>4/19/2024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153D443-CBAC-934A-8506-FB4DF260D863}" type="slidenum">
              <a:rPr lang="en-US" smtClean="0"/>
              <a:t>‹#›</a:t>
            </a:fld>
            <a:endParaRPr lang="en-US"/>
          </a:p>
        </p:txBody>
      </p:sp>
    </p:spTree>
    <p:extLst>
      <p:ext uri="{BB962C8B-B14F-4D97-AF65-F5344CB8AC3E}">
        <p14:creationId xmlns:p14="http://schemas.microsoft.com/office/powerpoint/2010/main" val="756898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3D443-CBAC-934A-8506-FB4DF260D863}" type="slidenum">
              <a:rPr lang="en-US" smtClean="0"/>
              <a:t>2</a:t>
            </a:fld>
            <a:endParaRPr lang="en-US"/>
          </a:p>
        </p:txBody>
      </p:sp>
    </p:spTree>
    <p:extLst>
      <p:ext uri="{BB962C8B-B14F-4D97-AF65-F5344CB8AC3E}">
        <p14:creationId xmlns:p14="http://schemas.microsoft.com/office/powerpoint/2010/main" val="3359864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4624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spcBef>
                <a:spcPts val="0"/>
              </a:spcBef>
              <a:spcAft>
                <a:spcPts val="0"/>
              </a:spcAft>
              <a:buFont typeface="+mj-lt"/>
              <a:buAutoNum type="romanLcPeriod"/>
            </a:pPr>
            <a:r>
              <a:rPr lang="en-US" sz="1100" b="0" i="0" dirty="0">
                <a:effectLst/>
                <a:latin typeface="Calibri" panose="020F0502020204030204" pitchFamily="34" charset="0"/>
              </a:rPr>
              <a:t>New policy</a:t>
            </a:r>
          </a:p>
          <a:p>
            <a:pPr rtl="0" fontAlgn="ctr">
              <a:spcBef>
                <a:spcPts val="0"/>
              </a:spcBef>
              <a:spcAft>
                <a:spcPts val="0"/>
              </a:spcAft>
              <a:buFont typeface="+mj-lt"/>
              <a:buAutoNum type="romanLcPeriod"/>
            </a:pPr>
            <a:r>
              <a:rPr lang="en-US" sz="1100" b="0" i="0" dirty="0">
                <a:effectLst/>
                <a:latin typeface="Calibri" panose="020F0502020204030204" pitchFamily="34" charset="0"/>
              </a:rPr>
              <a:t>Where will info reside</a:t>
            </a:r>
          </a:p>
          <a:p>
            <a:pPr marL="742950" lvl="1" indent="-285750" rtl="0" fontAlgn="ctr">
              <a:spcBef>
                <a:spcPts val="0"/>
              </a:spcBef>
              <a:spcAft>
                <a:spcPts val="0"/>
              </a:spcAft>
              <a:buFont typeface="+mj-lt"/>
              <a:buAutoNum type="arabicPeriod"/>
            </a:pPr>
            <a:r>
              <a:rPr lang="en-US" sz="1100" b="0" i="0" dirty="0">
                <a:effectLst/>
                <a:latin typeface="Calibri" panose="020F0502020204030204" pitchFamily="34" charset="0"/>
              </a:rPr>
              <a:t>Separate document, live on D&amp;CS website and PM checklist</a:t>
            </a:r>
          </a:p>
          <a:p>
            <a:pPr marL="742950" lvl="1" indent="-285750" rtl="0" fontAlgn="ctr">
              <a:spcBef>
                <a:spcPts val="0"/>
              </a:spcBef>
              <a:spcAft>
                <a:spcPts val="0"/>
              </a:spcAft>
              <a:buFont typeface="+mj-lt"/>
              <a:buAutoNum type="arabicPeriod"/>
            </a:pPr>
            <a:r>
              <a:rPr lang="en-US" sz="1100" b="0" i="0" dirty="0">
                <a:effectLst/>
                <a:latin typeface="Calibri" panose="020F0502020204030204" pitchFamily="34" charset="0"/>
              </a:rPr>
              <a:t>Update the replacement cost info on some basis (Matt's team)</a:t>
            </a:r>
          </a:p>
          <a:p>
            <a:pPr rtl="0" fontAlgn="ctr">
              <a:spcBef>
                <a:spcPts val="0"/>
              </a:spcBef>
              <a:spcAft>
                <a:spcPts val="0"/>
              </a:spcAft>
              <a:buFont typeface="+mj-lt"/>
              <a:buAutoNum type="romanLcPeriod"/>
            </a:pPr>
            <a:r>
              <a:rPr lang="en-US" sz="1100" b="0" i="0" dirty="0">
                <a:effectLst/>
                <a:latin typeface="Calibri" panose="020F0502020204030204" pitchFamily="34" charset="0"/>
              </a:rPr>
              <a:t>If project requires RECs for compliance</a:t>
            </a:r>
          </a:p>
          <a:p>
            <a:pPr marL="742950" lvl="1" indent="-285750" rtl="0" fontAlgn="ctr">
              <a:spcBef>
                <a:spcPts val="0"/>
              </a:spcBef>
              <a:spcAft>
                <a:spcPts val="0"/>
              </a:spcAft>
              <a:buFont typeface="+mj-lt"/>
              <a:buAutoNum type="arabicPeriod"/>
            </a:pPr>
            <a:r>
              <a:rPr lang="en-US" sz="1100" b="0" i="0" dirty="0" err="1">
                <a:effectLst/>
                <a:latin typeface="Calibri" panose="020F0502020204030204" pitchFamily="34" charset="0"/>
              </a:rPr>
              <a:t>Req'd</a:t>
            </a:r>
            <a:r>
              <a:rPr lang="en-US" sz="1100" b="0" i="0" dirty="0">
                <a:effectLst/>
                <a:latin typeface="Calibri" panose="020F0502020204030204" pitchFamily="34" charset="0"/>
              </a:rPr>
              <a:t> to purchase from university</a:t>
            </a:r>
          </a:p>
          <a:p>
            <a:pPr rtl="0" fontAlgn="ctr">
              <a:spcBef>
                <a:spcPts val="0"/>
              </a:spcBef>
              <a:spcAft>
                <a:spcPts val="0"/>
              </a:spcAft>
              <a:buFont typeface="+mj-lt"/>
              <a:buAutoNum type="romanLcPeriod"/>
            </a:pPr>
            <a:r>
              <a:rPr lang="en-US" sz="1100" b="0" i="0" dirty="0">
                <a:effectLst/>
                <a:latin typeface="Calibri" panose="020F0502020204030204" pitchFamily="34" charset="0"/>
              </a:rPr>
              <a:t>Sq ft based estimate based on building type</a:t>
            </a:r>
          </a:p>
          <a:p>
            <a:pPr marL="742950" lvl="1" indent="-285750" rtl="0" fontAlgn="ctr">
              <a:spcBef>
                <a:spcPts val="0"/>
              </a:spcBef>
              <a:spcAft>
                <a:spcPts val="0"/>
              </a:spcAft>
              <a:buFont typeface="+mj-lt"/>
              <a:buAutoNum type="arabicPeriod"/>
            </a:pPr>
            <a:r>
              <a:rPr lang="en-US" sz="1100" b="0" i="0" dirty="0">
                <a:effectLst/>
                <a:latin typeface="Calibri" panose="020F0502020204030204" pitchFamily="34" charset="0"/>
              </a:rPr>
              <a:t>Lab has avg energy use = $ to budget</a:t>
            </a:r>
          </a:p>
          <a:p>
            <a:pPr rtl="0" fontAlgn="ctr">
              <a:spcBef>
                <a:spcPts val="0"/>
              </a:spcBef>
              <a:spcAft>
                <a:spcPts val="0"/>
              </a:spcAft>
              <a:buFont typeface="+mj-lt"/>
              <a:buAutoNum type="romanLcPeriod"/>
            </a:pPr>
            <a:r>
              <a:rPr lang="en-US" sz="1100" b="0" i="0" dirty="0">
                <a:effectLst/>
                <a:latin typeface="Calibri" panose="020F0502020204030204" pitchFamily="34" charset="0"/>
              </a:rPr>
              <a:t>Final number developed when final energy model completed and provided to city/town for IECS compliance plan. Whatever number of RECs is there is the basis for the charge</a:t>
            </a:r>
          </a:p>
          <a:p>
            <a:pPr rtl="0" fontAlgn="ctr">
              <a:spcBef>
                <a:spcPts val="0"/>
              </a:spcBef>
              <a:spcAft>
                <a:spcPts val="0"/>
              </a:spcAft>
              <a:buFont typeface="+mj-lt"/>
              <a:buAutoNum type="romanLcPeriod"/>
            </a:pPr>
            <a:r>
              <a:rPr lang="en-US" sz="1100" b="0" i="0" dirty="0">
                <a:effectLst/>
                <a:latin typeface="Calibri" panose="020F0502020204030204" pitchFamily="34" charset="0"/>
              </a:rPr>
              <a:t>Has to be paid with project money</a:t>
            </a:r>
          </a:p>
          <a:p>
            <a:pPr marL="742950" lvl="1" indent="-285750" rtl="0" fontAlgn="ctr">
              <a:spcBef>
                <a:spcPts val="0"/>
              </a:spcBef>
              <a:spcAft>
                <a:spcPts val="0"/>
              </a:spcAft>
              <a:buFont typeface="+mj-lt"/>
              <a:buAutoNum type="arabicPeriod"/>
            </a:pPr>
            <a:r>
              <a:rPr lang="en-US" sz="1100" b="0" i="0" dirty="0">
                <a:effectLst/>
                <a:latin typeface="Calibri" panose="020F0502020204030204" pitchFamily="34" charset="0"/>
              </a:rPr>
              <a:t>mechanism being determined with Kelley and Emily</a:t>
            </a:r>
          </a:p>
          <a:p>
            <a:pPr rtl="0" fontAlgn="ctr">
              <a:spcBef>
                <a:spcPts val="0"/>
              </a:spcBef>
              <a:spcAft>
                <a:spcPts val="0"/>
              </a:spcAft>
              <a:buFont typeface="+mj-lt"/>
              <a:buAutoNum type="romanLcPeriod"/>
            </a:pPr>
            <a:r>
              <a:rPr lang="en-US" sz="1100" b="0" i="0" dirty="0">
                <a:effectLst/>
                <a:latin typeface="Calibri" panose="020F0502020204030204" pitchFamily="34" charset="0"/>
              </a:rPr>
              <a:t>Reinforce policy of avoid, reduce, replace, offset and </a:t>
            </a:r>
          </a:p>
          <a:p>
            <a:pPr rtl="0" fontAlgn="ctr">
              <a:spcBef>
                <a:spcPts val="0"/>
              </a:spcBef>
              <a:spcAft>
                <a:spcPts val="0"/>
              </a:spcAft>
              <a:buFont typeface="+mj-lt"/>
              <a:buAutoNum type="romanLcPeriod"/>
            </a:pPr>
            <a:r>
              <a:rPr lang="en-US" sz="1100" b="0" i="0" dirty="0">
                <a:effectLst/>
                <a:latin typeface="Calibri" panose="020F0502020204030204" pitchFamily="34" charset="0"/>
              </a:rPr>
              <a:t>Project comply with NY Stretch code = solar ready for future opportunity</a:t>
            </a:r>
          </a:p>
          <a:p>
            <a:endParaRPr lang="en-US" dirty="0"/>
          </a:p>
        </p:txBody>
      </p:sp>
      <p:sp>
        <p:nvSpPr>
          <p:cNvPr id="4" name="Slide Number Placeholder 3"/>
          <p:cNvSpPr>
            <a:spLocks noGrp="1"/>
          </p:cNvSpPr>
          <p:nvPr>
            <p:ph type="sldNum" sz="quarter" idx="10"/>
          </p:nvPr>
        </p:nvSpPr>
        <p:spPr/>
        <p:txBody>
          <a:bodyPr/>
          <a:lstStyle/>
          <a:p>
            <a:fld id="{3153D443-CBAC-934A-8506-FB4DF260D863}" type="slidenum">
              <a:rPr lang="en-US" smtClean="0"/>
              <a:t>4</a:t>
            </a:fld>
            <a:endParaRPr lang="en-US"/>
          </a:p>
        </p:txBody>
      </p:sp>
    </p:spTree>
    <p:extLst>
      <p:ext uri="{BB962C8B-B14F-4D97-AF65-F5344CB8AC3E}">
        <p14:creationId xmlns:p14="http://schemas.microsoft.com/office/powerpoint/2010/main" val="2534655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This strategy has financial and functional benefits. </a:t>
            </a:r>
          </a:p>
          <a:p>
            <a:r>
              <a:rPr lang="en-US" sz="1200" kern="100" dirty="0">
                <a:effectLst/>
                <a:latin typeface="Calibri" panose="020F0502020204030204" pitchFamily="34" charset="0"/>
                <a:ea typeface="Calibri" panose="020F0502020204030204" pitchFamily="34" charset="0"/>
                <a:cs typeface="Times New Roman" panose="02020603050405020304" pitchFamily="18" charset="0"/>
              </a:rPr>
              <a:t>Financially, it equitably distributes IECS renewable energy compliance costs to the individual projects and provides a way to estimate for project compliance cost budgeting early in the project development cycle. </a:t>
            </a:r>
          </a:p>
          <a:p>
            <a:r>
              <a:rPr lang="en-US" sz="1200" kern="100" dirty="0">
                <a:effectLst/>
                <a:latin typeface="Calibri" panose="020F0502020204030204" pitchFamily="34" charset="0"/>
                <a:ea typeface="Calibri" panose="020F0502020204030204" pitchFamily="34" charset="0"/>
                <a:cs typeface="Times New Roman" panose="02020603050405020304" pitchFamily="18" charset="0"/>
              </a:rPr>
              <a:t>Further, it supports leveraging the significant funding newly available from the federal Inflation Reduction Act (IRA) in the form of direct-pay rebates to subsidize renewable energy projects (up to 50% of costs). </a:t>
            </a:r>
          </a:p>
          <a:p>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 IRA rebate cycle coincides with the post-occupancy tax year and may take several months to process. This creates funding and timing barriers for Cornell capital projects that may otherwise be able to cover the net costs of construction of renewable energy.</a:t>
            </a:r>
            <a:br>
              <a:rPr lang="en-US" sz="1200" kern="100" dirty="0">
                <a:effectLst/>
                <a:latin typeface="Calibri" panose="020F0502020204030204" pitchFamily="34" charset="0"/>
                <a:ea typeface="Calibri" panose="020F0502020204030204" pitchFamily="34" charset="0"/>
                <a:cs typeface="Times New Roman" panose="02020603050405020304" pitchFamily="18" charset="0"/>
              </a:rPr>
            </a:br>
            <a:r>
              <a:rPr lang="en-US"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Functionally, the capacity for installation of renewables on individual building rooftops for specific projects is often mismatched with the IECS requirement in a number of ways (e.g. size, roof characteristics, etc.) and can contribute to increased roof maintenance costs. </a:t>
            </a:r>
          </a:p>
          <a:p>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Aggregating project funds avoids illogical new infrastructure that is challenging to maintain in favor of prioritizing projects that advance the campus energy transition at scale. The campus can leverage the RECs from the existing renewable energy portfolio strategically to comply with local and state requirements, while advancing the carbon neutrality goal, reducing financial risk, enhancing campus energy resiliency, and optimizing campus living lab opportunities. </a:t>
            </a:r>
          </a:p>
          <a:p>
            <a:r>
              <a:rPr lang="en-US" sz="1200" kern="100" dirty="0">
                <a:effectLst/>
                <a:latin typeface="Calibri" panose="020F0502020204030204" pitchFamily="34" charset="0"/>
                <a:ea typeface="Calibri" panose="020F0502020204030204" pitchFamily="34" charset="0"/>
                <a:cs typeface="Times New Roman" panose="02020603050405020304" pitchFamily="18" charset="0"/>
              </a:rPr>
              <a:t>Capital projects will continue to be </a:t>
            </a:r>
            <a:r>
              <a:rPr lang="en-US"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constructed as nominally solar-ready to meet NY Stretch Energy Code requirements. This pre-positions facilities for the possible future addition of solar renewable energy systems, should it become necessary, by providing interior electrical pathways, structural design capacity within the building framing to support roof loads associated with solar panel equipment, and space within electrical rooms for future equipment installation. </a:t>
            </a:r>
            <a:br>
              <a:rPr lang="en-US" sz="12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Slide Number Placeholder 3"/>
          <p:cNvSpPr>
            <a:spLocks noGrp="1"/>
          </p:cNvSpPr>
          <p:nvPr>
            <p:ph type="sldNum" sz="quarter" idx="10"/>
          </p:nvPr>
        </p:nvSpPr>
        <p:spPr/>
        <p:txBody>
          <a:bodyPr/>
          <a:lstStyle/>
          <a:p>
            <a:fld id="{3153D443-CBAC-934A-8506-FB4DF260D863}" type="slidenum">
              <a:rPr lang="en-US" smtClean="0"/>
              <a:t>5</a:t>
            </a:fld>
            <a:endParaRPr lang="en-US"/>
          </a:p>
        </p:txBody>
      </p:sp>
    </p:spTree>
    <p:extLst>
      <p:ext uri="{BB962C8B-B14F-4D97-AF65-F5344CB8AC3E}">
        <p14:creationId xmlns:p14="http://schemas.microsoft.com/office/powerpoint/2010/main" val="1916522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018110 Energy Efficiency and Sustainable Design Standard – latest publication December 2022</a:t>
            </a:r>
          </a:p>
        </p:txBody>
      </p:sp>
      <p:sp>
        <p:nvSpPr>
          <p:cNvPr id="4" name="Slide Number Placeholder 3"/>
          <p:cNvSpPr>
            <a:spLocks noGrp="1"/>
          </p:cNvSpPr>
          <p:nvPr>
            <p:ph type="sldNum" sz="quarter" idx="5"/>
          </p:nvPr>
        </p:nvSpPr>
        <p:spPr/>
        <p:txBody>
          <a:bodyPr/>
          <a:lstStyle/>
          <a:p>
            <a:fld id="{3153D443-CBAC-934A-8506-FB4DF260D863}" type="slidenum">
              <a:rPr lang="en-US" smtClean="0"/>
              <a:t>6</a:t>
            </a:fld>
            <a:endParaRPr lang="en-US"/>
          </a:p>
        </p:txBody>
      </p:sp>
    </p:spTree>
    <p:extLst>
      <p:ext uri="{BB962C8B-B14F-4D97-AF65-F5344CB8AC3E}">
        <p14:creationId xmlns:p14="http://schemas.microsoft.com/office/powerpoint/2010/main" val="2320967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err="1"/>
              <a:t>Increaslingly</a:t>
            </a:r>
            <a:r>
              <a:rPr lang="en-US" dirty="0"/>
              <a:t> important to obtain energy modeling updates throughout the design phases.</a:t>
            </a:r>
          </a:p>
          <a:p>
            <a:pPr marL="228600" indent="-228600">
              <a:buAutoNum type="arabicPeriod"/>
            </a:pPr>
            <a:r>
              <a:rPr lang="en-US" dirty="0"/>
              <a:t>Cornell is working with  the City and Town of Ithaca to understand which components of Zero Code will pertain to the Ithaca Energy Code Supplement, beginning in 2026.</a:t>
            </a:r>
          </a:p>
        </p:txBody>
      </p:sp>
      <p:sp>
        <p:nvSpPr>
          <p:cNvPr id="4" name="Slide Number Placeholder 3"/>
          <p:cNvSpPr>
            <a:spLocks noGrp="1"/>
          </p:cNvSpPr>
          <p:nvPr>
            <p:ph type="sldNum" sz="quarter" idx="5"/>
          </p:nvPr>
        </p:nvSpPr>
        <p:spPr/>
        <p:txBody>
          <a:bodyPr/>
          <a:lstStyle/>
          <a:p>
            <a:fld id="{3153D443-CBAC-934A-8506-FB4DF260D863}" type="slidenum">
              <a:rPr lang="en-US" smtClean="0"/>
              <a:t>7</a:t>
            </a:fld>
            <a:endParaRPr lang="en-US"/>
          </a:p>
        </p:txBody>
      </p:sp>
    </p:spTree>
    <p:extLst>
      <p:ext uri="{BB962C8B-B14F-4D97-AF65-F5344CB8AC3E}">
        <p14:creationId xmlns:p14="http://schemas.microsoft.com/office/powerpoint/2010/main" val="37520573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0889_10_C_lr.jpg"/>
          <p:cNvPicPr>
            <a:picLocks noChangeAspect="1"/>
          </p:cNvPicPr>
          <p:nvPr userDrawn="1"/>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827BBEE3-F5CF-4BF1-9911-F8DC39041AA1}" type="datetime1">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pic>
        <p:nvPicPr>
          <p:cNvPr id="8" name="Picture 7" descr="cu white lrg.psd"/>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182033" y="402168"/>
            <a:ext cx="1299634" cy="1267968"/>
          </a:xfrm>
          <a:prstGeom prst="rect">
            <a:avLst/>
          </a:prstGeom>
        </p:spPr>
      </p:pic>
      <p:sp>
        <p:nvSpPr>
          <p:cNvPr id="9" name="Rectangle 8"/>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18"/>
          <p:cNvSpPr>
            <a:spLocks noGrp="1"/>
          </p:cNvSpPr>
          <p:nvPr>
            <p:ph type="title"/>
          </p:nvPr>
        </p:nvSpPr>
        <p:spPr>
          <a:xfrm>
            <a:off x="328085" y="1828800"/>
            <a:ext cx="4777596" cy="1143000"/>
          </a:xfrm>
        </p:spPr>
        <p:txBody>
          <a:bodyPr anchor="t">
            <a:normAutofit/>
          </a:bodyPr>
          <a:lstStyle>
            <a:lvl1pPr algn="l">
              <a:defRPr sz="3200" baseline="0">
                <a:solidFill>
                  <a:schemeClr val="bg1"/>
                </a:solidFill>
              </a:defRPr>
            </a:lvl1pPr>
          </a:lstStyle>
          <a:p>
            <a:endParaRPr lang="en-US" dirty="0"/>
          </a:p>
        </p:txBody>
      </p:sp>
      <p:sp>
        <p:nvSpPr>
          <p:cNvPr id="21" name="Text Placeholder 20"/>
          <p:cNvSpPr>
            <a:spLocks noGrp="1"/>
          </p:cNvSpPr>
          <p:nvPr>
            <p:ph type="body" sz="quarter" idx="13"/>
          </p:nvPr>
        </p:nvSpPr>
        <p:spPr>
          <a:xfrm>
            <a:off x="328613" y="3200422"/>
            <a:ext cx="4137025" cy="106680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solidFill>
                <a:srgbClr val="FFFFFF"/>
              </a:solidFill>
              <a:latin typeface="+mn-lt"/>
              <a:cs typeface="Times"/>
            </a:endParaRPr>
          </a:p>
        </p:txBody>
      </p:sp>
    </p:spTree>
    <p:extLst>
      <p:ext uri="{BB962C8B-B14F-4D97-AF65-F5344CB8AC3E}">
        <p14:creationId xmlns:p14="http://schemas.microsoft.com/office/powerpoint/2010/main" val="243152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F8AD5CC-B1E1-41BB-8C0A-7EB5136CBCC8}" type="datetime1">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7"/>
          </a:p>
        </p:txBody>
      </p:sp>
      <p:pic>
        <p:nvPicPr>
          <p:cNvPr id="12" name="Picture 11"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7" y="-157023"/>
            <a:ext cx="1370059" cy="522449"/>
          </a:xfrm>
          <a:prstGeom prst="rect">
            <a:avLst/>
          </a:prstGeom>
        </p:spPr>
      </p:pic>
      <p:sp>
        <p:nvSpPr>
          <p:cNvPr id="3" name="Text Placeholder 2"/>
          <p:cNvSpPr>
            <a:spLocks noGrp="1"/>
          </p:cNvSpPr>
          <p:nvPr>
            <p:ph type="body" sz="quarter" idx="13"/>
          </p:nvPr>
        </p:nvSpPr>
        <p:spPr>
          <a:xfrm>
            <a:off x="285751" y="1752601"/>
            <a:ext cx="8678863" cy="39989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285750" y="1066800"/>
            <a:ext cx="8677656" cy="685800"/>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336161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178307" y="398525"/>
            <a:ext cx="1309878" cy="1277112"/>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0" y="0"/>
            <a:ext cx="9144000" cy="222885"/>
          </a:xfrm>
          <a:custGeom>
            <a:avLst/>
            <a:gdLst/>
            <a:ahLst/>
            <a:cxnLst/>
            <a:rect l="l" t="t" r="r" b="b"/>
            <a:pathLst>
              <a:path w="9144000" h="222885">
                <a:moveTo>
                  <a:pt x="0" y="222504"/>
                </a:moveTo>
                <a:lnTo>
                  <a:pt x="9144000" y="222504"/>
                </a:lnTo>
                <a:lnTo>
                  <a:pt x="9144000" y="0"/>
                </a:lnTo>
                <a:lnTo>
                  <a:pt x="0" y="0"/>
                </a:lnTo>
                <a:lnTo>
                  <a:pt x="0" y="222504"/>
                </a:lnTo>
                <a:close/>
              </a:path>
            </a:pathLst>
          </a:custGeom>
          <a:solidFill>
            <a:srgbClr val="B21A1A"/>
          </a:solidFill>
        </p:spPr>
        <p:txBody>
          <a:bodyPr wrap="square" lIns="0" tIns="0" rIns="0" bIns="0" rtlCol="0"/>
          <a:lstStyle/>
          <a:p>
            <a:endParaRPr/>
          </a:p>
        </p:txBody>
      </p:sp>
      <p:sp>
        <p:nvSpPr>
          <p:cNvPr id="2" name="Holder 2"/>
          <p:cNvSpPr>
            <a:spLocks noGrp="1"/>
          </p:cNvSpPr>
          <p:nvPr>
            <p:ph type="ctrTitle"/>
          </p:nvPr>
        </p:nvSpPr>
        <p:spPr>
          <a:xfrm>
            <a:off x="407162" y="1760464"/>
            <a:ext cx="8329674" cy="10007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E16881E-DB9D-4DBD-8616-9E74C924B978}" type="datetime1">
              <a:rPr lang="en-US" smtClean="0"/>
              <a:t>4/19/2024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35081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9A9C1B3-FE7E-459D-B984-DC2A20650EB2}" type="datetime1">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sp>
        <p:nvSpPr>
          <p:cNvPr id="14" name="Text Placeholder 13"/>
          <p:cNvSpPr>
            <a:spLocks noGrp="1"/>
          </p:cNvSpPr>
          <p:nvPr>
            <p:ph type="body" sz="quarter" idx="13"/>
          </p:nvPr>
        </p:nvSpPr>
        <p:spPr>
          <a:xfrm>
            <a:off x="0" y="2438400"/>
            <a:ext cx="9144000" cy="2406650"/>
          </a:xfrm>
        </p:spPr>
        <p:txBody>
          <a:bodyPr/>
          <a:lstStyle>
            <a:lvl1pPr marL="0" indent="0" algn="ctr">
              <a:buNone/>
              <a:defRPr sz="3200">
                <a:solidFill>
                  <a:schemeClr val="accent2"/>
                </a:solidFill>
              </a:defRPr>
            </a:lvl1pPr>
          </a:lstStyle>
          <a:p>
            <a:pPr lvl="0"/>
            <a:endParaRPr lang="en-US" dirty="0"/>
          </a:p>
        </p:txBody>
      </p:sp>
      <p:sp>
        <p:nvSpPr>
          <p:cNvPr id="16" name="Title 15"/>
          <p:cNvSpPr>
            <a:spLocks noGrp="1"/>
          </p:cNvSpPr>
          <p:nvPr>
            <p:ph type="title"/>
          </p:nvPr>
        </p:nvSpPr>
        <p:spPr>
          <a:xfrm>
            <a:off x="0" y="1828800"/>
            <a:ext cx="9144000" cy="609600"/>
          </a:xfrm>
        </p:spPr>
        <p:txBody>
          <a:bodyPr>
            <a:normAutofit/>
          </a:bodyPr>
          <a:lstStyle>
            <a:lvl1pPr>
              <a:defRPr sz="2800" b="0">
                <a:solidFill>
                  <a:schemeClr val="accent3"/>
                </a:solidFill>
                <a:latin typeface="+mj-lt"/>
              </a:defRPr>
            </a:lvl1pPr>
          </a:lstStyle>
          <a:p>
            <a:endParaRPr lang="en-US" sz="2800" dirty="0">
              <a:solidFill>
                <a:srgbClr val="A7998B"/>
              </a:solidFill>
              <a:latin typeface="+mj-lt"/>
              <a:cs typeface="Helvetica"/>
            </a:endParaRPr>
          </a:p>
        </p:txBody>
      </p:sp>
    </p:spTree>
    <p:extLst>
      <p:ext uri="{BB962C8B-B14F-4D97-AF65-F5344CB8AC3E}">
        <p14:creationId xmlns:p14="http://schemas.microsoft.com/office/powerpoint/2010/main" val="54029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EE6B07A-3DEF-40BB-BAA2-4731F4E91C93}" type="datetime1">
              <a:rPr lang="en-US" smtClean="0"/>
              <a:t>4/19/2024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6" name="Rectangle 5"/>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pic>
        <p:nvPicPr>
          <p:cNvPr id="9" name="Picture 8" descr="campus.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813844"/>
            <a:ext cx="9144000" cy="3044156"/>
          </a:xfrm>
          <a:prstGeom prst="rect">
            <a:avLst/>
          </a:prstGeom>
        </p:spPr>
      </p:pic>
      <p:sp>
        <p:nvSpPr>
          <p:cNvPr id="10" name="Text Placeholder 13"/>
          <p:cNvSpPr>
            <a:spLocks noGrp="1"/>
          </p:cNvSpPr>
          <p:nvPr>
            <p:ph type="body" sz="quarter" idx="13"/>
          </p:nvPr>
        </p:nvSpPr>
        <p:spPr>
          <a:xfrm>
            <a:off x="0" y="1219200"/>
            <a:ext cx="9144000" cy="1905001"/>
          </a:xfrm>
        </p:spPr>
        <p:txBody>
          <a:bodyPr>
            <a:normAutofit/>
          </a:bodyPr>
          <a:lstStyle>
            <a:lvl1pPr marL="0" indent="0" algn="ctr">
              <a:buNone/>
              <a:defRPr sz="3000">
                <a:solidFill>
                  <a:schemeClr val="accent2"/>
                </a:solidFill>
              </a:defRPr>
            </a:lvl1pPr>
          </a:lstStyle>
          <a:p>
            <a:pPr lvl="0"/>
            <a:endParaRPr lang="en-US" dirty="0"/>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endParaRPr lang="en-US" sz="2800" dirty="0">
              <a:solidFill>
                <a:srgbClr val="A7998B"/>
              </a:solidFill>
              <a:latin typeface="+mj-lt"/>
              <a:cs typeface="Helvetica"/>
            </a:endParaRPr>
          </a:p>
        </p:txBody>
      </p:sp>
    </p:spTree>
    <p:extLst>
      <p:ext uri="{BB962C8B-B14F-4D97-AF65-F5344CB8AC3E}">
        <p14:creationId xmlns:p14="http://schemas.microsoft.com/office/powerpoint/2010/main" val="2545042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748FF0D-7699-4A4B-860E-5447582F452B}" type="datetime1">
              <a:rPr lang="en-US" smtClean="0"/>
              <a:t>4/19/2024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6" name="Rectangle 5"/>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sp>
        <p:nvSpPr>
          <p:cNvPr id="10" name="Text Placeholder 13"/>
          <p:cNvSpPr>
            <a:spLocks noGrp="1"/>
          </p:cNvSpPr>
          <p:nvPr>
            <p:ph type="body" sz="quarter" idx="13"/>
          </p:nvPr>
        </p:nvSpPr>
        <p:spPr>
          <a:xfrm>
            <a:off x="0" y="1219200"/>
            <a:ext cx="9144000" cy="1905001"/>
          </a:xfrm>
        </p:spPr>
        <p:txBody>
          <a:bodyPr>
            <a:normAutofit/>
          </a:bodyPr>
          <a:lstStyle>
            <a:lvl1pPr marL="0" indent="0" algn="ctr">
              <a:buNone/>
              <a:defRPr sz="3000">
                <a:solidFill>
                  <a:schemeClr val="accent2"/>
                </a:solidFill>
              </a:defRPr>
            </a:lvl1pPr>
          </a:lstStyle>
          <a:p>
            <a:pPr lvl="0"/>
            <a:endParaRPr lang="en-US" dirty="0"/>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endParaRPr lang="en-US" sz="2800" dirty="0">
              <a:solidFill>
                <a:srgbClr val="A7998B"/>
              </a:solidFill>
              <a:latin typeface="+mj-lt"/>
              <a:cs typeface="Helvetica"/>
            </a:endParaRPr>
          </a:p>
        </p:txBody>
      </p:sp>
      <p:sp>
        <p:nvSpPr>
          <p:cNvPr id="12" name="Picture Placeholder 11"/>
          <p:cNvSpPr>
            <a:spLocks noGrp="1"/>
          </p:cNvSpPr>
          <p:nvPr>
            <p:ph type="pic" sz="quarter" idx="14"/>
          </p:nvPr>
        </p:nvSpPr>
        <p:spPr>
          <a:xfrm>
            <a:off x="0" y="3804549"/>
            <a:ext cx="9144000" cy="3044825"/>
          </a:xfrm>
          <a:solidFill>
            <a:schemeClr val="bg2">
              <a:lumMod val="90000"/>
            </a:schemeClr>
          </a:solidFill>
        </p:spPr>
        <p:txBody>
          <a:bodyPr/>
          <a:lstStyle/>
          <a:p>
            <a:endParaRPr lang="en-US"/>
          </a:p>
        </p:txBody>
      </p:sp>
    </p:spTree>
    <p:extLst>
      <p:ext uri="{BB962C8B-B14F-4D97-AF65-F5344CB8AC3E}">
        <p14:creationId xmlns:p14="http://schemas.microsoft.com/office/powerpoint/2010/main" val="253694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73BFEC-B83C-415B-AEB2-4791B0BD44BC}" type="datetime1">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3" name="Text Placeholder 2"/>
          <p:cNvSpPr>
            <a:spLocks noGrp="1"/>
          </p:cNvSpPr>
          <p:nvPr>
            <p:ph type="body" sz="quarter" idx="13"/>
          </p:nvPr>
        </p:nvSpPr>
        <p:spPr>
          <a:xfrm>
            <a:off x="285750" y="1752600"/>
            <a:ext cx="8678863" cy="39989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285750" y="1066800"/>
            <a:ext cx="8677656" cy="685800"/>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48127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F6455EC-33C3-4FC0-AFC0-27729103582C}" type="datetime1">
              <a:rPr lang="en-US" smtClean="0"/>
              <a:t>4/19/2024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12" name="TextBox 11"/>
          <p:cNvSpPr txBox="1"/>
          <p:nvPr userDrawn="1"/>
        </p:nvSpPr>
        <p:spPr>
          <a:xfrm>
            <a:off x="438726" y="4756727"/>
            <a:ext cx="8258850" cy="584776"/>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dirty="0">
              <a:solidFill>
                <a:schemeClr val="bg1"/>
              </a:solidFill>
            </a:endParaRPr>
          </a:p>
        </p:txBody>
      </p:sp>
      <p:sp>
        <p:nvSpPr>
          <p:cNvPr id="13" name="Content Placeholder 12"/>
          <p:cNvSpPr>
            <a:spLocks noGrp="1"/>
          </p:cNvSpPr>
          <p:nvPr>
            <p:ph sz="quarter" idx="13"/>
          </p:nvPr>
        </p:nvSpPr>
        <p:spPr>
          <a:xfrm>
            <a:off x="292894" y="3877558"/>
            <a:ext cx="8558213" cy="2782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861774"/>
          </a:xfrm>
        </p:spPr>
        <p:txBody>
          <a:bodyPr/>
          <a:lstStyle>
            <a:lvl1pPr algn="l">
              <a:defRPr/>
            </a:lvl1pPr>
          </a:lstStyle>
          <a:p>
            <a:r>
              <a:rPr lang="en-US" dirty="0"/>
              <a:t>Click to edit Master title style</a:t>
            </a:r>
          </a:p>
        </p:txBody>
      </p:sp>
      <p:sp>
        <p:nvSpPr>
          <p:cNvPr id="16" name="Text Placeholder 15"/>
          <p:cNvSpPr>
            <a:spLocks noGrp="1"/>
          </p:cNvSpPr>
          <p:nvPr>
            <p:ph type="body" sz="quarter" idx="14"/>
          </p:nvPr>
        </p:nvSpPr>
        <p:spPr>
          <a:xfrm>
            <a:off x="289405" y="1524000"/>
            <a:ext cx="8534400" cy="22098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238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23D6B0A-096E-40EA-9981-FBD5A3CAC9C0}" type="datetime1">
              <a:rPr lang="en-US" smtClean="0"/>
              <a:t>4/19/2024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12" name="TextBox 11"/>
          <p:cNvSpPr txBox="1"/>
          <p:nvPr userDrawn="1"/>
        </p:nvSpPr>
        <p:spPr>
          <a:xfrm>
            <a:off x="438726" y="4756727"/>
            <a:ext cx="8258850" cy="584776"/>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dirty="0">
              <a:solidFill>
                <a:schemeClr val="bg1"/>
              </a:solidFill>
            </a:endParaRPr>
          </a:p>
        </p:txBody>
      </p:sp>
      <p:sp>
        <p:nvSpPr>
          <p:cNvPr id="13" name="Content Placeholder 12"/>
          <p:cNvSpPr>
            <a:spLocks noGrp="1"/>
          </p:cNvSpPr>
          <p:nvPr>
            <p:ph sz="quarter" idx="13"/>
          </p:nvPr>
        </p:nvSpPr>
        <p:spPr>
          <a:xfrm>
            <a:off x="4800600" y="1447800"/>
            <a:ext cx="4050507"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603442"/>
          </a:xfrm>
        </p:spPr>
        <p:txBody>
          <a:bodyPr/>
          <a:lstStyle>
            <a:lvl1pPr algn="l">
              <a:defRPr/>
            </a:lvl1pPr>
          </a:lstStyle>
          <a:p>
            <a:r>
              <a:rPr lang="en-US" dirty="0"/>
              <a:t>Click to edit Master title style</a:t>
            </a:r>
          </a:p>
        </p:txBody>
      </p:sp>
      <p:sp>
        <p:nvSpPr>
          <p:cNvPr id="16" name="Text Placeholder 15"/>
          <p:cNvSpPr>
            <a:spLocks noGrp="1"/>
          </p:cNvSpPr>
          <p:nvPr>
            <p:ph type="body" sz="quarter" idx="14"/>
          </p:nvPr>
        </p:nvSpPr>
        <p:spPr>
          <a:xfrm>
            <a:off x="289405" y="1447800"/>
            <a:ext cx="4358795" cy="4876800"/>
          </a:xfrm>
        </p:spPr>
        <p:txBody>
          <a:bodyPr numCol="1"/>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311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4E199B-7EFE-4735-B803-8B7AD74CE89E}" type="datetime1">
              <a:rPr lang="en-US" smtClean="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15554C-9387-4378-80C2-5F7076CAC952}" type="slidenum">
              <a:rPr lang="en-US" smtClean="0"/>
              <a:t>‹#›</a:t>
            </a:fld>
            <a:endParaRPr lang="en-US"/>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2" name="Title 1"/>
          <p:cNvSpPr>
            <a:spLocks noGrp="1"/>
          </p:cNvSpPr>
          <p:nvPr>
            <p:ph type="title"/>
          </p:nvPr>
        </p:nvSpPr>
        <p:spPr>
          <a:xfrm>
            <a:off x="0" y="759710"/>
            <a:ext cx="9144000" cy="538609"/>
          </a:xfrm>
        </p:spPr>
        <p:txBody>
          <a:bodyPr/>
          <a:lstStyle/>
          <a:p>
            <a:r>
              <a:rPr lang="en-US"/>
              <a:t>Click to edit Master title style</a:t>
            </a:r>
          </a:p>
        </p:txBody>
      </p:sp>
      <p:sp>
        <p:nvSpPr>
          <p:cNvPr id="4" name="Text Placeholder 3"/>
          <p:cNvSpPr>
            <a:spLocks noGrp="1"/>
          </p:cNvSpPr>
          <p:nvPr>
            <p:ph type="body" sz="quarter" idx="13"/>
          </p:nvPr>
        </p:nvSpPr>
        <p:spPr>
          <a:xfrm>
            <a:off x="0" y="1298575"/>
            <a:ext cx="9144000" cy="538163"/>
          </a:xfrm>
        </p:spPr>
        <p:txBody>
          <a:bodyPr/>
          <a:lstStyle/>
          <a:p>
            <a:pPr lvl="0"/>
            <a:r>
              <a:rPr lang="en-US" dirty="0"/>
              <a:t>Click to edit Master text styles</a:t>
            </a:r>
          </a:p>
        </p:txBody>
      </p:sp>
      <p:sp>
        <p:nvSpPr>
          <p:cNvPr id="13" name="Content Placeholder 12"/>
          <p:cNvSpPr>
            <a:spLocks noGrp="1"/>
          </p:cNvSpPr>
          <p:nvPr>
            <p:ph sz="quarter" idx="14"/>
          </p:nvPr>
        </p:nvSpPr>
        <p:spPr>
          <a:xfrm>
            <a:off x="838200" y="2057400"/>
            <a:ext cx="7467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150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0E450B3-2D97-4F05-A046-6D341EF52445}" type="datetime1">
              <a:rPr lang="en-US" smtClean="0"/>
              <a:t>4/19/2024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pic>
        <p:nvPicPr>
          <p:cNvPr id="6" name="Picture 5" descr="0889_10_C_lr.jpg"/>
          <p:cNvPicPr>
            <a:picLocks noChangeAspect="1"/>
          </p:cNvPicPr>
          <p:nvPr userDrawn="1"/>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pic>
        <p:nvPicPr>
          <p:cNvPr id="7" name="Picture 6" descr="cu white lrg.psd"/>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182033" y="402168"/>
            <a:ext cx="1299634" cy="1267968"/>
          </a:xfrm>
          <a:prstGeom prst="rect">
            <a:avLst/>
          </a:prstGeom>
        </p:spPr>
      </p:pic>
      <p:sp>
        <p:nvSpPr>
          <p:cNvPr id="8" name="Rectangle 7"/>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3" hasCustomPrompt="1"/>
          </p:nvPr>
        </p:nvSpPr>
        <p:spPr>
          <a:xfrm>
            <a:off x="285750" y="1828800"/>
            <a:ext cx="4692650" cy="584200"/>
          </a:xfrm>
        </p:spPr>
        <p:txBody>
          <a:bodyPr/>
          <a:lstStyle>
            <a:lvl1pPr marL="0" indent="0">
              <a:buNone/>
              <a:defRPr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spTree>
    <p:extLst>
      <p:ext uri="{BB962C8B-B14F-4D97-AF65-F5344CB8AC3E}">
        <p14:creationId xmlns:p14="http://schemas.microsoft.com/office/powerpoint/2010/main" val="325641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BAF384-1318-4547-965F-4A9AC27A718C}" type="datetime1">
              <a:rPr lang="en-US" smtClean="0"/>
              <a:t>4/19/2024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15554C-9387-4378-80C2-5F7076CAC952}" type="slidenum">
              <a:rPr lang="en-US" smtClean="0"/>
              <a:t>‹#›</a:t>
            </a:fld>
            <a:endParaRPr lang="en-US"/>
          </a:p>
        </p:txBody>
      </p:sp>
    </p:spTree>
    <p:extLst>
      <p:ext uri="{BB962C8B-B14F-4D97-AF65-F5344CB8AC3E}">
        <p14:creationId xmlns:p14="http://schemas.microsoft.com/office/powerpoint/2010/main" val="145900525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4" r:id="rId4"/>
    <p:sldLayoutId id="2147483650" r:id="rId5"/>
    <p:sldLayoutId id="2147483661" r:id="rId6"/>
    <p:sldLayoutId id="2147483665" r:id="rId7"/>
    <p:sldLayoutId id="2147483657" r:id="rId8"/>
    <p:sldLayoutId id="2147483654" r:id="rId9"/>
    <p:sldLayoutId id="2147483682" r:id="rId10"/>
    <p:sldLayoutId id="214748368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3200" kern="1200">
          <a:solidFill>
            <a:schemeClr val="accent3"/>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https://zero-code.org/"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hyperlink" Target="https://fcs.cornell.edu/sites/default/files/imce/site_contributor/Design_Standards/018130_Appendix%20A_2019.03.28.pdf" TargetMode="External"/><Relationship Id="rId4" Type="http://schemas.openxmlformats.org/officeDocument/2006/relationships/hyperlink" Target="https://fcs.cornell.edu/sites/default/files/2022-12/018110_Energy%20Efficiency%20and%20Sustainable%20Design%20Standard.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7162" y="1760464"/>
            <a:ext cx="6527038" cy="997068"/>
          </a:xfrm>
          <a:prstGeom prst="rect">
            <a:avLst/>
          </a:prstGeom>
        </p:spPr>
        <p:txBody>
          <a:bodyPr vert="horz" wrap="square" lIns="0" tIns="12065" rIns="0" bIns="0" rtlCol="0">
            <a:spAutoFit/>
          </a:bodyPr>
          <a:lstStyle/>
          <a:p>
            <a:pPr marL="12700" marR="5080">
              <a:lnSpc>
                <a:spcPct val="100000"/>
              </a:lnSpc>
              <a:spcBef>
                <a:spcPts val="95"/>
              </a:spcBef>
            </a:pPr>
            <a:r>
              <a:rPr sz="3200" b="1" spc="-15" dirty="0">
                <a:solidFill>
                  <a:srgbClr val="FFFFFF"/>
                </a:solidFill>
                <a:latin typeface="Arial" panose="020B0604020202020204" pitchFamily="34" charset="0"/>
                <a:cs typeface="Arial" panose="020B0604020202020204" pitchFamily="34" charset="0"/>
              </a:rPr>
              <a:t>Project </a:t>
            </a:r>
            <a:r>
              <a:rPr sz="3200" b="1" spc="-10" dirty="0">
                <a:solidFill>
                  <a:srgbClr val="FFFFFF"/>
                </a:solidFill>
                <a:latin typeface="Arial" panose="020B0604020202020204" pitchFamily="34" charset="0"/>
                <a:cs typeface="Arial" panose="020B0604020202020204" pitchFamily="34" charset="0"/>
              </a:rPr>
              <a:t>Management </a:t>
            </a:r>
            <a:r>
              <a:rPr sz="3200" b="1" spc="-5" dirty="0">
                <a:solidFill>
                  <a:srgbClr val="FFFFFF"/>
                </a:solidFill>
                <a:latin typeface="Arial" panose="020B0604020202020204" pitchFamily="34" charset="0"/>
                <a:cs typeface="Arial" panose="020B0604020202020204" pitchFamily="34" charset="0"/>
              </a:rPr>
              <a:t>–  </a:t>
            </a:r>
            <a:r>
              <a:rPr sz="3200" b="1" spc="-20" dirty="0">
                <a:solidFill>
                  <a:srgbClr val="FFFFFF"/>
                </a:solidFill>
                <a:latin typeface="Arial" panose="020B0604020202020204" pitchFamily="34" charset="0"/>
                <a:cs typeface="Arial" panose="020B0604020202020204" pitchFamily="34" charset="0"/>
              </a:rPr>
              <a:t>Professional </a:t>
            </a:r>
            <a:r>
              <a:rPr sz="3200" b="1" spc="-15" dirty="0">
                <a:solidFill>
                  <a:srgbClr val="FFFFFF"/>
                </a:solidFill>
                <a:latin typeface="Arial" panose="020B0604020202020204" pitchFamily="34" charset="0"/>
                <a:cs typeface="Arial" panose="020B0604020202020204" pitchFamily="34" charset="0"/>
              </a:rPr>
              <a:t>Development</a:t>
            </a:r>
            <a:r>
              <a:rPr sz="3200" b="1" spc="80" dirty="0">
                <a:solidFill>
                  <a:srgbClr val="FFFFFF"/>
                </a:solidFill>
                <a:latin typeface="Arial" panose="020B0604020202020204" pitchFamily="34" charset="0"/>
                <a:cs typeface="Arial" panose="020B0604020202020204" pitchFamily="34" charset="0"/>
              </a:rPr>
              <a:t> </a:t>
            </a:r>
            <a:r>
              <a:rPr sz="3200" b="1" spc="-5" dirty="0">
                <a:solidFill>
                  <a:srgbClr val="FFFFFF"/>
                </a:solidFill>
                <a:latin typeface="Arial" panose="020B0604020202020204" pitchFamily="34" charset="0"/>
                <a:cs typeface="Arial" panose="020B0604020202020204" pitchFamily="34" charset="0"/>
              </a:rPr>
              <a:t>Series</a:t>
            </a:r>
            <a:endParaRPr sz="3200" b="1" dirty="0">
              <a:latin typeface="Arial" panose="020B0604020202020204" pitchFamily="34" charset="0"/>
              <a:cs typeface="Arial" panose="020B0604020202020204" pitchFamily="34" charset="0"/>
            </a:endParaRPr>
          </a:p>
        </p:txBody>
      </p:sp>
      <p:sp>
        <p:nvSpPr>
          <p:cNvPr id="3" name="object 3"/>
          <p:cNvSpPr txBox="1"/>
          <p:nvPr/>
        </p:nvSpPr>
        <p:spPr>
          <a:xfrm>
            <a:off x="407162" y="3086100"/>
            <a:ext cx="6069838" cy="999441"/>
          </a:xfrm>
          <a:prstGeom prst="rect">
            <a:avLst/>
          </a:prstGeom>
        </p:spPr>
        <p:txBody>
          <a:bodyPr vert="horz" wrap="square" lIns="0" tIns="12700" rIns="0" bIns="0" rtlCol="0">
            <a:spAutoFit/>
          </a:bodyPr>
          <a:lstStyle/>
          <a:p>
            <a:pPr marL="12700" marR="5080">
              <a:lnSpc>
                <a:spcPct val="120000"/>
              </a:lnSpc>
              <a:spcBef>
                <a:spcPts val="100"/>
              </a:spcBef>
            </a:pPr>
            <a:r>
              <a:rPr sz="2800" spc="-15" dirty="0">
                <a:solidFill>
                  <a:srgbClr val="FFFFFF"/>
                </a:solidFill>
                <a:latin typeface="Arial" panose="020B0604020202020204" pitchFamily="34" charset="0"/>
                <a:cs typeface="Arial" panose="020B0604020202020204" pitchFamily="34" charset="0"/>
              </a:rPr>
              <a:t>Facilities </a:t>
            </a:r>
            <a:r>
              <a:rPr sz="2800" spc="-5" dirty="0">
                <a:solidFill>
                  <a:srgbClr val="FFFFFF"/>
                </a:solidFill>
                <a:latin typeface="Arial" panose="020B0604020202020204" pitchFamily="34" charset="0"/>
                <a:cs typeface="Arial" panose="020B0604020202020204" pitchFamily="34" charset="0"/>
              </a:rPr>
              <a:t>and Campus </a:t>
            </a:r>
            <a:r>
              <a:rPr sz="2800" dirty="0">
                <a:solidFill>
                  <a:srgbClr val="FFFFFF"/>
                </a:solidFill>
                <a:latin typeface="Arial" panose="020B0604020202020204" pitchFamily="34" charset="0"/>
                <a:cs typeface="Arial" panose="020B0604020202020204" pitchFamily="34" charset="0"/>
              </a:rPr>
              <a:t>Services  </a:t>
            </a:r>
            <a:r>
              <a:rPr sz="2800" spc="-5" dirty="0">
                <a:solidFill>
                  <a:srgbClr val="FFFFFF"/>
                </a:solidFill>
                <a:latin typeface="Arial" panose="020B0604020202020204" pitchFamily="34" charset="0"/>
                <a:cs typeface="Arial" panose="020B0604020202020204" pitchFamily="34" charset="0"/>
              </a:rPr>
              <a:t>Engineering and </a:t>
            </a:r>
            <a:r>
              <a:rPr sz="2800" spc="-10" dirty="0">
                <a:solidFill>
                  <a:srgbClr val="FFFFFF"/>
                </a:solidFill>
                <a:latin typeface="Arial" panose="020B0604020202020204" pitchFamily="34" charset="0"/>
                <a:cs typeface="Arial" panose="020B0604020202020204" pitchFamily="34" charset="0"/>
              </a:rPr>
              <a:t>Project Management  </a:t>
            </a:r>
            <a:endParaRPr lang="en-US" sz="2800" spc="-10" dirty="0">
              <a:solidFill>
                <a:srgbClr val="FFFFFF"/>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D967F12-5901-0751-D19A-F2984C06DD7A}"/>
              </a:ext>
            </a:extLst>
          </p:cNvPr>
          <p:cNvSpPr>
            <a:spLocks noGrp="1"/>
          </p:cNvSpPr>
          <p:nvPr>
            <p:ph type="sldNum" sz="quarter" idx="7"/>
          </p:nvPr>
        </p:nvSpPr>
        <p:spPr/>
        <p:txBody>
          <a:bodyPr/>
          <a:lstStyle/>
          <a:p>
            <a:fld id="{B6F15528-21DE-4FAA-801E-634DDDAF4B2B}" type="slidenum">
              <a:rPr lang="en-US" smtClean="0"/>
              <a:t>1</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7A8766-1D21-480B-8A12-EAC111E5701A}"/>
              </a:ext>
            </a:extLst>
          </p:cNvPr>
          <p:cNvSpPr>
            <a:spLocks noGrp="1"/>
          </p:cNvSpPr>
          <p:nvPr>
            <p:ph type="title"/>
          </p:nvPr>
        </p:nvSpPr>
        <p:spPr>
          <a:xfrm>
            <a:off x="600075" y="3086100"/>
            <a:ext cx="7943850" cy="685800"/>
          </a:xfrm>
        </p:spPr>
        <p:txBody>
          <a:bodyPr>
            <a:noAutofit/>
          </a:bodyPr>
          <a:lstStyle/>
          <a:p>
            <a:pPr algn="ctr"/>
            <a:r>
              <a:rPr lang="en-US" sz="3600" b="1" dirty="0">
                <a:solidFill>
                  <a:schemeClr val="tx1">
                    <a:lumMod val="85000"/>
                    <a:lumOff val="15000"/>
                  </a:schemeClr>
                </a:solidFill>
                <a:latin typeface="Arial" panose="020B0604020202020204" pitchFamily="34" charset="0"/>
                <a:cs typeface="Arial" panose="020B0604020202020204" pitchFamily="34" charset="0"/>
              </a:rPr>
              <a:t>Ithaca Energy Code Supplement</a:t>
            </a:r>
            <a:br>
              <a:rPr lang="en-US" sz="3600" b="1" dirty="0">
                <a:solidFill>
                  <a:schemeClr val="tx1">
                    <a:lumMod val="85000"/>
                    <a:lumOff val="15000"/>
                  </a:schemeClr>
                </a:solidFill>
                <a:latin typeface="Arial" panose="020B0604020202020204" pitchFamily="34" charset="0"/>
                <a:cs typeface="Arial" panose="020B0604020202020204" pitchFamily="34" charset="0"/>
              </a:rPr>
            </a:br>
            <a:r>
              <a:rPr lang="en-US" sz="4400" b="1" dirty="0">
                <a:solidFill>
                  <a:schemeClr val="tx1">
                    <a:lumMod val="85000"/>
                    <a:lumOff val="15000"/>
                  </a:schemeClr>
                </a:solidFill>
                <a:latin typeface="Arial" panose="020B0604020202020204" pitchFamily="34" charset="0"/>
                <a:cs typeface="Arial" panose="020B0604020202020204" pitchFamily="34" charset="0"/>
              </a:rPr>
              <a:t>Renewable Energy Strategy</a:t>
            </a:r>
            <a:br>
              <a:rPr lang="en-US" sz="3600" b="1" dirty="0">
                <a:solidFill>
                  <a:schemeClr val="tx1">
                    <a:lumMod val="85000"/>
                    <a:lumOff val="15000"/>
                  </a:schemeClr>
                </a:solidFill>
                <a:latin typeface="Arial" panose="020B0604020202020204" pitchFamily="34" charset="0"/>
                <a:cs typeface="Arial" panose="020B0604020202020204" pitchFamily="34" charset="0"/>
              </a:rPr>
            </a:br>
            <a:endParaRPr lang="en-US" sz="36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2A9892B-4D95-2917-B46B-B1B7B9813481}"/>
              </a:ext>
            </a:extLst>
          </p:cNvPr>
          <p:cNvSpPr>
            <a:spLocks noGrp="1"/>
          </p:cNvSpPr>
          <p:nvPr>
            <p:ph type="sldNum" sz="quarter" idx="12"/>
          </p:nvPr>
        </p:nvSpPr>
        <p:spPr/>
        <p:txBody>
          <a:bodyPr/>
          <a:lstStyle/>
          <a:p>
            <a:fld id="{6315554C-9387-4378-80C2-5F7076CAC952}" type="slidenum">
              <a:rPr lang="en-US" smtClean="0"/>
              <a:t>2</a:t>
            </a:fld>
            <a:endParaRPr lang="en-US"/>
          </a:p>
        </p:txBody>
      </p:sp>
    </p:spTree>
    <p:extLst>
      <p:ext uri="{BB962C8B-B14F-4D97-AF65-F5344CB8AC3E}">
        <p14:creationId xmlns:p14="http://schemas.microsoft.com/office/powerpoint/2010/main" val="269553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5EEC0C34-DCEA-1F4A-AA0E-17F23C8C9860}"/>
              </a:ext>
            </a:extLst>
          </p:cNvPr>
          <p:cNvSpPr txBox="1">
            <a:spLocks/>
          </p:cNvSpPr>
          <p:nvPr/>
        </p:nvSpPr>
        <p:spPr>
          <a:xfrm>
            <a:off x="369143" y="609600"/>
            <a:ext cx="8405714" cy="665629"/>
          </a:xfrm>
          <a:prstGeom prst="rect">
            <a:avLst/>
          </a:prstGeom>
        </p:spPr>
        <p:txBody>
          <a:bodyPr vert="horz" lIns="88751" tIns="44375" rIns="88751" bIns="44375" rtlCol="0" anchor="ctr">
            <a:noAutofit/>
          </a:bodyPr>
          <a:lstStyle>
            <a:lvl1pPr algn="l" defTabSz="914400" rtl="0" eaLnBrk="1" latinLnBrk="0" hangingPunct="1">
              <a:spcBef>
                <a:spcPct val="0"/>
              </a:spcBef>
              <a:buNone/>
              <a:defRPr sz="3200" kern="1200">
                <a:solidFill>
                  <a:schemeClr val="accent3"/>
                </a:solidFill>
                <a:latin typeface="+mj-lt"/>
                <a:ea typeface="+mj-ea"/>
                <a:cs typeface="+mj-cs"/>
              </a:defRPr>
            </a:lvl1pPr>
          </a:lstStyle>
          <a:p>
            <a:pPr defTabSz="887553"/>
            <a:r>
              <a:rPr lang="en-US" b="1" dirty="0">
                <a:solidFill>
                  <a:schemeClr val="tx1">
                    <a:lumMod val="85000"/>
                    <a:lumOff val="15000"/>
                  </a:schemeClr>
                </a:solidFill>
                <a:latin typeface="Arial" panose="020B0604020202020204" pitchFamily="34" charset="0"/>
                <a:cs typeface="Arial" panose="020B0604020202020204" pitchFamily="34" charset="0"/>
              </a:rPr>
              <a:t>IECS </a:t>
            </a:r>
            <a:r>
              <a:rPr lang="en-US" sz="3600" b="1" dirty="0">
                <a:solidFill>
                  <a:schemeClr val="tx1">
                    <a:lumMod val="85000"/>
                    <a:lumOff val="15000"/>
                  </a:schemeClr>
                </a:solidFill>
                <a:latin typeface="Arial" panose="020B0604020202020204" pitchFamily="34" charset="0"/>
                <a:cs typeface="Arial" panose="020B0604020202020204" pitchFamily="34" charset="0"/>
              </a:rPr>
              <a:t>Applicability for Ithaca Campus</a:t>
            </a:r>
          </a:p>
        </p:txBody>
      </p:sp>
      <p:sp>
        <p:nvSpPr>
          <p:cNvPr id="21" name="Text Placeholder 1">
            <a:extLst>
              <a:ext uri="{FF2B5EF4-FFF2-40B4-BE49-F238E27FC236}">
                <a16:creationId xmlns:a16="http://schemas.microsoft.com/office/drawing/2014/main" id="{3F286EF0-D186-F044-8AD0-56657EB5A826}"/>
              </a:ext>
            </a:extLst>
          </p:cNvPr>
          <p:cNvSpPr txBox="1">
            <a:spLocks/>
          </p:cNvSpPr>
          <p:nvPr/>
        </p:nvSpPr>
        <p:spPr>
          <a:xfrm>
            <a:off x="369143" y="1524000"/>
            <a:ext cx="7797670" cy="4807946"/>
          </a:xfrm>
          <a:prstGeom prst="rect">
            <a:avLst/>
          </a:prstGeom>
        </p:spPr>
        <p:txBody>
          <a:bodyPr vert="horz" lIns="80682" tIns="40341" rIns="80682" bIns="40341" rtlCol="0">
            <a:normAutofit lnSpcReduction="10000"/>
          </a:bodyPr>
          <a:lst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0" indent="0">
              <a:lnSpc>
                <a:spcPct val="150000"/>
              </a:lnSpc>
              <a:buNone/>
            </a:pPr>
            <a:r>
              <a:rPr lang="en-US" sz="2400" dirty="0">
                <a:latin typeface="Arial" panose="020B0604020202020204" pitchFamily="34" charset="0"/>
                <a:cs typeface="Arial" panose="020B0604020202020204" pitchFamily="34" charset="0"/>
              </a:rPr>
              <a:t>Projects that are applying for a building permit within the City or Town of Ithaca</a:t>
            </a:r>
          </a:p>
          <a:p>
            <a:pPr marL="686769" lvl="1" indent="-309579">
              <a:lnSpc>
                <a:spcPct val="150000"/>
              </a:lnSpc>
            </a:pPr>
            <a:r>
              <a:rPr lang="en-US" sz="2070" dirty="0">
                <a:latin typeface="Arial" panose="020B0604020202020204" pitchFamily="34" charset="0"/>
                <a:cs typeface="Arial" panose="020B0604020202020204" pitchFamily="34" charset="0"/>
              </a:rPr>
              <a:t>All new construction</a:t>
            </a:r>
          </a:p>
          <a:p>
            <a:pPr marL="686769" lvl="1" indent="-309579">
              <a:lnSpc>
                <a:spcPct val="150000"/>
              </a:lnSpc>
            </a:pPr>
            <a:r>
              <a:rPr lang="en-US" sz="2070" dirty="0">
                <a:latin typeface="Arial" panose="020B0604020202020204" pitchFamily="34" charset="0"/>
                <a:cs typeface="Arial" panose="020B0604020202020204" pitchFamily="34" charset="0"/>
              </a:rPr>
              <a:t>All additions 1,000 square feet or larger</a:t>
            </a:r>
          </a:p>
          <a:p>
            <a:pPr marL="686769" lvl="1" indent="-309579">
              <a:lnSpc>
                <a:spcPct val="150000"/>
              </a:lnSpc>
            </a:pPr>
            <a:r>
              <a:rPr lang="en-US" sz="2070" dirty="0">
                <a:latin typeface="Arial" panose="020B0604020202020204" pitchFamily="34" charset="0"/>
                <a:cs typeface="Arial" panose="020B0604020202020204" pitchFamily="34" charset="0"/>
              </a:rPr>
              <a:t>Major renovations &gt; 75% of floor area</a:t>
            </a:r>
          </a:p>
          <a:p>
            <a:pPr marL="0" indent="0">
              <a:lnSpc>
                <a:spcPct val="150000"/>
              </a:lnSpc>
              <a:buNone/>
            </a:pPr>
            <a:r>
              <a:rPr lang="en-US" sz="2400" dirty="0">
                <a:latin typeface="Arial" panose="020B0604020202020204" pitchFamily="34" charset="0"/>
                <a:cs typeface="Arial" panose="020B0604020202020204" pitchFamily="34" charset="0"/>
              </a:rPr>
              <a:t>“Net zero energy” required as of Jan 2026</a:t>
            </a:r>
          </a:p>
          <a:p>
            <a:pPr marL="686769" lvl="1" indent="-309579">
              <a:lnSpc>
                <a:spcPct val="150000"/>
              </a:lnSpc>
            </a:pPr>
            <a:r>
              <a:rPr lang="en-US" sz="2070" dirty="0">
                <a:latin typeface="Arial" panose="020B0604020202020204" pitchFamily="34" charset="0"/>
                <a:cs typeface="Arial" panose="020B0604020202020204" pitchFamily="34" charset="0"/>
              </a:rPr>
              <a:t>Requires new renewable energy installation (e.g. rooftop solar) and/or renewable energy credits (RECs) from the existing campus solar installations</a:t>
            </a:r>
          </a:p>
        </p:txBody>
      </p:sp>
      <p:sp>
        <p:nvSpPr>
          <p:cNvPr id="8" name="Slide Number Placeholder 1">
            <a:extLst>
              <a:ext uri="{FF2B5EF4-FFF2-40B4-BE49-F238E27FC236}">
                <a16:creationId xmlns:a16="http://schemas.microsoft.com/office/drawing/2014/main" id="{AC5D38E0-9305-D649-AF14-9AB2CE31806E}"/>
              </a:ext>
            </a:extLst>
          </p:cNvPr>
          <p:cNvSpPr txBox="1">
            <a:spLocks/>
          </p:cNvSpPr>
          <p:nvPr/>
        </p:nvSpPr>
        <p:spPr>
          <a:xfrm>
            <a:off x="8417859" y="6331946"/>
            <a:ext cx="280698" cy="322169"/>
          </a:xfrm>
          <a:prstGeom prst="rect">
            <a:avLst/>
          </a:prstGeom>
        </p:spPr>
        <p:txBody>
          <a:bodyPr vert="horz" lIns="80682" tIns="40341" rIns="80682" bIns="40341"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5613" indent="1588" algn="l" rtl="0" fontAlgn="base">
              <a:spcBef>
                <a:spcPct val="0"/>
              </a:spcBef>
              <a:spcAft>
                <a:spcPct val="0"/>
              </a:spcAft>
              <a:defRPr sz="2800" kern="1200">
                <a:solidFill>
                  <a:schemeClr val="tx1"/>
                </a:solidFill>
                <a:latin typeface="Arial" charset="0"/>
                <a:ea typeface="+mn-ea"/>
                <a:cs typeface="+mn-cs"/>
              </a:defRPr>
            </a:lvl2pPr>
            <a:lvl3pPr marL="912813" indent="1588" algn="l" rtl="0" fontAlgn="base">
              <a:spcBef>
                <a:spcPct val="0"/>
              </a:spcBef>
              <a:spcAft>
                <a:spcPct val="0"/>
              </a:spcAft>
              <a:defRPr sz="2800" kern="1200">
                <a:solidFill>
                  <a:schemeClr val="tx1"/>
                </a:solidFill>
                <a:latin typeface="Arial" charset="0"/>
                <a:ea typeface="+mn-ea"/>
                <a:cs typeface="+mn-cs"/>
              </a:defRPr>
            </a:lvl3pPr>
            <a:lvl4pPr marL="1370013" indent="1588" algn="l" rtl="0" fontAlgn="base">
              <a:spcBef>
                <a:spcPct val="0"/>
              </a:spcBef>
              <a:spcAft>
                <a:spcPct val="0"/>
              </a:spcAft>
              <a:defRPr sz="2800" kern="1200">
                <a:solidFill>
                  <a:schemeClr val="tx1"/>
                </a:solidFill>
                <a:latin typeface="Arial" charset="0"/>
                <a:ea typeface="+mn-ea"/>
                <a:cs typeface="+mn-cs"/>
              </a:defRPr>
            </a:lvl4pPr>
            <a:lvl5pPr marL="1827213" indent="1588"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defTabSz="806867">
              <a:defRPr/>
            </a:pPr>
            <a:fld id="{6315554C-9387-4378-80C2-5F7076CAC952}" type="slidenum">
              <a:rPr lang="en-US" sz="1059">
                <a:solidFill>
                  <a:prstClr val="black">
                    <a:tint val="75000"/>
                  </a:prstClr>
                </a:solidFill>
              </a:rPr>
              <a:pPr defTabSz="806867">
                <a:defRPr/>
              </a:pPr>
              <a:t>3</a:t>
            </a:fld>
            <a:endParaRPr lang="en-US" sz="1059" dirty="0">
              <a:solidFill>
                <a:prstClr val="black">
                  <a:tint val="75000"/>
                </a:prstClr>
              </a:solidFill>
            </a:endParaRPr>
          </a:p>
        </p:txBody>
      </p:sp>
    </p:spTree>
    <p:extLst>
      <p:ext uri="{BB962C8B-B14F-4D97-AF65-F5344CB8AC3E}">
        <p14:creationId xmlns:p14="http://schemas.microsoft.com/office/powerpoint/2010/main" val="4190885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7A8766-1D21-480B-8A12-EAC111E5701A}"/>
              </a:ext>
            </a:extLst>
          </p:cNvPr>
          <p:cNvSpPr>
            <a:spLocks noGrp="1"/>
          </p:cNvSpPr>
          <p:nvPr>
            <p:ph type="title"/>
          </p:nvPr>
        </p:nvSpPr>
        <p:spPr>
          <a:xfrm>
            <a:off x="495300" y="304800"/>
            <a:ext cx="8153400" cy="5638800"/>
          </a:xfrm>
        </p:spPr>
        <p:txBody>
          <a:bodyPr>
            <a:noAutofit/>
          </a:bodyPr>
          <a:lstStyle/>
          <a:p>
            <a:pPr marR="0">
              <a:lnSpc>
                <a:spcPct val="107000"/>
              </a:lnSpc>
              <a:spcBef>
                <a:spcPts val="200"/>
              </a:spcBef>
              <a:spcAft>
                <a:spcPts val="0"/>
              </a:spcAft>
            </a:pPr>
            <a:r>
              <a:rPr lang="en-US" sz="2000" b="1" kern="10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Challenge</a:t>
            </a:r>
            <a:br>
              <a:rPr lang="en-US" sz="1800"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r>
              <a:rPr lang="en-US" sz="1800"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800" kern="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There aren’t enough existing RECs to support the long-term capital plan and</a:t>
            </a:r>
            <a:r>
              <a:rPr lang="en-US" sz="1800" kern="1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pending new requirements for existing buildings</a:t>
            </a:r>
            <a:br>
              <a:rPr lang="en-US" sz="1800" kern="1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br>
            <a:r>
              <a:rPr lang="en-US" sz="1800" kern="1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Rooftop solar installations aren’t an effective solution</a:t>
            </a:r>
            <a:br>
              <a:rPr lang="en-US" sz="1800" kern="1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2000"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Goals</a:t>
            </a:r>
            <a:br>
              <a:rPr lang="en-US" sz="1800"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r>
              <a:rPr lang="en-US" sz="1800"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800" kern="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Secure qualifying RECs for capital projects</a:t>
            </a:r>
            <a:r>
              <a:rPr lang="en-US" sz="1800" kern="1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a:t>
            </a:r>
            <a:r>
              <a:rPr lang="en-US" sz="1800" kern="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 predictable cost</a:t>
            </a:r>
            <a:br>
              <a:rPr lang="en-US" sz="1800" kern="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US" sz="1800" kern="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 Leverage federal and state </a:t>
            </a:r>
            <a:r>
              <a:rPr lang="en-US" sz="1800" b="1" kern="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rebates</a:t>
            </a:r>
            <a:r>
              <a:rPr lang="en-US" sz="1800" kern="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 (40-50% of cap ex) for new build</a:t>
            </a:r>
            <a:br>
              <a:rPr lang="en-US" sz="1800" kern="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US" sz="1800" kern="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 Strategically support the campus energy transition and carbon neutrality goal</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2000"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Solution</a:t>
            </a:r>
            <a:br>
              <a:rPr lang="en-US" sz="1800"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r>
              <a:rPr lang="en-US" sz="1800"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800" kern="100" dirty="0">
                <a:solidFill>
                  <a:schemeClr val="tx1">
                    <a:lumMod val="75000"/>
                    <a:lumOff val="25000"/>
                  </a:schemeClr>
                </a:solidFill>
                <a:latin typeface="Calibri" panose="020F0502020204030204" pitchFamily="34" charset="0"/>
                <a:ea typeface="Times New Roman" panose="02020603050405020304" pitchFamily="18" charset="0"/>
                <a:cs typeface="Times New Roman" panose="02020603050405020304" pitchFamily="18" charset="0"/>
              </a:rPr>
              <a:t>Projects “buy” </a:t>
            </a:r>
            <a:r>
              <a:rPr lang="en-US" sz="1800" kern="100" dirty="0">
                <a:solidFill>
                  <a:schemeClr val="tx1">
                    <a:lumMod val="75000"/>
                    <a:lumOff val="25000"/>
                  </a:schemeClr>
                </a:solidFill>
                <a:latin typeface="Calibri" panose="020F0502020204030204" pitchFamily="34" charset="0"/>
                <a:cs typeface="Times New Roman" panose="02020603050405020304" pitchFamily="18" charset="0"/>
              </a:rPr>
              <a:t>RECs from the existing campus REC supply to comply with IECS</a:t>
            </a:r>
            <a:br>
              <a:rPr lang="en-US" sz="1800" kern="100" dirty="0">
                <a:solidFill>
                  <a:schemeClr val="tx1">
                    <a:lumMod val="75000"/>
                    <a:lumOff val="25000"/>
                  </a:schemeClr>
                </a:solidFill>
                <a:latin typeface="Calibri" panose="020F0502020204030204" pitchFamily="34" charset="0"/>
                <a:cs typeface="Times New Roman" panose="02020603050405020304" pitchFamily="18" charset="0"/>
              </a:rPr>
            </a:br>
            <a:r>
              <a:rPr lang="en-US" sz="1800" kern="100" dirty="0">
                <a:solidFill>
                  <a:schemeClr val="tx1">
                    <a:lumMod val="75000"/>
                    <a:lumOff val="25000"/>
                  </a:schemeClr>
                </a:solidFill>
                <a:latin typeface="Calibri" panose="020F0502020204030204" pitchFamily="34" charset="0"/>
                <a:cs typeface="Times New Roman" panose="02020603050405020304" pitchFamily="18" charset="0"/>
              </a:rPr>
              <a:t>	1) Must still comply with NY Stretch Code = solar ready </a:t>
            </a:r>
            <a:br>
              <a:rPr lang="en-US" sz="1800" kern="100" dirty="0">
                <a:solidFill>
                  <a:schemeClr val="tx1">
                    <a:lumMod val="75000"/>
                    <a:lumOff val="25000"/>
                  </a:schemeClr>
                </a:solidFill>
                <a:latin typeface="Calibri" panose="020F0502020204030204" pitchFamily="34" charset="0"/>
                <a:cs typeface="Times New Roman" panose="02020603050405020304" pitchFamily="18" charset="0"/>
              </a:rPr>
            </a:br>
            <a:r>
              <a:rPr lang="en-US" sz="1800" kern="100" dirty="0">
                <a:solidFill>
                  <a:schemeClr val="tx1">
                    <a:lumMod val="75000"/>
                    <a:lumOff val="25000"/>
                  </a:schemeClr>
                </a:solidFill>
                <a:latin typeface="Calibri" panose="020F0502020204030204" pitchFamily="34" charset="0"/>
                <a:cs typeface="Times New Roman" panose="02020603050405020304" pitchFamily="18" charset="0"/>
              </a:rPr>
              <a:t>- FCS Engineering develops up-front projections for projects</a:t>
            </a:r>
            <a:br>
              <a:rPr lang="en-US" sz="1800" kern="100" dirty="0">
                <a:solidFill>
                  <a:schemeClr val="tx1">
                    <a:lumMod val="75000"/>
                    <a:lumOff val="25000"/>
                  </a:schemeClr>
                </a:solidFill>
                <a:latin typeface="Calibri" panose="020F0502020204030204" pitchFamily="34" charset="0"/>
                <a:cs typeface="Times New Roman" panose="02020603050405020304" pitchFamily="18" charset="0"/>
              </a:rPr>
            </a:br>
            <a:r>
              <a:rPr lang="en-US" sz="1800" kern="100" dirty="0">
                <a:solidFill>
                  <a:schemeClr val="tx1">
                    <a:lumMod val="75000"/>
                    <a:lumOff val="25000"/>
                  </a:schemeClr>
                </a:solidFill>
                <a:latin typeface="Calibri" panose="020F0502020204030204" pitchFamily="34" charset="0"/>
                <a:cs typeface="Times New Roman" panose="02020603050405020304" pitchFamily="18" charset="0"/>
              </a:rPr>
              <a:t>	1) REC cost set at a rate equivalent to the estimated net “replacement” cost 	2) Quantity of RECs estimated by building type and size</a:t>
            </a:r>
            <a:br>
              <a:rPr lang="en-US" sz="1800" kern="100" dirty="0">
                <a:solidFill>
                  <a:schemeClr val="tx1">
                    <a:lumMod val="75000"/>
                    <a:lumOff val="25000"/>
                  </a:schemeClr>
                </a:solidFill>
                <a:latin typeface="Calibri" panose="020F0502020204030204" pitchFamily="34" charset="0"/>
                <a:cs typeface="Times New Roman" panose="02020603050405020304" pitchFamily="18" charset="0"/>
              </a:rPr>
            </a:br>
            <a:r>
              <a:rPr lang="en-US" sz="1800" kern="100" dirty="0">
                <a:solidFill>
                  <a:schemeClr val="tx1">
                    <a:lumMod val="75000"/>
                    <a:lumOff val="25000"/>
                  </a:schemeClr>
                </a:solidFill>
                <a:latin typeface="Calibri" panose="020F0502020204030204" pitchFamily="34" charset="0"/>
                <a:cs typeface="Times New Roman" panose="02020603050405020304" pitchFamily="18" charset="0"/>
              </a:rPr>
              <a:t>- Budget in FPARs based on initial building type/size, true-up with final energy model  </a:t>
            </a:r>
            <a:br>
              <a:rPr lang="en-US" sz="1800" kern="100" dirty="0">
                <a:solidFill>
                  <a:schemeClr val="tx1">
                    <a:lumMod val="75000"/>
                    <a:lumOff val="25000"/>
                  </a:schemeClr>
                </a:solidFill>
                <a:latin typeface="Calibri" panose="020F0502020204030204" pitchFamily="34" charset="0"/>
                <a:cs typeface="Times New Roman" panose="02020603050405020304" pitchFamily="18" charset="0"/>
              </a:rPr>
            </a:br>
            <a:r>
              <a:rPr lang="en-US" sz="1800" kern="100" dirty="0">
                <a:solidFill>
                  <a:schemeClr val="tx1">
                    <a:lumMod val="75000"/>
                    <a:lumOff val="25000"/>
                  </a:schemeClr>
                </a:solidFill>
                <a:latin typeface="Calibri" panose="020F0502020204030204" pitchFamily="34" charset="0"/>
                <a:cs typeface="Times New Roman" panose="02020603050405020304" pitchFamily="18" charset="0"/>
              </a:rPr>
              <a:t>- E&amp;S aggregates funds for strategic campus energy transition projects to replenish the REC pool and/or reduce the carbon intensity of campus energy </a:t>
            </a:r>
          </a:p>
        </p:txBody>
      </p:sp>
      <p:sp>
        <p:nvSpPr>
          <p:cNvPr id="2" name="Slide Number Placeholder 1">
            <a:extLst>
              <a:ext uri="{FF2B5EF4-FFF2-40B4-BE49-F238E27FC236}">
                <a16:creationId xmlns:a16="http://schemas.microsoft.com/office/drawing/2014/main" id="{D04E5244-233C-0940-0862-4DE907613527}"/>
              </a:ext>
            </a:extLst>
          </p:cNvPr>
          <p:cNvSpPr>
            <a:spLocks noGrp="1"/>
          </p:cNvSpPr>
          <p:nvPr>
            <p:ph type="sldNum" sz="quarter" idx="12"/>
          </p:nvPr>
        </p:nvSpPr>
        <p:spPr/>
        <p:txBody>
          <a:bodyPr/>
          <a:lstStyle/>
          <a:p>
            <a:fld id="{6315554C-9387-4378-80C2-5F7076CAC952}" type="slidenum">
              <a:rPr lang="en-US" smtClean="0"/>
              <a:t>4</a:t>
            </a:fld>
            <a:endParaRPr lang="en-US" dirty="0"/>
          </a:p>
        </p:txBody>
      </p:sp>
      <p:sp>
        <p:nvSpPr>
          <p:cNvPr id="5" name="TextBox 4">
            <a:extLst>
              <a:ext uri="{FF2B5EF4-FFF2-40B4-BE49-F238E27FC236}">
                <a16:creationId xmlns:a16="http://schemas.microsoft.com/office/drawing/2014/main" id="{C740D185-9C0D-A91F-8274-818A7725E8EE}"/>
              </a:ext>
            </a:extLst>
          </p:cNvPr>
          <p:cNvSpPr txBox="1"/>
          <p:nvPr/>
        </p:nvSpPr>
        <p:spPr>
          <a:xfrm>
            <a:off x="2089974" y="6096000"/>
            <a:ext cx="4964051" cy="369332"/>
          </a:xfrm>
          <a:prstGeom prst="rect">
            <a:avLst/>
          </a:prstGeom>
          <a:noFill/>
        </p:spPr>
        <p:txBody>
          <a:bodyPr wrap="none" rtlCol="0">
            <a:spAutoFit/>
          </a:bodyPr>
          <a:lstStyle/>
          <a:p>
            <a:pPr algn="ctr"/>
            <a:r>
              <a:rPr lang="en-US" sz="1800" kern="100" dirty="0">
                <a:solidFill>
                  <a:schemeClr val="tx1">
                    <a:lumMod val="75000"/>
                    <a:lumOff val="25000"/>
                  </a:schemeClr>
                </a:solidFill>
                <a:latin typeface="Calibri" panose="020F0502020204030204" pitchFamily="34" charset="0"/>
                <a:cs typeface="Times New Roman" panose="02020603050405020304" pitchFamily="18" charset="0"/>
              </a:rPr>
              <a:t>AVOID </a:t>
            </a:r>
            <a:r>
              <a:rPr lang="en-US" sz="1800" kern="100" dirty="0">
                <a:solidFill>
                  <a:schemeClr val="tx1">
                    <a:lumMod val="75000"/>
                    <a:lumOff val="25000"/>
                  </a:schemeClr>
                </a:solidFill>
                <a:latin typeface="Calibri" panose="020F0502020204030204" pitchFamily="34" charset="0"/>
                <a:cs typeface="Times New Roman" panose="02020603050405020304" pitchFamily="18" charset="0"/>
                <a:sym typeface="Wingdings" panose="05000000000000000000" pitchFamily="2" charset="2"/>
              </a:rPr>
              <a:t> REDUCE  REPLACE  OFFSET/REMOVE</a:t>
            </a:r>
            <a:endParaRPr lang="en-US" dirty="0"/>
          </a:p>
        </p:txBody>
      </p:sp>
    </p:spTree>
    <p:extLst>
      <p:ext uri="{BB962C8B-B14F-4D97-AF65-F5344CB8AC3E}">
        <p14:creationId xmlns:p14="http://schemas.microsoft.com/office/powerpoint/2010/main" val="108742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7A8766-1D21-480B-8A12-EAC111E5701A}"/>
              </a:ext>
            </a:extLst>
          </p:cNvPr>
          <p:cNvSpPr>
            <a:spLocks noGrp="1"/>
          </p:cNvSpPr>
          <p:nvPr>
            <p:ph type="title"/>
          </p:nvPr>
        </p:nvSpPr>
        <p:spPr>
          <a:xfrm>
            <a:off x="685800" y="469358"/>
            <a:ext cx="7543800" cy="6248400"/>
          </a:xfrm>
        </p:spPr>
        <p:txBody>
          <a:bodyPr>
            <a:noAutofit/>
          </a:bodyPr>
          <a:lstStyle/>
          <a:p>
            <a:r>
              <a:rPr lang="en-US" sz="2400"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Win-Win</a:t>
            </a:r>
            <a:br>
              <a:rPr lang="en-US" sz="1300"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r>
              <a:rPr lang="en-US" sz="1800" b="1" kern="100" dirty="0">
                <a:solidFill>
                  <a:schemeClr val="tx1">
                    <a:lumMod val="75000"/>
                    <a:lumOff val="25000"/>
                  </a:schemeClr>
                </a:solidFill>
                <a:latin typeface="Calibri" panose="020F0502020204030204" pitchFamily="34" charset="0"/>
                <a:cs typeface="Times New Roman" panose="02020603050405020304" pitchFamily="18" charset="0"/>
              </a:rPr>
              <a:t>Compliance certainty </a:t>
            </a:r>
            <a:r>
              <a:rPr lang="en-US" sz="1800" kern="100" dirty="0">
                <a:solidFill>
                  <a:schemeClr val="tx1">
                    <a:lumMod val="75000"/>
                    <a:lumOff val="25000"/>
                  </a:schemeClr>
                </a:solidFill>
                <a:latin typeface="Calibri" panose="020F0502020204030204" pitchFamily="34" charset="0"/>
                <a:cs typeface="Times New Roman" panose="02020603050405020304" pitchFamily="18" charset="0"/>
              </a:rPr>
              <a:t>– using available RECs shields individual projects from changes in regulation and market/supply chain</a:t>
            </a:r>
            <a:br>
              <a:rPr lang="en-US" sz="1800" kern="100" dirty="0">
                <a:solidFill>
                  <a:schemeClr val="tx1">
                    <a:lumMod val="75000"/>
                    <a:lumOff val="25000"/>
                  </a:schemeClr>
                </a:solidFill>
                <a:latin typeface="Calibri" panose="020F0502020204030204" pitchFamily="34" charset="0"/>
                <a:cs typeface="Times New Roman" panose="02020603050405020304" pitchFamily="18" charset="0"/>
              </a:rPr>
            </a:br>
            <a:br>
              <a:rPr lang="en-US" sz="1800" kern="100" dirty="0">
                <a:solidFill>
                  <a:schemeClr val="tx1">
                    <a:lumMod val="75000"/>
                    <a:lumOff val="25000"/>
                  </a:schemeClr>
                </a:solidFill>
                <a:latin typeface="Calibri" panose="020F0502020204030204" pitchFamily="34" charset="0"/>
                <a:cs typeface="Times New Roman" panose="02020603050405020304" pitchFamily="18" charset="0"/>
              </a:rPr>
            </a:br>
            <a:r>
              <a:rPr lang="en-US" sz="1800" b="1" kern="100" dirty="0">
                <a:solidFill>
                  <a:schemeClr val="tx1">
                    <a:lumMod val="75000"/>
                    <a:lumOff val="25000"/>
                  </a:schemeClr>
                </a:solidFill>
                <a:latin typeface="Calibri" panose="020F0502020204030204" pitchFamily="34" charset="0"/>
                <a:cs typeface="Times New Roman" panose="02020603050405020304" pitchFamily="18" charset="0"/>
              </a:rPr>
              <a:t>Budget certainty </a:t>
            </a:r>
            <a:r>
              <a:rPr lang="en-US" sz="1800" kern="100" dirty="0">
                <a:solidFill>
                  <a:schemeClr val="tx1">
                    <a:lumMod val="75000"/>
                    <a:lumOff val="25000"/>
                  </a:schemeClr>
                </a:solidFill>
                <a:latin typeface="Calibri" panose="020F0502020204030204" pitchFamily="34" charset="0"/>
                <a:cs typeface="Times New Roman" panose="02020603050405020304" pitchFamily="18" charset="0"/>
              </a:rPr>
              <a:t>– accurately estimate the cost of compliance early in the project planning process and build it into the budget, shields the project from market fluctuations </a:t>
            </a:r>
            <a:br>
              <a:rPr lang="en-US" sz="1800" kern="100" dirty="0">
                <a:solidFill>
                  <a:schemeClr val="tx1">
                    <a:lumMod val="75000"/>
                    <a:lumOff val="25000"/>
                  </a:schemeClr>
                </a:solidFill>
                <a:latin typeface="Calibri" panose="020F0502020204030204" pitchFamily="34" charset="0"/>
                <a:cs typeface="Times New Roman" panose="02020603050405020304" pitchFamily="18" charset="0"/>
              </a:rPr>
            </a:br>
            <a:br>
              <a:rPr lang="en-US" sz="1800" kern="100" dirty="0">
                <a:solidFill>
                  <a:schemeClr val="tx1">
                    <a:lumMod val="75000"/>
                    <a:lumOff val="25000"/>
                  </a:schemeClr>
                </a:solidFill>
                <a:latin typeface="Calibri" panose="020F0502020204030204" pitchFamily="34" charset="0"/>
                <a:cs typeface="Times New Roman" panose="02020603050405020304" pitchFamily="18" charset="0"/>
              </a:rPr>
            </a:br>
            <a:r>
              <a:rPr lang="en-US" sz="1800" b="1" kern="100" dirty="0">
                <a:solidFill>
                  <a:schemeClr val="tx1">
                    <a:lumMod val="75000"/>
                    <a:lumOff val="25000"/>
                  </a:schemeClr>
                </a:solidFill>
                <a:latin typeface="Calibri" panose="020F0502020204030204" pitchFamily="34" charset="0"/>
                <a:cs typeface="Times New Roman" panose="02020603050405020304" pitchFamily="18" charset="0"/>
              </a:rPr>
              <a:t>Cost advantages </a:t>
            </a:r>
            <a:r>
              <a:rPr lang="en-US" sz="1800" kern="100" dirty="0">
                <a:solidFill>
                  <a:schemeClr val="tx1">
                    <a:lumMod val="75000"/>
                    <a:lumOff val="25000"/>
                  </a:schemeClr>
                </a:solidFill>
                <a:latin typeface="Calibri" panose="020F0502020204030204" pitchFamily="34" charset="0"/>
                <a:cs typeface="Times New Roman" panose="02020603050405020304" pitchFamily="18" charset="0"/>
              </a:rPr>
              <a:t>– projects only need to find cap ex to cover the net cost, about half of total cost, and avoid administrative hassle of managing rebates which can take up to 2 years beyond when the project is put in service to recover. Aggregated campus projects can leverage economies of scale</a:t>
            </a:r>
            <a:br>
              <a:rPr lang="en-US" sz="1800" kern="100" dirty="0">
                <a:solidFill>
                  <a:schemeClr val="tx1">
                    <a:lumMod val="75000"/>
                    <a:lumOff val="25000"/>
                  </a:schemeClr>
                </a:solidFill>
                <a:latin typeface="Calibri" panose="020F0502020204030204" pitchFamily="34" charset="0"/>
                <a:cs typeface="Times New Roman" panose="02020603050405020304" pitchFamily="18" charset="0"/>
              </a:rPr>
            </a:br>
            <a:br>
              <a:rPr lang="en-US" sz="1800" kern="100" dirty="0">
                <a:solidFill>
                  <a:schemeClr val="tx1">
                    <a:lumMod val="75000"/>
                    <a:lumOff val="25000"/>
                  </a:schemeClr>
                </a:solidFill>
                <a:latin typeface="Calibri" panose="020F0502020204030204" pitchFamily="34" charset="0"/>
                <a:cs typeface="Times New Roman" panose="02020603050405020304" pitchFamily="18" charset="0"/>
              </a:rPr>
            </a:br>
            <a:r>
              <a:rPr lang="en-US" sz="1800" b="1" kern="100" dirty="0">
                <a:solidFill>
                  <a:schemeClr val="tx1">
                    <a:lumMod val="75000"/>
                    <a:lumOff val="25000"/>
                  </a:schemeClr>
                </a:solidFill>
                <a:latin typeface="Calibri" panose="020F0502020204030204" pitchFamily="34" charset="0"/>
                <a:cs typeface="Times New Roman" panose="02020603050405020304" pitchFamily="18" charset="0"/>
              </a:rPr>
              <a:t>Operational advantages </a:t>
            </a:r>
            <a:r>
              <a:rPr lang="en-US" sz="1800" kern="100" dirty="0">
                <a:solidFill>
                  <a:schemeClr val="tx1">
                    <a:lumMod val="75000"/>
                    <a:lumOff val="25000"/>
                  </a:schemeClr>
                </a:solidFill>
                <a:latin typeface="Calibri" panose="020F0502020204030204" pitchFamily="34" charset="0"/>
                <a:cs typeface="Times New Roman" panose="02020603050405020304" pitchFamily="18" charset="0"/>
              </a:rPr>
              <a:t>– the campus can build projects where and when it makes sense in the context of the campus energy transition, and avoid installing projects that don’t make sense for our campus by strategically leveraging the existing REC supply</a:t>
            </a:r>
            <a:br>
              <a:rPr lang="en-US" sz="1800" kern="100" dirty="0">
                <a:solidFill>
                  <a:schemeClr val="tx1">
                    <a:lumMod val="75000"/>
                    <a:lumOff val="25000"/>
                  </a:schemeClr>
                </a:solidFill>
                <a:latin typeface="Calibri" panose="020F0502020204030204" pitchFamily="34" charset="0"/>
                <a:cs typeface="Times New Roman" panose="02020603050405020304" pitchFamily="18" charset="0"/>
              </a:rPr>
            </a:br>
            <a:br>
              <a:rPr lang="en-US" sz="11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D04E5244-233C-0940-0862-4DE907613527}"/>
              </a:ext>
            </a:extLst>
          </p:cNvPr>
          <p:cNvSpPr>
            <a:spLocks noGrp="1"/>
          </p:cNvSpPr>
          <p:nvPr>
            <p:ph type="sldNum" sz="quarter" idx="12"/>
          </p:nvPr>
        </p:nvSpPr>
        <p:spPr/>
        <p:txBody>
          <a:bodyPr/>
          <a:lstStyle/>
          <a:p>
            <a:fld id="{6315554C-9387-4378-80C2-5F7076CAC952}" type="slidenum">
              <a:rPr lang="en-US" smtClean="0"/>
              <a:t>5</a:t>
            </a:fld>
            <a:endParaRPr lang="en-US"/>
          </a:p>
        </p:txBody>
      </p:sp>
    </p:spTree>
    <p:extLst>
      <p:ext uri="{BB962C8B-B14F-4D97-AF65-F5344CB8AC3E}">
        <p14:creationId xmlns:p14="http://schemas.microsoft.com/office/powerpoint/2010/main" val="273505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442C0F7-01A9-5616-3CB4-76A08262D089}"/>
              </a:ext>
            </a:extLst>
          </p:cNvPr>
          <p:cNvGraphicFramePr>
            <a:graphicFrameLocks noGrp="1"/>
          </p:cNvGraphicFramePr>
          <p:nvPr>
            <p:extLst>
              <p:ext uri="{D42A27DB-BD31-4B8C-83A1-F6EECF244321}">
                <p14:modId xmlns:p14="http://schemas.microsoft.com/office/powerpoint/2010/main" val="3004025622"/>
              </p:ext>
            </p:extLst>
          </p:nvPr>
        </p:nvGraphicFramePr>
        <p:xfrm>
          <a:off x="609600" y="1371600"/>
          <a:ext cx="7696200" cy="5274066"/>
        </p:xfrm>
        <a:graphic>
          <a:graphicData uri="http://schemas.openxmlformats.org/drawingml/2006/table">
            <a:tbl>
              <a:tblPr firstRow="1" firstCol="1" bandRow="1">
                <a:tableStyleId>{7DF18680-E054-41AD-8BC1-D1AEF772440D}</a:tableStyleId>
              </a:tblPr>
              <a:tblGrid>
                <a:gridCol w="954203">
                  <a:extLst>
                    <a:ext uri="{9D8B030D-6E8A-4147-A177-3AD203B41FA5}">
                      <a16:colId xmlns:a16="http://schemas.microsoft.com/office/drawing/2014/main" val="3066025109"/>
                    </a:ext>
                  </a:extLst>
                </a:gridCol>
                <a:gridCol w="2111762">
                  <a:extLst>
                    <a:ext uri="{9D8B030D-6E8A-4147-A177-3AD203B41FA5}">
                      <a16:colId xmlns:a16="http://schemas.microsoft.com/office/drawing/2014/main" val="121204330"/>
                    </a:ext>
                  </a:extLst>
                </a:gridCol>
                <a:gridCol w="744035">
                  <a:extLst>
                    <a:ext uri="{9D8B030D-6E8A-4147-A177-3AD203B41FA5}">
                      <a16:colId xmlns:a16="http://schemas.microsoft.com/office/drawing/2014/main" val="2434662245"/>
                    </a:ext>
                  </a:extLst>
                </a:gridCol>
                <a:gridCol w="2346264">
                  <a:extLst>
                    <a:ext uri="{9D8B030D-6E8A-4147-A177-3AD203B41FA5}">
                      <a16:colId xmlns:a16="http://schemas.microsoft.com/office/drawing/2014/main" val="2005386621"/>
                    </a:ext>
                  </a:extLst>
                </a:gridCol>
                <a:gridCol w="1539936">
                  <a:extLst>
                    <a:ext uri="{9D8B030D-6E8A-4147-A177-3AD203B41FA5}">
                      <a16:colId xmlns:a16="http://schemas.microsoft.com/office/drawing/2014/main" val="415032721"/>
                    </a:ext>
                  </a:extLst>
                </a:gridCol>
              </a:tblGrid>
              <a:tr h="402854">
                <a:tc>
                  <a:txBody>
                    <a:bodyPr/>
                    <a:lstStyle/>
                    <a:p>
                      <a:pPr marL="0" marR="0">
                        <a:spcBef>
                          <a:spcPts val="0"/>
                        </a:spcBef>
                        <a:spcAft>
                          <a:spcPts val="0"/>
                        </a:spcAft>
                      </a:pPr>
                      <a:r>
                        <a:rPr lang="en-US" sz="1400" dirty="0">
                          <a:effectLst/>
                        </a:rPr>
                        <a:t>Category</a:t>
                      </a:r>
                      <a:endParaRPr lang="en-US" sz="1400" dirty="0">
                        <a:effectLst/>
                        <a:latin typeface="Times New Roman" panose="02020603050405020304" pitchFamily="18" charset="0"/>
                        <a:ea typeface="Times New Roman" panose="02020603050405020304" pitchFamily="18" charset="0"/>
                      </a:endParaRPr>
                    </a:p>
                  </a:txBody>
                  <a:tcPr marL="46288" marR="46288" marT="0" marB="0"/>
                </a:tc>
                <a:tc>
                  <a:txBody>
                    <a:bodyPr/>
                    <a:lstStyle/>
                    <a:p>
                      <a:pPr marL="0" marR="0">
                        <a:spcBef>
                          <a:spcPts val="0"/>
                        </a:spcBef>
                        <a:spcAft>
                          <a:spcPts val="0"/>
                        </a:spcAft>
                      </a:pPr>
                      <a:r>
                        <a:rPr lang="en-US" sz="1400" dirty="0">
                          <a:effectLst/>
                        </a:rPr>
                        <a:t>Improvement</a:t>
                      </a:r>
                      <a:endParaRPr lang="en-US" sz="1400" dirty="0">
                        <a:effectLst/>
                        <a:latin typeface="Times New Roman" panose="02020603050405020304" pitchFamily="18" charset="0"/>
                        <a:ea typeface="Times New Roman" panose="02020603050405020304" pitchFamily="18" charset="0"/>
                      </a:endParaRPr>
                    </a:p>
                  </a:txBody>
                  <a:tcPr marL="46288" marR="46288" marT="0" marB="0"/>
                </a:tc>
                <a:tc>
                  <a:txBody>
                    <a:bodyPr/>
                    <a:lstStyle/>
                    <a:p>
                      <a:pPr marL="0" marR="0">
                        <a:spcBef>
                          <a:spcPts val="0"/>
                        </a:spcBef>
                        <a:spcAft>
                          <a:spcPts val="0"/>
                        </a:spcAft>
                      </a:pPr>
                      <a:r>
                        <a:rPr lang="en-US" sz="1400" dirty="0">
                          <a:effectLst/>
                        </a:rPr>
                        <a:t>Step 2 Points</a:t>
                      </a:r>
                      <a:endParaRPr lang="en-US" sz="1400" dirty="0">
                        <a:effectLst/>
                        <a:latin typeface="Times New Roman" panose="02020603050405020304" pitchFamily="18" charset="0"/>
                        <a:ea typeface="Times New Roman" panose="02020603050405020304" pitchFamily="18" charset="0"/>
                      </a:endParaRPr>
                    </a:p>
                  </a:txBody>
                  <a:tcPr marL="46288" marR="46288" marT="0" marB="0"/>
                </a:tc>
                <a:tc>
                  <a:txBody>
                    <a:bodyPr/>
                    <a:lstStyle/>
                    <a:p>
                      <a:pPr marL="0" marR="0">
                        <a:spcBef>
                          <a:spcPts val="0"/>
                        </a:spcBef>
                        <a:spcAft>
                          <a:spcPts val="0"/>
                        </a:spcAft>
                      </a:pPr>
                      <a:r>
                        <a:rPr lang="en-US" sz="1400" dirty="0">
                          <a:effectLst/>
                        </a:rPr>
                        <a:t>Details</a:t>
                      </a:r>
                      <a:endParaRPr lang="en-US" sz="1400" dirty="0">
                        <a:effectLst/>
                        <a:latin typeface="Times New Roman" panose="02020603050405020304" pitchFamily="18" charset="0"/>
                        <a:ea typeface="Times New Roman" panose="02020603050405020304" pitchFamily="18" charset="0"/>
                      </a:endParaRPr>
                    </a:p>
                  </a:txBody>
                  <a:tcPr marL="46288" marR="46288" marT="0" marB="0"/>
                </a:tc>
                <a:tc>
                  <a:txBody>
                    <a:bodyPr/>
                    <a:lstStyle/>
                    <a:p>
                      <a:pPr marL="0" marR="0">
                        <a:spcBef>
                          <a:spcPts val="0"/>
                        </a:spcBef>
                        <a:spcAft>
                          <a:spcPts val="0"/>
                        </a:spcAft>
                      </a:pPr>
                      <a:r>
                        <a:rPr lang="en-US" sz="1400" dirty="0">
                          <a:effectLst/>
                        </a:rPr>
                        <a:t>Targeted Credits</a:t>
                      </a:r>
                      <a:endParaRPr lang="en-US" sz="1400" dirty="0">
                        <a:effectLst/>
                        <a:latin typeface="Times New Roman" panose="02020603050405020304" pitchFamily="18" charset="0"/>
                        <a:ea typeface="Times New Roman" panose="02020603050405020304" pitchFamily="18" charset="0"/>
                      </a:endParaRPr>
                    </a:p>
                  </a:txBody>
                  <a:tcPr marL="46288" marR="46288" marT="0" marB="0"/>
                </a:tc>
                <a:extLst>
                  <a:ext uri="{0D108BD9-81ED-4DB2-BD59-A6C34878D82A}">
                    <a16:rowId xmlns:a16="http://schemas.microsoft.com/office/drawing/2014/main" val="2047707938"/>
                  </a:ext>
                </a:extLst>
              </a:tr>
              <a:tr h="201427">
                <a:tc gridSpan="5">
                  <a:txBody>
                    <a:bodyPr/>
                    <a:lstStyle/>
                    <a:p>
                      <a:pPr marL="0" marR="0">
                        <a:spcBef>
                          <a:spcPts val="0"/>
                        </a:spcBef>
                        <a:spcAft>
                          <a:spcPts val="0"/>
                        </a:spcAft>
                      </a:pPr>
                      <a:r>
                        <a:rPr lang="en-US" sz="1400" dirty="0">
                          <a:effectLst/>
                        </a:rPr>
                        <a:t>Affordability Improvements</a:t>
                      </a:r>
                      <a:endParaRPr lang="en-US" sz="1400" dirty="0">
                        <a:effectLst/>
                        <a:latin typeface="Times New Roman" panose="02020603050405020304" pitchFamily="18" charset="0"/>
                        <a:ea typeface="Times New Roman" panose="02020603050405020304" pitchFamily="18" charset="0"/>
                      </a:endParaRPr>
                    </a:p>
                  </a:txBody>
                  <a:tcPr marL="46288" marR="46288"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78070595"/>
                  </a:ext>
                </a:extLst>
              </a:tr>
              <a:tr h="536849">
                <a:tc>
                  <a:txBody>
                    <a:bodyPr/>
                    <a:lstStyle/>
                    <a:p>
                      <a:pPr marL="0" marR="0">
                        <a:spcBef>
                          <a:spcPts val="0"/>
                        </a:spcBef>
                        <a:spcAft>
                          <a:spcPts val="0"/>
                        </a:spcAft>
                      </a:pPr>
                      <a:r>
                        <a:rPr lang="en-US" sz="1400">
                          <a:effectLst/>
                        </a:rPr>
                        <a:t>AI2</a:t>
                      </a:r>
                      <a:endParaRPr lang="en-US" sz="1400">
                        <a:effectLst/>
                        <a:latin typeface="Times New Roman" panose="02020603050405020304" pitchFamily="18" charset="0"/>
                        <a:ea typeface="Times New Roman" panose="02020603050405020304" pitchFamily="18" charset="0"/>
                      </a:endParaRPr>
                    </a:p>
                  </a:txBody>
                  <a:tcPr marL="46288" marR="46288" marT="0" marB="0"/>
                </a:tc>
                <a:tc>
                  <a:txBody>
                    <a:bodyPr/>
                    <a:lstStyle/>
                    <a:p>
                      <a:pPr marL="0" marR="0">
                        <a:spcBef>
                          <a:spcPts val="0"/>
                        </a:spcBef>
                        <a:spcAft>
                          <a:spcPts val="0"/>
                        </a:spcAft>
                      </a:pPr>
                      <a:r>
                        <a:rPr lang="en-US" sz="1400">
                          <a:effectLst/>
                        </a:rPr>
                        <a:t>Heating systems in heated space</a:t>
                      </a:r>
                      <a:endParaRPr lang="en-US" sz="1400">
                        <a:effectLst/>
                        <a:latin typeface="Times New Roman" panose="02020603050405020304" pitchFamily="18" charset="0"/>
                        <a:ea typeface="Times New Roman" panose="02020603050405020304" pitchFamily="18" charset="0"/>
                      </a:endParaRPr>
                    </a:p>
                  </a:txBody>
                  <a:tcPr marL="46288" marR="46288" marT="0" marB="0"/>
                </a:tc>
                <a:tc>
                  <a:txBody>
                    <a:bodyPr/>
                    <a:lstStyle/>
                    <a:p>
                      <a:pPr marL="0" marR="0">
                        <a:spcBef>
                          <a:spcPts val="0"/>
                        </a:spcBef>
                        <a:spcAft>
                          <a:spcPts val="0"/>
                        </a:spcAft>
                      </a:pPr>
                      <a:r>
                        <a:rPr lang="en-US" sz="1400" dirty="0">
                          <a:effectLst/>
                        </a:rPr>
                        <a:t>1</a:t>
                      </a:r>
                      <a:endParaRPr lang="en-US" sz="1400" dirty="0">
                        <a:effectLst/>
                        <a:latin typeface="Times New Roman" panose="02020603050405020304" pitchFamily="18" charset="0"/>
                        <a:ea typeface="Times New Roman" panose="02020603050405020304" pitchFamily="18" charset="0"/>
                      </a:endParaRPr>
                    </a:p>
                  </a:txBody>
                  <a:tcPr marL="46288" marR="46288" marT="0" marB="0"/>
                </a:tc>
                <a:tc>
                  <a:txBody>
                    <a:bodyPr/>
                    <a:lstStyle/>
                    <a:p>
                      <a:pPr marL="0" marR="0">
                        <a:spcBef>
                          <a:spcPts val="0"/>
                        </a:spcBef>
                        <a:spcAft>
                          <a:spcPts val="0"/>
                        </a:spcAft>
                      </a:pPr>
                      <a:r>
                        <a:rPr lang="en-US" sz="1400">
                          <a:effectLst/>
                        </a:rPr>
                        <a:t>Heating systems installed in directly heated spaces</a:t>
                      </a:r>
                      <a:endParaRPr lang="en-US" sz="1400" dirty="0">
                        <a:effectLst/>
                        <a:latin typeface="Times New Roman" panose="02020603050405020304" pitchFamily="18" charset="0"/>
                        <a:ea typeface="Times New Roman" panose="02020603050405020304" pitchFamily="18" charset="0"/>
                      </a:endParaRPr>
                    </a:p>
                  </a:txBody>
                  <a:tcPr marL="46288" marR="46288" marT="0" marB="0"/>
                </a:tc>
                <a:tc>
                  <a:txBody>
                    <a:bodyPr/>
                    <a:lstStyle/>
                    <a:p>
                      <a:pPr marL="0" marR="0">
                        <a:spcBef>
                          <a:spcPts val="0"/>
                        </a:spcBef>
                        <a:spcAft>
                          <a:spcPts val="0"/>
                        </a:spcAft>
                      </a:pPr>
                      <a:r>
                        <a:rPr lang="en-US" sz="1400" dirty="0">
                          <a:effectLst/>
                        </a:rPr>
                        <a:t>Likely</a:t>
                      </a:r>
                      <a:endParaRPr lang="en-US" sz="1400" dirty="0">
                        <a:effectLst/>
                        <a:latin typeface="Times New Roman" panose="02020603050405020304" pitchFamily="18" charset="0"/>
                        <a:ea typeface="Times New Roman" panose="02020603050405020304" pitchFamily="18" charset="0"/>
                      </a:endParaRPr>
                    </a:p>
                  </a:txBody>
                  <a:tcPr marL="46288" marR="46288" marT="0" marB="0"/>
                </a:tc>
                <a:extLst>
                  <a:ext uri="{0D108BD9-81ED-4DB2-BD59-A6C34878D82A}">
                    <a16:rowId xmlns:a16="http://schemas.microsoft.com/office/drawing/2014/main" val="1572142794"/>
                  </a:ext>
                </a:extLst>
              </a:tr>
              <a:tr h="515086">
                <a:tc>
                  <a:txBody>
                    <a:bodyPr/>
                    <a:lstStyle/>
                    <a:p>
                      <a:pPr marL="0" marR="0">
                        <a:spcBef>
                          <a:spcPts val="0"/>
                        </a:spcBef>
                        <a:spcAft>
                          <a:spcPts val="0"/>
                        </a:spcAft>
                      </a:pPr>
                      <a:r>
                        <a:rPr lang="en-US" sz="1400">
                          <a:effectLst/>
                        </a:rPr>
                        <a:t>AI3</a:t>
                      </a:r>
                      <a:endParaRPr lang="en-US" sz="1400">
                        <a:effectLst/>
                        <a:latin typeface="Times New Roman" panose="02020603050405020304" pitchFamily="18" charset="0"/>
                        <a:ea typeface="Times New Roman" panose="02020603050405020304" pitchFamily="18" charset="0"/>
                      </a:endParaRPr>
                    </a:p>
                  </a:txBody>
                  <a:tcPr marL="46288" marR="46288" marT="0" marB="0"/>
                </a:tc>
                <a:tc>
                  <a:txBody>
                    <a:bodyPr/>
                    <a:lstStyle/>
                    <a:p>
                      <a:pPr marL="0" marR="0">
                        <a:spcBef>
                          <a:spcPts val="0"/>
                        </a:spcBef>
                        <a:spcAft>
                          <a:spcPts val="0"/>
                        </a:spcAft>
                      </a:pPr>
                      <a:r>
                        <a:rPr lang="en-US" sz="1400" dirty="0">
                          <a:effectLst/>
                        </a:rPr>
                        <a:t>Efficient building shape</a:t>
                      </a:r>
                      <a:endParaRPr lang="en-US" sz="1400" dirty="0">
                        <a:effectLst/>
                        <a:latin typeface="Times New Roman" panose="02020603050405020304" pitchFamily="18" charset="0"/>
                        <a:ea typeface="Times New Roman" panose="02020603050405020304" pitchFamily="18" charset="0"/>
                      </a:endParaRPr>
                    </a:p>
                  </a:txBody>
                  <a:tcPr marL="46288" marR="46288" marT="0" marB="0"/>
                </a:tc>
                <a:tc>
                  <a:txBody>
                    <a:bodyPr/>
                    <a:lstStyle/>
                    <a:p>
                      <a:pPr marL="0" marR="0">
                        <a:spcBef>
                          <a:spcPts val="0"/>
                        </a:spcBef>
                        <a:spcAft>
                          <a:spcPts val="0"/>
                        </a:spcAft>
                      </a:pPr>
                      <a:r>
                        <a:rPr lang="en-US" sz="1400" dirty="0">
                          <a:effectLst/>
                        </a:rPr>
                        <a:t>1</a:t>
                      </a:r>
                      <a:endParaRPr lang="en-US" sz="1400" dirty="0">
                        <a:effectLst/>
                        <a:latin typeface="Times New Roman" panose="02020603050405020304" pitchFamily="18" charset="0"/>
                        <a:ea typeface="Times New Roman" panose="02020603050405020304" pitchFamily="18" charset="0"/>
                      </a:endParaRPr>
                    </a:p>
                  </a:txBody>
                  <a:tcPr marL="46288" marR="46288" marT="0" marB="0"/>
                </a:tc>
                <a:tc>
                  <a:txBody>
                    <a:bodyPr/>
                    <a:lstStyle/>
                    <a:p>
                      <a:pPr marL="0" marR="0">
                        <a:spcBef>
                          <a:spcPts val="0"/>
                        </a:spcBef>
                        <a:spcAft>
                          <a:spcPts val="0"/>
                        </a:spcAft>
                      </a:pPr>
                      <a:r>
                        <a:rPr lang="en-US" sz="1400">
                          <a:effectLst/>
                        </a:rPr>
                        <a:t>Exterior Surface Area/Floor Area &lt; Max Value</a:t>
                      </a:r>
                      <a:endParaRPr lang="en-US" sz="1400">
                        <a:effectLst/>
                        <a:latin typeface="Times New Roman" panose="02020603050405020304" pitchFamily="18" charset="0"/>
                        <a:ea typeface="Times New Roman" panose="02020603050405020304" pitchFamily="18" charset="0"/>
                      </a:endParaRPr>
                    </a:p>
                  </a:txBody>
                  <a:tcPr marL="46288" marR="46288" marT="0" marB="0"/>
                </a:tc>
                <a:tc>
                  <a:txBody>
                    <a:bodyPr/>
                    <a:lstStyle/>
                    <a:p>
                      <a:pPr marL="0" marR="0">
                        <a:spcBef>
                          <a:spcPts val="0"/>
                        </a:spcBef>
                        <a:spcAft>
                          <a:spcPts val="0"/>
                        </a:spcAft>
                      </a:pPr>
                      <a:r>
                        <a:rPr lang="en-US" sz="1400" dirty="0">
                          <a:effectLst/>
                        </a:rPr>
                        <a:t>Possible</a:t>
                      </a:r>
                      <a:endParaRPr lang="en-US" sz="1400" dirty="0">
                        <a:effectLst/>
                        <a:latin typeface="Times New Roman" panose="02020603050405020304" pitchFamily="18" charset="0"/>
                        <a:ea typeface="Times New Roman" panose="02020603050405020304" pitchFamily="18" charset="0"/>
                      </a:endParaRPr>
                    </a:p>
                  </a:txBody>
                  <a:tcPr marL="46288" marR="46288" marT="0" marB="0"/>
                </a:tc>
                <a:extLst>
                  <a:ext uri="{0D108BD9-81ED-4DB2-BD59-A6C34878D82A}">
                    <a16:rowId xmlns:a16="http://schemas.microsoft.com/office/drawing/2014/main" val="2590138637"/>
                  </a:ext>
                </a:extLst>
              </a:tr>
              <a:tr h="343391">
                <a:tc>
                  <a:txBody>
                    <a:bodyPr/>
                    <a:lstStyle/>
                    <a:p>
                      <a:pPr marL="0" marR="0">
                        <a:spcBef>
                          <a:spcPts val="0"/>
                        </a:spcBef>
                        <a:spcAft>
                          <a:spcPts val="0"/>
                        </a:spcAft>
                      </a:pPr>
                      <a:r>
                        <a:rPr lang="en-US" sz="1400" dirty="0">
                          <a:effectLst/>
                        </a:rPr>
                        <a:t>AI4</a:t>
                      </a:r>
                      <a:endParaRPr lang="en-US" sz="1400" dirty="0">
                        <a:effectLst/>
                        <a:latin typeface="Times New Roman" panose="02020603050405020304" pitchFamily="18" charset="0"/>
                        <a:ea typeface="Times New Roman" panose="02020603050405020304" pitchFamily="18" charset="0"/>
                      </a:endParaRPr>
                    </a:p>
                  </a:txBody>
                  <a:tcPr marL="46288" marR="46288" marT="0" marB="0"/>
                </a:tc>
                <a:tc>
                  <a:txBody>
                    <a:bodyPr/>
                    <a:lstStyle/>
                    <a:p>
                      <a:pPr marL="0" marR="0">
                        <a:spcBef>
                          <a:spcPts val="0"/>
                        </a:spcBef>
                        <a:spcAft>
                          <a:spcPts val="0"/>
                        </a:spcAft>
                      </a:pPr>
                      <a:r>
                        <a:rPr lang="en-US" sz="1400">
                          <a:effectLst/>
                        </a:rPr>
                        <a:t>Right-lighting</a:t>
                      </a:r>
                      <a:endParaRPr lang="en-US" sz="1400">
                        <a:effectLst/>
                        <a:latin typeface="Times New Roman" panose="02020603050405020304" pitchFamily="18" charset="0"/>
                        <a:ea typeface="Times New Roman" panose="02020603050405020304" pitchFamily="18" charset="0"/>
                      </a:endParaRPr>
                    </a:p>
                  </a:txBody>
                  <a:tcPr marL="46288" marR="46288" marT="0" marB="0"/>
                </a:tc>
                <a:tc>
                  <a:txBody>
                    <a:bodyPr/>
                    <a:lstStyle/>
                    <a:p>
                      <a:pPr marL="0" marR="0">
                        <a:spcBef>
                          <a:spcPts val="0"/>
                        </a:spcBef>
                        <a:spcAft>
                          <a:spcPts val="0"/>
                        </a:spcAft>
                      </a:pPr>
                      <a:r>
                        <a:rPr lang="en-US" sz="1400">
                          <a:effectLst/>
                        </a:rPr>
                        <a:t>1</a:t>
                      </a:r>
                      <a:endParaRPr lang="en-US" sz="1400">
                        <a:effectLst/>
                        <a:latin typeface="Times New Roman" panose="02020603050405020304" pitchFamily="18" charset="0"/>
                        <a:ea typeface="Times New Roman" panose="02020603050405020304" pitchFamily="18" charset="0"/>
                      </a:endParaRPr>
                    </a:p>
                  </a:txBody>
                  <a:tcPr marL="46288" marR="46288" marT="0" marB="0"/>
                </a:tc>
                <a:tc>
                  <a:txBody>
                    <a:bodyPr/>
                    <a:lstStyle/>
                    <a:p>
                      <a:pPr marL="0" marR="0">
                        <a:spcBef>
                          <a:spcPts val="0"/>
                        </a:spcBef>
                        <a:spcAft>
                          <a:spcPts val="0"/>
                        </a:spcAft>
                      </a:pPr>
                      <a:r>
                        <a:rPr lang="en-US" sz="1400">
                          <a:effectLst/>
                        </a:rPr>
                        <a:t>Space-by-space LPD</a:t>
                      </a:r>
                      <a:endParaRPr lang="en-US" sz="1400">
                        <a:effectLst/>
                        <a:latin typeface="Times New Roman" panose="02020603050405020304" pitchFamily="18" charset="0"/>
                        <a:ea typeface="Times New Roman" panose="02020603050405020304" pitchFamily="18" charset="0"/>
                      </a:endParaRPr>
                    </a:p>
                  </a:txBody>
                  <a:tcPr marL="46288" marR="46288" marT="0" marB="0"/>
                </a:tc>
                <a:tc>
                  <a:txBody>
                    <a:bodyPr/>
                    <a:lstStyle/>
                    <a:p>
                      <a:pPr marL="0" marR="0">
                        <a:spcBef>
                          <a:spcPts val="0"/>
                        </a:spcBef>
                        <a:spcAft>
                          <a:spcPts val="0"/>
                        </a:spcAft>
                      </a:pPr>
                      <a:r>
                        <a:rPr lang="en-US" sz="1400">
                          <a:effectLst/>
                        </a:rPr>
                        <a:t>Likely</a:t>
                      </a:r>
                      <a:endParaRPr lang="en-US" sz="1400">
                        <a:effectLst/>
                        <a:latin typeface="Times New Roman" panose="02020603050405020304" pitchFamily="18" charset="0"/>
                        <a:ea typeface="Times New Roman" panose="02020603050405020304" pitchFamily="18" charset="0"/>
                      </a:endParaRPr>
                    </a:p>
                  </a:txBody>
                  <a:tcPr marL="46288" marR="46288" marT="0" marB="0"/>
                </a:tc>
                <a:extLst>
                  <a:ext uri="{0D108BD9-81ED-4DB2-BD59-A6C34878D82A}">
                    <a16:rowId xmlns:a16="http://schemas.microsoft.com/office/drawing/2014/main" val="3155710488"/>
                  </a:ext>
                </a:extLst>
              </a:tr>
              <a:tr h="201427">
                <a:tc>
                  <a:txBody>
                    <a:bodyPr/>
                    <a:lstStyle/>
                    <a:p>
                      <a:pPr marL="0" marR="0">
                        <a:spcBef>
                          <a:spcPts val="0"/>
                        </a:spcBef>
                        <a:spcAft>
                          <a:spcPts val="0"/>
                        </a:spcAft>
                      </a:pPr>
                      <a:r>
                        <a:rPr lang="en-US" sz="1400">
                          <a:effectLst/>
                        </a:rPr>
                        <a:t>AI5</a:t>
                      </a:r>
                      <a:endParaRPr lang="en-US" sz="1400">
                        <a:effectLst/>
                        <a:latin typeface="Times New Roman" panose="02020603050405020304" pitchFamily="18" charset="0"/>
                        <a:ea typeface="Times New Roman" panose="02020603050405020304" pitchFamily="18" charset="0"/>
                      </a:endParaRPr>
                    </a:p>
                  </a:txBody>
                  <a:tcPr marL="46288" marR="46288" marT="0" marB="0"/>
                </a:tc>
                <a:tc>
                  <a:txBody>
                    <a:bodyPr/>
                    <a:lstStyle/>
                    <a:p>
                      <a:pPr marL="0" marR="0">
                        <a:spcBef>
                          <a:spcPts val="0"/>
                        </a:spcBef>
                        <a:spcAft>
                          <a:spcPts val="0"/>
                        </a:spcAft>
                      </a:pPr>
                      <a:r>
                        <a:rPr lang="en-US" sz="1400">
                          <a:effectLst/>
                        </a:rPr>
                        <a:t>Modest WWR</a:t>
                      </a:r>
                      <a:endParaRPr lang="en-US" sz="1400">
                        <a:effectLst/>
                        <a:latin typeface="Times New Roman" panose="02020603050405020304" pitchFamily="18" charset="0"/>
                        <a:ea typeface="Times New Roman" panose="02020603050405020304" pitchFamily="18" charset="0"/>
                      </a:endParaRPr>
                    </a:p>
                  </a:txBody>
                  <a:tcPr marL="46288" marR="46288" marT="0" marB="0"/>
                </a:tc>
                <a:tc>
                  <a:txBody>
                    <a:bodyPr/>
                    <a:lstStyle/>
                    <a:p>
                      <a:pPr marL="0" marR="0">
                        <a:spcBef>
                          <a:spcPts val="0"/>
                        </a:spcBef>
                        <a:spcAft>
                          <a:spcPts val="0"/>
                        </a:spcAft>
                      </a:pPr>
                      <a:r>
                        <a:rPr lang="en-US" sz="1400">
                          <a:effectLst/>
                        </a:rPr>
                        <a:t>1</a:t>
                      </a:r>
                      <a:endParaRPr lang="en-US" sz="1400">
                        <a:effectLst/>
                        <a:latin typeface="Times New Roman" panose="02020603050405020304" pitchFamily="18" charset="0"/>
                        <a:ea typeface="Times New Roman" panose="02020603050405020304" pitchFamily="18" charset="0"/>
                      </a:endParaRPr>
                    </a:p>
                  </a:txBody>
                  <a:tcPr marL="46288" marR="46288" marT="0" marB="0"/>
                </a:tc>
                <a:tc>
                  <a:txBody>
                    <a:bodyPr/>
                    <a:lstStyle/>
                    <a:p>
                      <a:pPr marL="0" marR="0">
                        <a:spcBef>
                          <a:spcPts val="0"/>
                        </a:spcBef>
                        <a:spcAft>
                          <a:spcPts val="0"/>
                        </a:spcAft>
                      </a:pPr>
                      <a:r>
                        <a:rPr lang="en-US" sz="1400" dirty="0">
                          <a:effectLst/>
                        </a:rPr>
                        <a:t>WWR  &lt; 20%</a:t>
                      </a:r>
                      <a:endParaRPr lang="en-US" sz="1400" dirty="0">
                        <a:effectLst/>
                        <a:latin typeface="Times New Roman" panose="02020603050405020304" pitchFamily="18" charset="0"/>
                        <a:ea typeface="Times New Roman" panose="02020603050405020304" pitchFamily="18" charset="0"/>
                      </a:endParaRPr>
                    </a:p>
                  </a:txBody>
                  <a:tcPr marL="46288" marR="46288" marT="0" marB="0"/>
                </a:tc>
                <a:tc>
                  <a:txBody>
                    <a:bodyPr/>
                    <a:lstStyle/>
                    <a:p>
                      <a:pPr marL="0" marR="0">
                        <a:spcBef>
                          <a:spcPts val="0"/>
                        </a:spcBef>
                        <a:spcAft>
                          <a:spcPts val="0"/>
                        </a:spcAft>
                      </a:pPr>
                      <a:r>
                        <a:rPr lang="en-US" sz="1400">
                          <a:effectLst/>
                        </a:rPr>
                        <a:t>Possible</a:t>
                      </a:r>
                      <a:endParaRPr lang="en-US" sz="1400">
                        <a:effectLst/>
                        <a:latin typeface="Times New Roman" panose="02020603050405020304" pitchFamily="18" charset="0"/>
                        <a:ea typeface="Times New Roman" panose="02020603050405020304" pitchFamily="18" charset="0"/>
                      </a:endParaRPr>
                    </a:p>
                  </a:txBody>
                  <a:tcPr marL="46288" marR="46288" marT="0" marB="0"/>
                </a:tc>
                <a:extLst>
                  <a:ext uri="{0D108BD9-81ED-4DB2-BD59-A6C34878D82A}">
                    <a16:rowId xmlns:a16="http://schemas.microsoft.com/office/drawing/2014/main" val="1461515569"/>
                  </a:ext>
                </a:extLst>
              </a:tr>
              <a:tr h="201427">
                <a:tc gridSpan="5">
                  <a:txBody>
                    <a:bodyPr/>
                    <a:lstStyle/>
                    <a:p>
                      <a:pPr marL="0" marR="0">
                        <a:spcBef>
                          <a:spcPts val="0"/>
                        </a:spcBef>
                        <a:spcAft>
                          <a:spcPts val="0"/>
                        </a:spcAft>
                      </a:pPr>
                      <a:r>
                        <a:rPr lang="en-US" sz="1400">
                          <a:effectLst/>
                        </a:rPr>
                        <a:t>Renewable Energy</a:t>
                      </a:r>
                      <a:endParaRPr lang="en-US" sz="1400">
                        <a:effectLst/>
                        <a:latin typeface="Times New Roman" panose="02020603050405020304" pitchFamily="18" charset="0"/>
                        <a:ea typeface="Times New Roman" panose="02020603050405020304" pitchFamily="18" charset="0"/>
                      </a:endParaRPr>
                    </a:p>
                  </a:txBody>
                  <a:tcPr marL="46288" marR="46288"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63475931"/>
                  </a:ext>
                </a:extLst>
              </a:tr>
              <a:tr h="684824">
                <a:tc>
                  <a:txBody>
                    <a:bodyPr/>
                    <a:lstStyle/>
                    <a:p>
                      <a:pPr marL="0" marR="0">
                        <a:spcBef>
                          <a:spcPts val="0"/>
                        </a:spcBef>
                        <a:spcAft>
                          <a:spcPts val="0"/>
                        </a:spcAft>
                      </a:pPr>
                      <a:r>
                        <a:rPr lang="en-US" sz="1400">
                          <a:effectLst/>
                        </a:rPr>
                        <a:t>RE1</a:t>
                      </a:r>
                      <a:endParaRPr lang="en-US" sz="1400">
                        <a:effectLst/>
                        <a:latin typeface="Times New Roman" panose="02020603050405020304" pitchFamily="18" charset="0"/>
                        <a:ea typeface="Times New Roman" panose="02020603050405020304" pitchFamily="18" charset="0"/>
                      </a:endParaRPr>
                    </a:p>
                  </a:txBody>
                  <a:tcPr marL="46288" marR="46288" marT="0" marB="0"/>
                </a:tc>
                <a:tc>
                  <a:txBody>
                    <a:bodyPr/>
                    <a:lstStyle/>
                    <a:p>
                      <a:pPr marL="0" marR="0">
                        <a:spcBef>
                          <a:spcPts val="0"/>
                        </a:spcBef>
                        <a:spcAft>
                          <a:spcPts val="0"/>
                        </a:spcAft>
                      </a:pPr>
                      <a:r>
                        <a:rPr lang="en-US" sz="1400">
                          <a:effectLst/>
                        </a:rPr>
                        <a:t>Renewable energy systems</a:t>
                      </a:r>
                      <a:endParaRPr lang="en-US" sz="1400">
                        <a:effectLst/>
                        <a:latin typeface="Times New Roman" panose="02020603050405020304" pitchFamily="18" charset="0"/>
                        <a:ea typeface="Times New Roman" panose="02020603050405020304" pitchFamily="18" charset="0"/>
                      </a:endParaRPr>
                    </a:p>
                  </a:txBody>
                  <a:tcPr marL="46288" marR="46288" marT="0" marB="0"/>
                </a:tc>
                <a:tc>
                  <a:txBody>
                    <a:bodyPr/>
                    <a:lstStyle/>
                    <a:p>
                      <a:pPr marL="0" marR="0">
                        <a:spcBef>
                          <a:spcPts val="0"/>
                        </a:spcBef>
                        <a:spcAft>
                          <a:spcPts val="0"/>
                        </a:spcAft>
                      </a:pPr>
                      <a:r>
                        <a:rPr lang="en-US" sz="1400">
                          <a:effectLst/>
                        </a:rPr>
                        <a:t>1-6</a:t>
                      </a:r>
                      <a:endParaRPr lang="en-US" sz="1400">
                        <a:effectLst/>
                        <a:latin typeface="Times New Roman" panose="02020603050405020304" pitchFamily="18" charset="0"/>
                        <a:ea typeface="Times New Roman" panose="02020603050405020304" pitchFamily="18" charset="0"/>
                      </a:endParaRPr>
                    </a:p>
                  </a:txBody>
                  <a:tcPr marL="46288" marR="46288" marT="0" marB="0"/>
                </a:tc>
                <a:tc>
                  <a:txBody>
                    <a:bodyPr/>
                    <a:lstStyle/>
                    <a:p>
                      <a:pPr marL="0" marR="0">
                        <a:spcBef>
                          <a:spcPts val="0"/>
                        </a:spcBef>
                        <a:spcAft>
                          <a:spcPts val="0"/>
                        </a:spcAft>
                      </a:pPr>
                      <a:r>
                        <a:rPr lang="en-US" sz="1400" dirty="0">
                          <a:effectLst/>
                        </a:rPr>
                        <a:t>Up to 6 points for on-site and/or off-site renewable energy</a:t>
                      </a:r>
                      <a:endParaRPr lang="en-US" sz="1400" dirty="0">
                        <a:effectLst/>
                        <a:latin typeface="Times New Roman" panose="02020603050405020304" pitchFamily="18" charset="0"/>
                        <a:ea typeface="Times New Roman" panose="02020603050405020304" pitchFamily="18" charset="0"/>
                      </a:endParaRPr>
                    </a:p>
                  </a:txBody>
                  <a:tcPr marL="46288" marR="46288" marT="0" marB="0"/>
                </a:tc>
                <a:tc>
                  <a:txBody>
                    <a:bodyPr/>
                    <a:lstStyle/>
                    <a:p>
                      <a:pPr marL="0" marR="0">
                        <a:spcBef>
                          <a:spcPts val="0"/>
                        </a:spcBef>
                        <a:spcAft>
                          <a:spcPts val="0"/>
                        </a:spcAft>
                      </a:pPr>
                      <a:r>
                        <a:rPr lang="en-US" sz="1400">
                          <a:effectLst/>
                        </a:rPr>
                        <a:t>See Renewable Energy Policy</a:t>
                      </a:r>
                      <a:endParaRPr lang="en-US" sz="1400">
                        <a:effectLst/>
                        <a:latin typeface="Times New Roman" panose="02020603050405020304" pitchFamily="18" charset="0"/>
                        <a:ea typeface="Times New Roman" panose="02020603050405020304" pitchFamily="18" charset="0"/>
                      </a:endParaRPr>
                    </a:p>
                  </a:txBody>
                  <a:tcPr marL="46288" marR="46288" marT="0" marB="0"/>
                </a:tc>
                <a:extLst>
                  <a:ext uri="{0D108BD9-81ED-4DB2-BD59-A6C34878D82A}">
                    <a16:rowId xmlns:a16="http://schemas.microsoft.com/office/drawing/2014/main" val="1955032476"/>
                  </a:ext>
                </a:extLst>
              </a:tr>
              <a:tr h="201427">
                <a:tc gridSpan="5">
                  <a:txBody>
                    <a:bodyPr/>
                    <a:lstStyle/>
                    <a:p>
                      <a:pPr marL="0" marR="0">
                        <a:spcBef>
                          <a:spcPts val="0"/>
                        </a:spcBef>
                        <a:spcAft>
                          <a:spcPts val="0"/>
                        </a:spcAft>
                      </a:pPr>
                      <a:r>
                        <a:rPr lang="en-US" sz="1400" dirty="0">
                          <a:effectLst/>
                        </a:rPr>
                        <a:t>Other Points</a:t>
                      </a:r>
                      <a:endParaRPr lang="en-US" sz="1400" dirty="0">
                        <a:effectLst/>
                        <a:latin typeface="Times New Roman" panose="02020603050405020304" pitchFamily="18" charset="0"/>
                        <a:ea typeface="Times New Roman" panose="02020603050405020304" pitchFamily="18" charset="0"/>
                      </a:endParaRPr>
                    </a:p>
                  </a:txBody>
                  <a:tcPr marL="46288" marR="46288"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78084146"/>
                  </a:ext>
                </a:extLst>
              </a:tr>
              <a:tr h="298316">
                <a:tc>
                  <a:txBody>
                    <a:bodyPr/>
                    <a:lstStyle/>
                    <a:p>
                      <a:pPr marL="0" marR="0">
                        <a:spcBef>
                          <a:spcPts val="0"/>
                        </a:spcBef>
                        <a:spcAft>
                          <a:spcPts val="0"/>
                        </a:spcAft>
                      </a:pPr>
                      <a:r>
                        <a:rPr lang="en-US" sz="1400" dirty="0">
                          <a:effectLst/>
                        </a:rPr>
                        <a:t>OP1</a:t>
                      </a:r>
                      <a:endParaRPr lang="en-US" sz="1400" dirty="0">
                        <a:effectLst/>
                        <a:latin typeface="Times New Roman" panose="02020603050405020304" pitchFamily="18" charset="0"/>
                        <a:ea typeface="Times New Roman" panose="02020603050405020304" pitchFamily="18" charset="0"/>
                      </a:endParaRPr>
                    </a:p>
                  </a:txBody>
                  <a:tcPr marL="46288" marR="46288" marT="0" marB="0"/>
                </a:tc>
                <a:tc>
                  <a:txBody>
                    <a:bodyPr/>
                    <a:lstStyle/>
                    <a:p>
                      <a:pPr marL="0" marR="0">
                        <a:spcBef>
                          <a:spcPts val="0"/>
                        </a:spcBef>
                        <a:spcAft>
                          <a:spcPts val="0"/>
                        </a:spcAft>
                      </a:pPr>
                      <a:r>
                        <a:rPr lang="en-US" sz="1400">
                          <a:effectLst/>
                        </a:rPr>
                        <a:t>Development Density</a:t>
                      </a:r>
                      <a:endParaRPr lang="en-US" sz="1400">
                        <a:effectLst/>
                        <a:latin typeface="Times New Roman" panose="02020603050405020304" pitchFamily="18" charset="0"/>
                        <a:ea typeface="Times New Roman" panose="02020603050405020304" pitchFamily="18" charset="0"/>
                      </a:endParaRPr>
                    </a:p>
                  </a:txBody>
                  <a:tcPr marL="46288" marR="46288" marT="0" marB="0"/>
                </a:tc>
                <a:tc>
                  <a:txBody>
                    <a:bodyPr/>
                    <a:lstStyle/>
                    <a:p>
                      <a:pPr marL="0" marR="0">
                        <a:spcBef>
                          <a:spcPts val="0"/>
                        </a:spcBef>
                        <a:spcAft>
                          <a:spcPts val="0"/>
                        </a:spcAft>
                      </a:pPr>
                      <a:r>
                        <a:rPr lang="en-US" sz="1400">
                          <a:effectLst/>
                        </a:rPr>
                        <a:t>1</a:t>
                      </a:r>
                      <a:endParaRPr lang="en-US" sz="1400">
                        <a:effectLst/>
                        <a:latin typeface="Times New Roman" panose="02020603050405020304" pitchFamily="18" charset="0"/>
                        <a:ea typeface="Times New Roman" panose="02020603050405020304" pitchFamily="18" charset="0"/>
                      </a:endParaRPr>
                    </a:p>
                  </a:txBody>
                  <a:tcPr marL="46288" marR="46288" marT="0" marB="0"/>
                </a:tc>
                <a:tc>
                  <a:txBody>
                    <a:bodyPr/>
                    <a:lstStyle/>
                    <a:p>
                      <a:pPr marL="0" marR="0">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endParaRPr>
                    </a:p>
                  </a:txBody>
                  <a:tcPr marL="46288" marR="46288" marT="0" marB="0"/>
                </a:tc>
                <a:tc>
                  <a:txBody>
                    <a:bodyPr/>
                    <a:lstStyle/>
                    <a:p>
                      <a:pPr marL="0" marR="0">
                        <a:spcBef>
                          <a:spcPts val="0"/>
                        </a:spcBef>
                        <a:spcAft>
                          <a:spcPts val="0"/>
                        </a:spcAft>
                      </a:pPr>
                      <a:r>
                        <a:rPr lang="en-US" sz="1400">
                          <a:effectLst/>
                        </a:rPr>
                        <a:t>Likely</a:t>
                      </a:r>
                      <a:endParaRPr lang="en-US" sz="1400">
                        <a:effectLst/>
                        <a:latin typeface="Times New Roman" panose="02020603050405020304" pitchFamily="18" charset="0"/>
                        <a:ea typeface="Times New Roman" panose="02020603050405020304" pitchFamily="18" charset="0"/>
                      </a:endParaRPr>
                    </a:p>
                  </a:txBody>
                  <a:tcPr marL="46288" marR="46288" marT="0" marB="0"/>
                </a:tc>
                <a:extLst>
                  <a:ext uri="{0D108BD9-81ED-4DB2-BD59-A6C34878D82A}">
                    <a16:rowId xmlns:a16="http://schemas.microsoft.com/office/drawing/2014/main" val="1722340036"/>
                  </a:ext>
                </a:extLst>
              </a:tr>
              <a:tr h="201427">
                <a:tc>
                  <a:txBody>
                    <a:bodyPr/>
                    <a:lstStyle/>
                    <a:p>
                      <a:pPr marL="0" marR="0">
                        <a:spcBef>
                          <a:spcPts val="0"/>
                        </a:spcBef>
                        <a:spcAft>
                          <a:spcPts val="0"/>
                        </a:spcAft>
                      </a:pPr>
                      <a:r>
                        <a:rPr lang="en-US" sz="1400" dirty="0">
                          <a:effectLst/>
                        </a:rPr>
                        <a:t>OP2</a:t>
                      </a:r>
                      <a:endParaRPr lang="en-US" sz="1400" dirty="0">
                        <a:effectLst/>
                        <a:latin typeface="Times New Roman" panose="02020603050405020304" pitchFamily="18" charset="0"/>
                        <a:ea typeface="Times New Roman" panose="02020603050405020304" pitchFamily="18" charset="0"/>
                      </a:endParaRPr>
                    </a:p>
                  </a:txBody>
                  <a:tcPr marL="46288" marR="46288" marT="0" marB="0"/>
                </a:tc>
                <a:tc>
                  <a:txBody>
                    <a:bodyPr/>
                    <a:lstStyle/>
                    <a:p>
                      <a:pPr marL="0" marR="0">
                        <a:spcBef>
                          <a:spcPts val="0"/>
                        </a:spcBef>
                        <a:spcAft>
                          <a:spcPts val="0"/>
                        </a:spcAft>
                      </a:pPr>
                      <a:r>
                        <a:rPr lang="en-US" sz="1400">
                          <a:effectLst/>
                        </a:rPr>
                        <a:t>Walkability</a:t>
                      </a:r>
                      <a:endParaRPr lang="en-US" sz="1400">
                        <a:effectLst/>
                        <a:latin typeface="Times New Roman" panose="02020603050405020304" pitchFamily="18" charset="0"/>
                        <a:ea typeface="Times New Roman" panose="02020603050405020304" pitchFamily="18" charset="0"/>
                      </a:endParaRPr>
                    </a:p>
                  </a:txBody>
                  <a:tcPr marL="46288" marR="46288" marT="0" marB="0"/>
                </a:tc>
                <a:tc>
                  <a:txBody>
                    <a:bodyPr/>
                    <a:lstStyle/>
                    <a:p>
                      <a:pPr marL="0" marR="0">
                        <a:spcBef>
                          <a:spcPts val="0"/>
                        </a:spcBef>
                        <a:spcAft>
                          <a:spcPts val="0"/>
                        </a:spcAft>
                      </a:pPr>
                      <a:r>
                        <a:rPr lang="en-US" sz="1400">
                          <a:effectLst/>
                        </a:rPr>
                        <a:t>1</a:t>
                      </a:r>
                      <a:endParaRPr lang="en-US" sz="1400">
                        <a:effectLst/>
                        <a:latin typeface="Times New Roman" panose="02020603050405020304" pitchFamily="18" charset="0"/>
                        <a:ea typeface="Times New Roman" panose="02020603050405020304" pitchFamily="18" charset="0"/>
                      </a:endParaRPr>
                    </a:p>
                  </a:txBody>
                  <a:tcPr marL="46288" marR="46288" marT="0" marB="0"/>
                </a:tc>
                <a:tc>
                  <a:txBody>
                    <a:bodyPr/>
                    <a:lstStyle/>
                    <a:p>
                      <a:pPr marL="0" marR="0">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endParaRPr>
                    </a:p>
                  </a:txBody>
                  <a:tcPr marL="46288" marR="46288" marT="0" marB="0"/>
                </a:tc>
                <a:tc>
                  <a:txBody>
                    <a:bodyPr/>
                    <a:lstStyle/>
                    <a:p>
                      <a:pPr marL="0" marR="0">
                        <a:spcBef>
                          <a:spcPts val="0"/>
                        </a:spcBef>
                        <a:spcAft>
                          <a:spcPts val="0"/>
                        </a:spcAft>
                      </a:pPr>
                      <a:r>
                        <a:rPr lang="en-US" sz="1400">
                          <a:effectLst/>
                        </a:rPr>
                        <a:t>Likely</a:t>
                      </a:r>
                      <a:endParaRPr lang="en-US" sz="1400">
                        <a:effectLst/>
                        <a:latin typeface="Times New Roman" panose="02020603050405020304" pitchFamily="18" charset="0"/>
                        <a:ea typeface="Times New Roman" panose="02020603050405020304" pitchFamily="18" charset="0"/>
                      </a:endParaRPr>
                    </a:p>
                  </a:txBody>
                  <a:tcPr marL="46288" marR="46288" marT="0" marB="0"/>
                </a:tc>
                <a:extLst>
                  <a:ext uri="{0D108BD9-81ED-4DB2-BD59-A6C34878D82A}">
                    <a16:rowId xmlns:a16="http://schemas.microsoft.com/office/drawing/2014/main" val="2655868866"/>
                  </a:ext>
                </a:extLst>
              </a:tr>
              <a:tr h="402854">
                <a:tc>
                  <a:txBody>
                    <a:bodyPr/>
                    <a:lstStyle/>
                    <a:p>
                      <a:pPr marL="0" marR="0">
                        <a:spcBef>
                          <a:spcPts val="0"/>
                        </a:spcBef>
                        <a:spcAft>
                          <a:spcPts val="0"/>
                        </a:spcAft>
                      </a:pPr>
                      <a:r>
                        <a:rPr lang="en-US" sz="1400" dirty="0">
                          <a:effectLst/>
                        </a:rPr>
                        <a:t>OP5</a:t>
                      </a:r>
                      <a:endParaRPr lang="en-US" sz="1400" dirty="0">
                        <a:effectLst/>
                        <a:latin typeface="Times New Roman" panose="02020603050405020304" pitchFamily="18" charset="0"/>
                        <a:ea typeface="Times New Roman" panose="02020603050405020304" pitchFamily="18" charset="0"/>
                      </a:endParaRPr>
                    </a:p>
                  </a:txBody>
                  <a:tcPr marL="46288" marR="46288" marT="0" marB="0"/>
                </a:tc>
                <a:tc>
                  <a:txBody>
                    <a:bodyPr/>
                    <a:lstStyle/>
                    <a:p>
                      <a:pPr marL="0" marR="0">
                        <a:spcBef>
                          <a:spcPts val="0"/>
                        </a:spcBef>
                        <a:spcAft>
                          <a:spcPts val="0"/>
                        </a:spcAft>
                      </a:pPr>
                      <a:r>
                        <a:rPr lang="en-US" sz="1400" dirty="0">
                          <a:effectLst/>
                        </a:rPr>
                        <a:t>NY Stretch Code-2020</a:t>
                      </a:r>
                      <a:endParaRPr lang="en-US" sz="1400" dirty="0">
                        <a:effectLst/>
                        <a:latin typeface="Times New Roman" panose="02020603050405020304" pitchFamily="18" charset="0"/>
                        <a:ea typeface="Times New Roman" panose="02020603050405020304" pitchFamily="18" charset="0"/>
                      </a:endParaRPr>
                    </a:p>
                  </a:txBody>
                  <a:tcPr marL="46288" marR="46288" marT="0" marB="0"/>
                </a:tc>
                <a:tc>
                  <a:txBody>
                    <a:bodyPr/>
                    <a:lstStyle/>
                    <a:p>
                      <a:pPr marL="0" marR="0">
                        <a:spcBef>
                          <a:spcPts val="0"/>
                        </a:spcBef>
                        <a:spcAft>
                          <a:spcPts val="0"/>
                        </a:spcAft>
                      </a:pPr>
                      <a:r>
                        <a:rPr lang="en-US" sz="1400">
                          <a:effectLst/>
                        </a:rPr>
                        <a:t>1</a:t>
                      </a:r>
                      <a:endParaRPr lang="en-US" sz="1400">
                        <a:effectLst/>
                        <a:latin typeface="Times New Roman" panose="02020603050405020304" pitchFamily="18" charset="0"/>
                        <a:ea typeface="Times New Roman" panose="02020603050405020304" pitchFamily="18" charset="0"/>
                      </a:endParaRPr>
                    </a:p>
                  </a:txBody>
                  <a:tcPr marL="46288" marR="46288" marT="0" marB="0"/>
                </a:tc>
                <a:tc>
                  <a:txBody>
                    <a:bodyPr/>
                    <a:lstStyle/>
                    <a:p>
                      <a:pPr marL="0" marR="0">
                        <a:spcBef>
                          <a:spcPts val="0"/>
                        </a:spcBef>
                        <a:spcAft>
                          <a:spcPts val="0"/>
                        </a:spcAft>
                      </a:pPr>
                      <a:r>
                        <a:rPr lang="en-US" sz="1400">
                          <a:effectLst/>
                        </a:rPr>
                        <a:t>Comply with NY Stretch Code</a:t>
                      </a:r>
                      <a:endParaRPr lang="en-US" sz="1400">
                        <a:effectLst/>
                        <a:latin typeface="Times New Roman" panose="02020603050405020304" pitchFamily="18" charset="0"/>
                        <a:ea typeface="Times New Roman" panose="02020603050405020304" pitchFamily="18" charset="0"/>
                      </a:endParaRPr>
                    </a:p>
                  </a:txBody>
                  <a:tcPr marL="46288" marR="46288" marT="0" marB="0"/>
                </a:tc>
                <a:tc>
                  <a:txBody>
                    <a:bodyPr/>
                    <a:lstStyle/>
                    <a:p>
                      <a:pPr marL="0" marR="0">
                        <a:spcBef>
                          <a:spcPts val="0"/>
                        </a:spcBef>
                        <a:spcAft>
                          <a:spcPts val="0"/>
                        </a:spcAft>
                      </a:pPr>
                      <a:r>
                        <a:rPr lang="en-US" sz="1400" dirty="0">
                          <a:effectLst/>
                        </a:rPr>
                        <a:t>See Standard 018110</a:t>
                      </a:r>
                      <a:endParaRPr lang="en-US" sz="1400" dirty="0">
                        <a:effectLst/>
                        <a:latin typeface="Times New Roman" panose="02020603050405020304" pitchFamily="18" charset="0"/>
                        <a:ea typeface="Times New Roman" panose="02020603050405020304" pitchFamily="18" charset="0"/>
                      </a:endParaRPr>
                    </a:p>
                  </a:txBody>
                  <a:tcPr marL="46288" marR="46288" marT="0" marB="0"/>
                </a:tc>
                <a:extLst>
                  <a:ext uri="{0D108BD9-81ED-4DB2-BD59-A6C34878D82A}">
                    <a16:rowId xmlns:a16="http://schemas.microsoft.com/office/drawing/2014/main" val="590750868"/>
                  </a:ext>
                </a:extLst>
              </a:tr>
              <a:tr h="258977">
                <a:tc>
                  <a:txBody>
                    <a:bodyPr/>
                    <a:lstStyle/>
                    <a:p>
                      <a:pPr marL="0" marR="0">
                        <a:spcBef>
                          <a:spcPts val="0"/>
                        </a:spcBef>
                        <a:spcAft>
                          <a:spcPts val="0"/>
                        </a:spcAft>
                      </a:pPr>
                      <a:r>
                        <a:rPr lang="en-US" sz="1400">
                          <a:effectLst/>
                        </a:rPr>
                        <a:t>OP6</a:t>
                      </a:r>
                      <a:endParaRPr lang="en-US" sz="1400">
                        <a:effectLst/>
                        <a:latin typeface="Times New Roman" panose="02020603050405020304" pitchFamily="18" charset="0"/>
                        <a:ea typeface="Times New Roman" panose="02020603050405020304" pitchFamily="18" charset="0"/>
                      </a:endParaRPr>
                    </a:p>
                  </a:txBody>
                  <a:tcPr marL="46288" marR="46288" marT="0" marB="0"/>
                </a:tc>
                <a:tc>
                  <a:txBody>
                    <a:bodyPr/>
                    <a:lstStyle/>
                    <a:p>
                      <a:pPr marL="0" marR="0">
                        <a:spcBef>
                          <a:spcPts val="0"/>
                        </a:spcBef>
                        <a:spcAft>
                          <a:spcPts val="0"/>
                        </a:spcAft>
                      </a:pPr>
                      <a:r>
                        <a:rPr lang="en-US" sz="1400">
                          <a:effectLst/>
                        </a:rPr>
                        <a:t>Custom energy improvement</a:t>
                      </a:r>
                      <a:endParaRPr lang="en-US" sz="1400">
                        <a:effectLst/>
                        <a:latin typeface="Times New Roman" panose="02020603050405020304" pitchFamily="18" charset="0"/>
                        <a:ea typeface="Times New Roman" panose="02020603050405020304" pitchFamily="18" charset="0"/>
                      </a:endParaRPr>
                    </a:p>
                  </a:txBody>
                  <a:tcPr marL="46288" marR="46288" marT="0" marB="0"/>
                </a:tc>
                <a:tc>
                  <a:txBody>
                    <a:bodyPr/>
                    <a:lstStyle/>
                    <a:p>
                      <a:pPr marL="0" marR="0">
                        <a:spcBef>
                          <a:spcPts val="0"/>
                        </a:spcBef>
                        <a:spcAft>
                          <a:spcPts val="0"/>
                        </a:spcAft>
                      </a:pPr>
                      <a:r>
                        <a:rPr lang="en-US" sz="1400" dirty="0">
                          <a:effectLst/>
                        </a:rPr>
                        <a:t>1-2</a:t>
                      </a:r>
                      <a:endParaRPr lang="en-US" sz="1400" dirty="0">
                        <a:effectLst/>
                        <a:latin typeface="Times New Roman" panose="02020603050405020304" pitchFamily="18" charset="0"/>
                        <a:ea typeface="Times New Roman" panose="02020603050405020304" pitchFamily="18" charset="0"/>
                      </a:endParaRPr>
                    </a:p>
                  </a:txBody>
                  <a:tcPr marL="46288" marR="46288" marT="0" marB="0"/>
                </a:tc>
                <a:tc>
                  <a:txBody>
                    <a:bodyPr/>
                    <a:lstStyle/>
                    <a:p>
                      <a:pPr marL="0" marR="0">
                        <a:spcBef>
                          <a:spcPts val="0"/>
                        </a:spcBef>
                        <a:spcAft>
                          <a:spcPts val="0"/>
                        </a:spcAft>
                      </a:pPr>
                      <a:r>
                        <a:rPr lang="en-US" sz="1400" dirty="0">
                          <a:effectLst/>
                        </a:rPr>
                        <a:t>Reduction in site energy use</a:t>
                      </a:r>
                      <a:endParaRPr lang="en-US" sz="1400" dirty="0">
                        <a:effectLst/>
                        <a:latin typeface="Times New Roman" panose="02020603050405020304" pitchFamily="18" charset="0"/>
                        <a:ea typeface="Times New Roman" panose="02020603050405020304" pitchFamily="18" charset="0"/>
                      </a:endParaRPr>
                    </a:p>
                  </a:txBody>
                  <a:tcPr marL="46288" marR="46288" marT="0" marB="0"/>
                </a:tc>
                <a:tc>
                  <a:txBody>
                    <a:bodyPr/>
                    <a:lstStyle/>
                    <a:p>
                      <a:pPr marL="0" marR="0">
                        <a:spcBef>
                          <a:spcPts val="0"/>
                        </a:spcBef>
                        <a:spcAft>
                          <a:spcPts val="0"/>
                        </a:spcAft>
                      </a:pPr>
                      <a:r>
                        <a:rPr lang="en-US" sz="1400" dirty="0">
                          <a:effectLst/>
                        </a:rPr>
                        <a:t>Likely</a:t>
                      </a:r>
                      <a:endParaRPr lang="en-US" sz="1400" dirty="0">
                        <a:effectLst/>
                        <a:latin typeface="Times New Roman" panose="02020603050405020304" pitchFamily="18" charset="0"/>
                        <a:ea typeface="Times New Roman" panose="02020603050405020304" pitchFamily="18" charset="0"/>
                      </a:endParaRPr>
                    </a:p>
                  </a:txBody>
                  <a:tcPr marL="46288" marR="46288" marT="0" marB="0"/>
                </a:tc>
                <a:extLst>
                  <a:ext uri="{0D108BD9-81ED-4DB2-BD59-A6C34878D82A}">
                    <a16:rowId xmlns:a16="http://schemas.microsoft.com/office/drawing/2014/main" val="2826530194"/>
                  </a:ext>
                </a:extLst>
              </a:tr>
              <a:tr h="517955">
                <a:tc gridSpan="5">
                  <a:txBody>
                    <a:bodyPr/>
                    <a:lstStyle/>
                    <a:p>
                      <a:pPr marL="0" marR="0">
                        <a:spcBef>
                          <a:spcPts val="0"/>
                        </a:spcBef>
                        <a:spcAft>
                          <a:spcPts val="0"/>
                        </a:spcAft>
                      </a:pPr>
                      <a:r>
                        <a:rPr lang="en-US" sz="1800" dirty="0">
                          <a:effectLst/>
                        </a:rPr>
                        <a:t>Easy/Prescriptive Path: 12 IECS Points for Prescriptive Path OR</a:t>
                      </a:r>
                    </a:p>
                    <a:p>
                      <a:pPr marL="0" marR="0">
                        <a:spcBef>
                          <a:spcPts val="0"/>
                        </a:spcBef>
                        <a:spcAft>
                          <a:spcPts val="0"/>
                        </a:spcAft>
                      </a:pPr>
                      <a:r>
                        <a:rPr lang="en-US" sz="1800" dirty="0">
                          <a:effectLst/>
                        </a:rPr>
                        <a:t>Whole-Building Modeling Path: 7 IECS Points + 17 LEED EA Points</a:t>
                      </a:r>
                      <a:endParaRPr lang="en-US" sz="1800" dirty="0">
                        <a:effectLst/>
                        <a:latin typeface="Times New Roman" panose="02020603050405020304" pitchFamily="18" charset="0"/>
                        <a:ea typeface="Times New Roman" panose="02020603050405020304" pitchFamily="18" charset="0"/>
                      </a:endParaRPr>
                    </a:p>
                  </a:txBody>
                  <a:tcPr marL="46288" marR="46288"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12097899"/>
                  </a:ext>
                </a:extLst>
              </a:tr>
            </a:tbl>
          </a:graphicData>
        </a:graphic>
      </p:graphicFrame>
      <p:sp>
        <p:nvSpPr>
          <p:cNvPr id="8" name="Title 2">
            <a:extLst>
              <a:ext uri="{FF2B5EF4-FFF2-40B4-BE49-F238E27FC236}">
                <a16:creationId xmlns:a16="http://schemas.microsoft.com/office/drawing/2014/main" id="{B2FD43EF-8351-2E51-2E64-333F2ECA8218}"/>
              </a:ext>
            </a:extLst>
          </p:cNvPr>
          <p:cNvSpPr txBox="1">
            <a:spLocks/>
          </p:cNvSpPr>
          <p:nvPr/>
        </p:nvSpPr>
        <p:spPr>
          <a:xfrm>
            <a:off x="369143" y="609600"/>
            <a:ext cx="8405714" cy="665629"/>
          </a:xfrm>
          <a:prstGeom prst="rect">
            <a:avLst/>
          </a:prstGeom>
        </p:spPr>
        <p:txBody>
          <a:bodyPr vert="horz" lIns="88751" tIns="44375" rIns="88751" bIns="44375" rtlCol="0" anchor="ctr">
            <a:noAutofit/>
          </a:bodyPr>
          <a:lstStyle>
            <a:lvl1pPr algn="l" defTabSz="914400" rtl="0" eaLnBrk="1" latinLnBrk="0" hangingPunct="1">
              <a:spcBef>
                <a:spcPct val="0"/>
              </a:spcBef>
              <a:buNone/>
              <a:defRPr sz="3200" kern="1200">
                <a:solidFill>
                  <a:schemeClr val="accent3"/>
                </a:solidFill>
                <a:latin typeface="+mj-lt"/>
                <a:ea typeface="+mj-ea"/>
                <a:cs typeface="+mj-cs"/>
              </a:defRPr>
            </a:lvl1pPr>
          </a:lstStyle>
          <a:p>
            <a:pPr defTabSz="887553"/>
            <a:r>
              <a:rPr lang="en-US" sz="3600" b="1" dirty="0">
                <a:solidFill>
                  <a:schemeClr val="tx1">
                    <a:lumMod val="85000"/>
                    <a:lumOff val="15000"/>
                  </a:schemeClr>
                </a:solidFill>
                <a:latin typeface="Arial" panose="020B0604020202020204" pitchFamily="34" charset="0"/>
                <a:cs typeface="Arial" panose="020B0604020202020204" pitchFamily="34" charset="0"/>
              </a:rPr>
              <a:t>Compliance Paths – 2023 Updates</a:t>
            </a:r>
          </a:p>
        </p:txBody>
      </p:sp>
      <p:sp>
        <p:nvSpPr>
          <p:cNvPr id="2" name="Slide Number Placeholder 1">
            <a:extLst>
              <a:ext uri="{FF2B5EF4-FFF2-40B4-BE49-F238E27FC236}">
                <a16:creationId xmlns:a16="http://schemas.microsoft.com/office/drawing/2014/main" id="{DE2AF992-AB14-D058-C37F-2A0C6D4A8187}"/>
              </a:ext>
            </a:extLst>
          </p:cNvPr>
          <p:cNvSpPr>
            <a:spLocks noGrp="1"/>
          </p:cNvSpPr>
          <p:nvPr>
            <p:ph type="sldNum" sz="quarter" idx="12"/>
          </p:nvPr>
        </p:nvSpPr>
        <p:spPr/>
        <p:txBody>
          <a:bodyPr/>
          <a:lstStyle/>
          <a:p>
            <a:fld id="{6315554C-9387-4378-80C2-5F7076CAC952}" type="slidenum">
              <a:rPr lang="en-US" smtClean="0"/>
              <a:t>6</a:t>
            </a:fld>
            <a:endParaRPr lang="en-US"/>
          </a:p>
        </p:txBody>
      </p:sp>
    </p:spTree>
    <p:extLst>
      <p:ext uri="{BB962C8B-B14F-4D97-AF65-F5344CB8AC3E}">
        <p14:creationId xmlns:p14="http://schemas.microsoft.com/office/powerpoint/2010/main" val="215731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B2FD43EF-8351-2E51-2E64-333F2ECA8218}"/>
              </a:ext>
            </a:extLst>
          </p:cNvPr>
          <p:cNvSpPr txBox="1">
            <a:spLocks/>
          </p:cNvSpPr>
          <p:nvPr/>
        </p:nvSpPr>
        <p:spPr>
          <a:xfrm>
            <a:off x="369143" y="609600"/>
            <a:ext cx="8405714" cy="665629"/>
          </a:xfrm>
          <a:prstGeom prst="rect">
            <a:avLst/>
          </a:prstGeom>
        </p:spPr>
        <p:txBody>
          <a:bodyPr vert="horz" lIns="88751" tIns="44375" rIns="88751" bIns="44375" rtlCol="0" anchor="ctr">
            <a:noAutofit/>
          </a:bodyPr>
          <a:lstStyle>
            <a:lvl1pPr algn="l" defTabSz="914400" rtl="0" eaLnBrk="1" latinLnBrk="0" hangingPunct="1">
              <a:spcBef>
                <a:spcPct val="0"/>
              </a:spcBef>
              <a:buNone/>
              <a:defRPr sz="3200" kern="1200">
                <a:solidFill>
                  <a:schemeClr val="accent3"/>
                </a:solidFill>
                <a:latin typeface="+mj-lt"/>
                <a:ea typeface="+mj-ea"/>
                <a:cs typeface="+mj-cs"/>
              </a:defRPr>
            </a:lvl1pPr>
          </a:lstStyle>
          <a:p>
            <a:pPr defTabSz="887553"/>
            <a:r>
              <a:rPr lang="en-US" sz="3600" b="1" dirty="0">
                <a:solidFill>
                  <a:schemeClr val="tx1">
                    <a:lumMod val="85000"/>
                    <a:lumOff val="15000"/>
                  </a:schemeClr>
                </a:solidFill>
                <a:latin typeface="Arial" panose="020B0604020202020204" pitchFamily="34" charset="0"/>
                <a:cs typeface="Arial" panose="020B0604020202020204" pitchFamily="34" charset="0"/>
              </a:rPr>
              <a:t>Compliance Paths – 2026 Updates</a:t>
            </a:r>
          </a:p>
        </p:txBody>
      </p:sp>
      <p:sp>
        <p:nvSpPr>
          <p:cNvPr id="3" name="TextBox 2">
            <a:extLst>
              <a:ext uri="{FF2B5EF4-FFF2-40B4-BE49-F238E27FC236}">
                <a16:creationId xmlns:a16="http://schemas.microsoft.com/office/drawing/2014/main" id="{461227CC-43C1-BC36-769D-57A174F29C36}"/>
              </a:ext>
            </a:extLst>
          </p:cNvPr>
          <p:cNvSpPr txBox="1"/>
          <p:nvPr/>
        </p:nvSpPr>
        <p:spPr>
          <a:xfrm>
            <a:off x="533400" y="1676400"/>
            <a:ext cx="7848600" cy="4801314"/>
          </a:xfrm>
          <a:prstGeom prst="rect">
            <a:avLst/>
          </a:prstGeom>
          <a:noFill/>
        </p:spPr>
        <p:txBody>
          <a:bodyPr wrap="square">
            <a:spAutoFit/>
          </a:bodyPr>
          <a:lstStyle/>
          <a:p>
            <a:r>
              <a:rPr lang="en-US" dirty="0"/>
              <a:t>Effective January 1, 2026, all buildings shall be built to have net-zero GHG emissions and shall not use </a:t>
            </a:r>
            <a:r>
              <a:rPr lang="en-US" i="1" dirty="0"/>
              <a:t>on-site</a:t>
            </a:r>
            <a:r>
              <a:rPr lang="en-US" dirty="0"/>
              <a:t> FOSSIL FUELS for space heating, water heating, or clothes drying</a:t>
            </a:r>
          </a:p>
          <a:p>
            <a:endParaRPr lang="en-US" dirty="0">
              <a:latin typeface="Times New Roman" panose="02020603050405020304" pitchFamily="18" charset="0"/>
              <a:ea typeface="Times New Roman" panose="02020603050405020304" pitchFamily="18" charset="0"/>
            </a:endParaRPr>
          </a:p>
          <a:p>
            <a:r>
              <a:rPr lang="en-US" dirty="0"/>
              <a:t>COMMERCIAL BUILDINGS (including RESIDENTIAL BUILDINGS with 4+ Stories) shall comply with the requirements of the ZERO Code.</a:t>
            </a:r>
          </a:p>
          <a:p>
            <a:endParaRPr lang="en-US" dirty="0"/>
          </a:p>
          <a:p>
            <a:r>
              <a:rPr lang="en-US" dirty="0"/>
              <a:t>The ZERO Code is available at </a:t>
            </a:r>
            <a:r>
              <a:rPr lang="en-US" dirty="0">
                <a:hlinkClick r:id="rId3"/>
              </a:rPr>
              <a:t>https://zero-code.org</a:t>
            </a:r>
            <a:endParaRPr lang="en-US" dirty="0"/>
          </a:p>
          <a:p>
            <a:endParaRPr lang="en-US"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T</a:t>
            </a:r>
            <a:r>
              <a:rPr lang="en-US" sz="1800" dirty="0">
                <a:effectLst/>
                <a:latin typeface="Times New Roman" panose="02020603050405020304" pitchFamily="18" charset="0"/>
                <a:ea typeface="Times New Roman" panose="02020603050405020304" pitchFamily="18" charset="0"/>
              </a:rPr>
              <a:t>he primary goal of each project is to target GHG reductions in accordance with the Cornell Climate Action Plan as follows: </a:t>
            </a:r>
          </a:p>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AVOID carbon-intensive activities; </a:t>
            </a:r>
          </a:p>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REDUCE demand through aggressive energy conservation; </a:t>
            </a:r>
          </a:p>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REPLACE fossil fuels with low-carbon renewable energy</a:t>
            </a:r>
            <a:endParaRPr lang="en-US" dirty="0"/>
          </a:p>
          <a:p>
            <a:endParaRPr lang="en-US" dirty="0">
              <a:latin typeface="Times New Roman" panose="02020603050405020304" pitchFamily="18" charset="0"/>
              <a:ea typeface="Times New Roman" panose="02020603050405020304" pitchFamily="18" charset="0"/>
            </a:endParaRPr>
          </a:p>
          <a:p>
            <a:r>
              <a:rPr lang="en-US" dirty="0">
                <a:hlinkClick r:id="rId4"/>
              </a:rPr>
              <a:t>018110_Energy Efficiency and Sustainable Design Standard.pdf (cornell.edu)</a:t>
            </a:r>
            <a:endParaRPr lang="en-US" dirty="0"/>
          </a:p>
          <a:p>
            <a:r>
              <a:rPr lang="en-US" dirty="0">
                <a:hlinkClick r:id="rId5"/>
              </a:rPr>
              <a:t>018130_Appendix A_2019.03.28.pdf (cornell.edu)</a:t>
            </a:r>
            <a:endParaRPr lang="en-US" dirty="0">
              <a:latin typeface="Times New Roman" panose="02020603050405020304" pitchFamily="18" charset="0"/>
              <a:ea typeface="Times New Roman" panose="02020603050405020304" pitchFamily="18" charset="0"/>
            </a:endParaRPr>
          </a:p>
        </p:txBody>
      </p:sp>
      <p:sp>
        <p:nvSpPr>
          <p:cNvPr id="5" name="Slide Number Placeholder 4">
            <a:extLst>
              <a:ext uri="{FF2B5EF4-FFF2-40B4-BE49-F238E27FC236}">
                <a16:creationId xmlns:a16="http://schemas.microsoft.com/office/drawing/2014/main" id="{8F993289-5AEA-BCE5-A303-3121BC7A83DD}"/>
              </a:ext>
            </a:extLst>
          </p:cNvPr>
          <p:cNvSpPr>
            <a:spLocks noGrp="1"/>
          </p:cNvSpPr>
          <p:nvPr>
            <p:ph type="sldNum" sz="quarter" idx="12"/>
          </p:nvPr>
        </p:nvSpPr>
        <p:spPr/>
        <p:txBody>
          <a:bodyPr/>
          <a:lstStyle/>
          <a:p>
            <a:fld id="{6315554C-9387-4378-80C2-5F7076CAC952}" type="slidenum">
              <a:rPr lang="en-US" smtClean="0"/>
              <a:t>7</a:t>
            </a:fld>
            <a:endParaRPr lang="en-US"/>
          </a:p>
        </p:txBody>
      </p:sp>
    </p:spTree>
    <p:extLst>
      <p:ext uri="{BB962C8B-B14F-4D97-AF65-F5344CB8AC3E}">
        <p14:creationId xmlns:p14="http://schemas.microsoft.com/office/powerpoint/2010/main" val="15682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03030"/>
      </a:dk2>
      <a:lt2>
        <a:srgbClr val="DEDEE0"/>
      </a:lt2>
      <a:accent1>
        <a:srgbClr val="B31B1B"/>
      </a:accent1>
      <a:accent2>
        <a:srgbClr val="4D4F53"/>
      </a:accent2>
      <a:accent3>
        <a:srgbClr val="A2998B"/>
      </a:accent3>
      <a:accent4>
        <a:srgbClr val="EF9595"/>
      </a:accent4>
      <a:accent5>
        <a:srgbClr val="7D7364"/>
      </a:accent5>
      <a:accent6>
        <a:srgbClr val="A8B1C4"/>
      </a:accent6>
      <a:hlink>
        <a:srgbClr val="3B4558"/>
      </a:hlink>
      <a:folHlink>
        <a:srgbClr val="596784"/>
      </a:folHlink>
    </a:clrScheme>
    <a:fontScheme name="Custom 2">
      <a:majorFont>
        <a:latin typeface="Helvetica"/>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3e85703-f67e-4508-8f0d-02348837f39d">
      <UserInfo>
        <DisplayName>Tracy Vosburgh</DisplayName>
        <AccountId>39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D6F258D96744E4FACB3B7527AF93A08" ma:contentTypeVersion="7" ma:contentTypeDescription="Create a new document." ma:contentTypeScope="" ma:versionID="83a325dcb073cf0b1365ef9268ce540c">
  <xsd:schema xmlns:xsd="http://www.w3.org/2001/XMLSchema" xmlns:xs="http://www.w3.org/2001/XMLSchema" xmlns:p="http://schemas.microsoft.com/office/2006/metadata/properties" xmlns:ns2="73e85703-f67e-4508-8f0d-02348837f39d" xmlns:ns3="39c7e2b0-b19b-4666-8b18-951751b65ca0" targetNamespace="http://schemas.microsoft.com/office/2006/metadata/properties" ma:root="true" ma:fieldsID="886e9efafce9df3c02711d7b00d8911b" ns2:_="" ns3:_="">
    <xsd:import namespace="73e85703-f67e-4508-8f0d-02348837f39d"/>
    <xsd:import namespace="39c7e2b0-b19b-4666-8b18-951751b65ca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e85703-f67e-4508-8f0d-02348837f39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c7e2b0-b19b-4666-8b18-951751b65ca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769373-594B-497F-B29F-9AD96F02CA37}">
  <ds:schemaRefs>
    <ds:schemaRef ds:uri="39c7e2b0-b19b-4666-8b18-951751b65ca0"/>
    <ds:schemaRef ds:uri="http://schemas.microsoft.com/office/2006/documentManagement/types"/>
    <ds:schemaRef ds:uri="http://schemas.microsoft.com/office/2006/metadata/properties"/>
    <ds:schemaRef ds:uri="http://schemas.openxmlformats.org/package/2006/metadata/core-properties"/>
    <ds:schemaRef ds:uri="73e85703-f67e-4508-8f0d-02348837f39d"/>
    <ds:schemaRef ds:uri="http://purl.org/dc/terms/"/>
    <ds:schemaRef ds:uri="http://purl.org/dc/dcmitype/"/>
    <ds:schemaRef ds:uri="http://purl.org/dc/elements/1.1/"/>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B6C29391-7C37-42A0-BB28-1AE21D57D6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e85703-f67e-4508-8f0d-02348837f39d"/>
    <ds:schemaRef ds:uri="39c7e2b0-b19b-4666-8b18-951751b65c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61DFF5-A0FD-45DC-86E6-8DA72B2A6F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13044</TotalTime>
  <Words>1242</Words>
  <Application>Microsoft Office PowerPoint</Application>
  <PresentationFormat>On-screen Show (4:3)</PresentationFormat>
  <Paragraphs>118</Paragraphs>
  <Slides>7</Slides>
  <Notes>6</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Helvetica</vt:lpstr>
      <vt:lpstr>Times</vt:lpstr>
      <vt:lpstr>Times New Roman</vt:lpstr>
      <vt:lpstr>Office Theme</vt:lpstr>
      <vt:lpstr>PowerPoint Presentation</vt:lpstr>
      <vt:lpstr>Ithaca Energy Code Supplement Renewable Energy Strategy </vt:lpstr>
      <vt:lpstr>PowerPoint Presentation</vt:lpstr>
      <vt:lpstr>Challenge - There aren’t enough existing RECs to support the long-term capital plan and pending new requirements for existing buildings - Rooftop solar installations aren’t an effective solution  Goals - Secure qualifying RECs for capital projects at a predictable cost - Leverage federal and state rebates (40-50% of cap ex) for new build - Strategically support the campus energy transition and carbon neutrality goal   Solution - Projects “buy” RECs from the existing campus REC supply to comply with IECS  1) Must still comply with NY Stretch Code = solar ready  - FCS Engineering develops up-front projections for projects  1) REC cost set at a rate equivalent to the estimated net “replacement” cost  2) Quantity of RECs estimated by building type and size - Budget in FPARs based on initial building type/size, true-up with final energy model   - E&amp;S aggregates funds for strategic campus energy transition projects to replenish the REC pool and/or reduce the carbon intensity of campus energy </vt:lpstr>
      <vt:lpstr>Win-Win Compliance certainty – using available RECs shields individual projects from changes in regulation and market/supply chain  Budget certainty – accurately estimate the cost of compliance early in the project planning process and build it into the budget, shields the project from market fluctuations   Cost advantages – projects only need to find cap ex to cover the net cost, about half of total cost, and avoid administrative hassle of managing rebates which can take up to 2 years beyond when the project is put in service to recover. Aggregated campus projects can leverage economies of scale  Operational advantages – the campus can build projects where and when it makes sense in the context of the campus energy transition, and avoid installing projects that don’t make sense for our campus by strategically leveraging the existing REC supply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J. Lind</dc:creator>
  <cp:lastModifiedBy>Taylor Sitko</cp:lastModifiedBy>
  <cp:revision>456</cp:revision>
  <cp:lastPrinted>2019-11-12T19:43:45Z</cp:lastPrinted>
  <dcterms:created xsi:type="dcterms:W3CDTF">2014-05-07T13:58:10Z</dcterms:created>
  <dcterms:modified xsi:type="dcterms:W3CDTF">2024-04-19T13:57:25Z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0x0101008D6F258D96744E4FACB3B7527AF93A08</vt:lpwstr>
  </property>
</Properties>
</file>