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sldIdLst>
    <p:sldId id="256" r:id="rId5"/>
    <p:sldId id="266" r:id="rId6"/>
    <p:sldId id="267" r:id="rId7"/>
    <p:sldId id="268" r:id="rId8"/>
    <p:sldId id="269" r:id="rId9"/>
    <p:sldId id="270" r:id="rId10"/>
    <p:sldId id="271" r:id="rId11"/>
    <p:sldId id="272"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238D93D-17FD-466E-BCCD-83F7A292B864}">
          <p14:sldIdLst>
            <p14:sldId id="256"/>
            <p14:sldId id="266"/>
            <p14:sldId id="267"/>
            <p14:sldId id="268"/>
            <p14:sldId id="269"/>
            <p14:sldId id="270"/>
            <p14:sldId id="271"/>
            <p14:sldId id="272"/>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B93"/>
    <a:srgbClr val="135E91"/>
    <a:srgbClr val="14659C"/>
    <a:srgbClr val="146E8E"/>
    <a:srgbClr val="127290"/>
    <a:srgbClr val="177799"/>
    <a:srgbClr val="176199"/>
    <a:srgbClr val="1968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86385" autoAdjust="0"/>
  </p:normalViewPr>
  <p:slideViewPr>
    <p:cSldViewPr snapToGrid="0">
      <p:cViewPr varScale="1">
        <p:scale>
          <a:sx n="79" d="100"/>
          <a:sy n="79" d="100"/>
        </p:scale>
        <p:origin x="42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F6F91-9FE5-4E1F-A955-780F4E9D830E}"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874F8-DA02-4B67-A425-40C917E50D1C}" type="slidenum">
              <a:rPr lang="en-US" smtClean="0"/>
              <a:t>‹#›</a:t>
            </a:fld>
            <a:endParaRPr lang="en-US"/>
          </a:p>
        </p:txBody>
      </p:sp>
    </p:spTree>
    <p:extLst>
      <p:ext uri="{BB962C8B-B14F-4D97-AF65-F5344CB8AC3E}">
        <p14:creationId xmlns:p14="http://schemas.microsoft.com/office/powerpoint/2010/main" val="972200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874F8-DA02-4B67-A425-40C917E50D1C}" type="slidenum">
              <a:rPr lang="en-US" smtClean="0"/>
              <a:t>1</a:t>
            </a:fld>
            <a:endParaRPr lang="en-US"/>
          </a:p>
        </p:txBody>
      </p:sp>
    </p:spTree>
    <p:extLst>
      <p:ext uri="{BB962C8B-B14F-4D97-AF65-F5344CB8AC3E}">
        <p14:creationId xmlns:p14="http://schemas.microsoft.com/office/powerpoint/2010/main" val="2987948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874F8-DA02-4B67-A425-40C917E50D1C}" type="slidenum">
              <a:rPr lang="en-US" smtClean="0"/>
              <a:t>7</a:t>
            </a:fld>
            <a:endParaRPr lang="en-US"/>
          </a:p>
        </p:txBody>
      </p:sp>
    </p:spTree>
    <p:extLst>
      <p:ext uri="{BB962C8B-B14F-4D97-AF65-F5344CB8AC3E}">
        <p14:creationId xmlns:p14="http://schemas.microsoft.com/office/powerpoint/2010/main" val="205005052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35B32D-43B0-0843-9813-FC51E663339B}"/>
              </a:ext>
            </a:extLst>
          </p:cNvPr>
          <p:cNvPicPr preferRelativeResize="0">
            <a:picLocks noChangeAspect="1"/>
          </p:cNvPicPr>
          <p:nvPr userDrawn="1"/>
        </p:nvPicPr>
        <p:blipFill>
          <a:blip r:embed="rId2">
            <a:alphaModFix/>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27619" y="429028"/>
            <a:ext cx="1510297" cy="1391064"/>
          </a:xfrm>
          <a:prstGeom prst="rect">
            <a:avLst/>
          </a:prstGeom>
        </p:spPr>
      </p:pic>
      <p:pic>
        <p:nvPicPr>
          <p:cNvPr id="9" name="Picture 8" descr="A view of a city&#10;&#10;Description automatically generated">
            <a:extLst>
              <a:ext uri="{FF2B5EF4-FFF2-40B4-BE49-F238E27FC236}">
                <a16:creationId xmlns:a16="http://schemas.microsoft.com/office/drawing/2014/main" id="{BBCFCC95-FBE4-2340-9B62-99EDA740ADE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10" t="23914" b="37436"/>
          <a:stretch/>
        </p:blipFill>
        <p:spPr>
          <a:xfrm>
            <a:off x="0" y="3325791"/>
            <a:ext cx="12192000" cy="3392871"/>
          </a:xfrm>
          <a:prstGeom prst="rect">
            <a:avLst/>
          </a:prstGeom>
        </p:spPr>
      </p:pic>
      <p:sp>
        <p:nvSpPr>
          <p:cNvPr id="10" name="Text Placeholder 14">
            <a:extLst>
              <a:ext uri="{FF2B5EF4-FFF2-40B4-BE49-F238E27FC236}">
                <a16:creationId xmlns:a16="http://schemas.microsoft.com/office/drawing/2014/main" id="{EAA456F5-385F-2744-B364-594A2EC31F41}"/>
              </a:ext>
            </a:extLst>
          </p:cNvPr>
          <p:cNvSpPr txBox="1">
            <a:spLocks/>
          </p:cNvSpPr>
          <p:nvPr userDrawn="1"/>
        </p:nvSpPr>
        <p:spPr>
          <a:xfrm>
            <a:off x="0" y="1"/>
            <a:ext cx="12192000" cy="141402"/>
          </a:xfrm>
          <a:prstGeom prst="rect">
            <a:avLst/>
          </a:prstGeom>
          <a:solidFill>
            <a:srgbClr val="116B93"/>
          </a:solidFill>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i="1" spc="600" dirty="0">
              <a:solidFill>
                <a:schemeClr val="bg1"/>
              </a:solidFill>
              <a:latin typeface="Arial" panose="020B0604020202020204" pitchFamily="34" charset="0"/>
              <a:cs typeface="Arial" panose="020B0604020202020204" pitchFamily="34" charset="0"/>
            </a:endParaRPr>
          </a:p>
        </p:txBody>
      </p:sp>
      <p:sp>
        <p:nvSpPr>
          <p:cNvPr id="11" name="Text Placeholder 14">
            <a:extLst>
              <a:ext uri="{FF2B5EF4-FFF2-40B4-BE49-F238E27FC236}">
                <a16:creationId xmlns:a16="http://schemas.microsoft.com/office/drawing/2014/main" id="{05D18C69-0ABF-D24F-874C-A119F2810EEA}"/>
              </a:ext>
            </a:extLst>
          </p:cNvPr>
          <p:cNvSpPr txBox="1">
            <a:spLocks/>
          </p:cNvSpPr>
          <p:nvPr userDrawn="1"/>
        </p:nvSpPr>
        <p:spPr>
          <a:xfrm>
            <a:off x="0" y="6716598"/>
            <a:ext cx="12192000" cy="141402"/>
          </a:xfrm>
          <a:prstGeom prst="rect">
            <a:avLst/>
          </a:prstGeom>
          <a:solidFill>
            <a:srgbClr val="116B93"/>
          </a:solidFill>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i="1" spc="6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7B841C8-ECC3-1B45-94ED-9AD2BD0B597B}"/>
              </a:ext>
            </a:extLst>
          </p:cNvPr>
          <p:cNvSpPr txBox="1"/>
          <p:nvPr userDrawn="1"/>
        </p:nvSpPr>
        <p:spPr>
          <a:xfrm>
            <a:off x="1594022" y="1338000"/>
            <a:ext cx="8822724" cy="769441"/>
          </a:xfrm>
          <a:prstGeom prst="rect">
            <a:avLst/>
          </a:prstGeom>
          <a:noFill/>
        </p:spPr>
        <p:txBody>
          <a:bodyPr wrap="square" rtlCol="0">
            <a:spAutoFit/>
          </a:bodyPr>
          <a:lstStyle/>
          <a:p>
            <a:pPr algn="ctr"/>
            <a:r>
              <a:rPr lang="en-US" sz="4400" b="0" dirty="0">
                <a:solidFill>
                  <a:schemeClr val="tx2">
                    <a:lumMod val="75000"/>
                  </a:schemeClr>
                </a:solidFill>
                <a:latin typeface="Georgia" panose="02040502050405020303" pitchFamily="18" charset="0"/>
                <a:cs typeface="Arial" panose="020B0604020202020204" pitchFamily="34" charset="0"/>
              </a:rPr>
              <a:t>Environment, Health, and Safety</a:t>
            </a:r>
          </a:p>
        </p:txBody>
      </p:sp>
    </p:spTree>
    <p:extLst>
      <p:ext uri="{BB962C8B-B14F-4D97-AF65-F5344CB8AC3E}">
        <p14:creationId xmlns:p14="http://schemas.microsoft.com/office/powerpoint/2010/main" val="126672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0E23-68AB-4272-AC9F-286AF407B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63C84D-0068-4216-B31E-9B452D0D0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384672C7-7296-1643-8922-7AEFCDDF27BF}"/>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Environment, Health, and Safety </a:t>
            </a:r>
          </a:p>
        </p:txBody>
      </p:sp>
    </p:spTree>
    <p:extLst>
      <p:ext uri="{BB962C8B-B14F-4D97-AF65-F5344CB8AC3E}">
        <p14:creationId xmlns:p14="http://schemas.microsoft.com/office/powerpoint/2010/main" val="408604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A1C0B4-D9ED-4656-A280-EB39E51BD2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D5C6D8-BBFB-46C8-A79F-9594EBD1FC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4935FC19-34F9-A341-A54C-26B136B43021}"/>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Environment, Health, and Safety </a:t>
            </a:r>
          </a:p>
        </p:txBody>
      </p:sp>
    </p:spTree>
    <p:extLst>
      <p:ext uri="{BB962C8B-B14F-4D97-AF65-F5344CB8AC3E}">
        <p14:creationId xmlns:p14="http://schemas.microsoft.com/office/powerpoint/2010/main" val="3484857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545D6C-92FC-5D4C-ABA9-21EFEB47E767}"/>
              </a:ext>
            </a:extLst>
          </p:cNvPr>
          <p:cNvPicPr>
            <a:picLocks noChangeAspect="1"/>
          </p:cNvPicPr>
          <p:nvPr userDrawn="1"/>
        </p:nvPicPr>
        <p:blipFill>
          <a:blip r:embed="rId2"/>
          <a:stretch>
            <a:fillRect/>
          </a:stretch>
        </p:blipFill>
        <p:spPr>
          <a:xfrm>
            <a:off x="0" y="948690"/>
            <a:ext cx="12192000" cy="4998720"/>
          </a:xfrm>
          <a:prstGeom prst="rect">
            <a:avLst/>
          </a:prstGeom>
        </p:spPr>
      </p:pic>
      <p:sp>
        <p:nvSpPr>
          <p:cNvPr id="7" name="Text Placeholder 14">
            <a:extLst>
              <a:ext uri="{FF2B5EF4-FFF2-40B4-BE49-F238E27FC236}">
                <a16:creationId xmlns:a16="http://schemas.microsoft.com/office/drawing/2014/main" id="{568B41D1-243F-ED4A-9609-414CBD3CB152}"/>
              </a:ext>
            </a:extLst>
          </p:cNvPr>
          <p:cNvSpPr txBox="1">
            <a:spLocks/>
          </p:cNvSpPr>
          <p:nvPr userDrawn="1"/>
        </p:nvSpPr>
        <p:spPr>
          <a:xfrm>
            <a:off x="0" y="1"/>
            <a:ext cx="12192000" cy="141402"/>
          </a:xfrm>
          <a:prstGeom prst="rect">
            <a:avLst/>
          </a:prstGeom>
          <a:solidFill>
            <a:srgbClr val="116B93"/>
          </a:solidFill>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i="1" spc="600" dirty="0">
              <a:solidFill>
                <a:schemeClr val="bg1"/>
              </a:solidFill>
              <a:latin typeface="Arial" panose="020B0604020202020204" pitchFamily="34" charset="0"/>
              <a:cs typeface="Arial" panose="020B0604020202020204" pitchFamily="34" charset="0"/>
            </a:endParaRPr>
          </a:p>
        </p:txBody>
      </p:sp>
      <p:sp>
        <p:nvSpPr>
          <p:cNvPr id="8" name="Text Placeholder 14">
            <a:extLst>
              <a:ext uri="{FF2B5EF4-FFF2-40B4-BE49-F238E27FC236}">
                <a16:creationId xmlns:a16="http://schemas.microsoft.com/office/drawing/2014/main" id="{B8DC273F-63D7-5A4A-820B-70E58C0592D1}"/>
              </a:ext>
            </a:extLst>
          </p:cNvPr>
          <p:cNvSpPr txBox="1">
            <a:spLocks/>
          </p:cNvSpPr>
          <p:nvPr userDrawn="1"/>
        </p:nvSpPr>
        <p:spPr>
          <a:xfrm>
            <a:off x="0" y="6716598"/>
            <a:ext cx="12192000" cy="141402"/>
          </a:xfrm>
          <a:prstGeom prst="rect">
            <a:avLst/>
          </a:prstGeom>
          <a:solidFill>
            <a:srgbClr val="116B93"/>
          </a:solidFill>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i="1" spc="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75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9154-3FD0-48E0-AC3B-71BEF97617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1F31F4-33EE-473D-BCA6-7E0C69E61A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8B950717-F934-094F-A03A-CB8EF3AF7586}"/>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Environment, Health, and Safety </a:t>
            </a:r>
          </a:p>
        </p:txBody>
      </p:sp>
      <p:sp>
        <p:nvSpPr>
          <p:cNvPr id="8" name="Slide Number Placeholder 4">
            <a:extLst>
              <a:ext uri="{FF2B5EF4-FFF2-40B4-BE49-F238E27FC236}">
                <a16:creationId xmlns:a16="http://schemas.microsoft.com/office/drawing/2014/main" id="{006B1B12-4CCD-9346-9207-12D7DF39D52D}"/>
              </a:ext>
            </a:extLst>
          </p:cNvPr>
          <p:cNvSpPr txBox="1">
            <a:spLocks/>
          </p:cNvSpPr>
          <p:nvPr userDrawn="1"/>
        </p:nvSpPr>
        <p:spPr>
          <a:xfrm>
            <a:off x="11504022" y="6492875"/>
            <a:ext cx="2416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3F4FC-CA50-4A9A-81E6-B7890B728F4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27841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452D0-72D8-46C5-B370-7EAFAAC2DF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1E2EF6-F2F3-453B-B8A7-01E2D378F9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71B5581D-EA64-CB4F-85A7-7419692170C9}"/>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Environment, Health, and Safety </a:t>
            </a:r>
          </a:p>
        </p:txBody>
      </p:sp>
    </p:spTree>
    <p:extLst>
      <p:ext uri="{BB962C8B-B14F-4D97-AF65-F5344CB8AC3E}">
        <p14:creationId xmlns:p14="http://schemas.microsoft.com/office/powerpoint/2010/main" val="60502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09C8-FF76-4A1E-98C6-1E4264BB3A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319AD0-E1FF-4FE0-8777-DB347BD84C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EF298-0D72-43A7-AE11-CAB42E55F0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5E3FC989-699E-3847-945F-B0B5394153F2}"/>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Environment, Health, and Safety </a:t>
            </a:r>
          </a:p>
        </p:txBody>
      </p:sp>
    </p:spTree>
    <p:extLst>
      <p:ext uri="{BB962C8B-B14F-4D97-AF65-F5344CB8AC3E}">
        <p14:creationId xmlns:p14="http://schemas.microsoft.com/office/powerpoint/2010/main" val="6131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6C9F-484E-4F8E-BC29-D59FDD0602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6BC335-E1F2-459A-99A9-2D0EE963BC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685300-2C93-4D8E-A8D0-48262F5851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0E9E7E-D185-4429-999B-0FF2C5B6C5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278ED-AC4C-41A0-A12A-34C6B02908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EB5FBD20-CE8A-664D-B556-3F8700871553}"/>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Environment, Health, and Safety </a:t>
            </a:r>
          </a:p>
        </p:txBody>
      </p:sp>
    </p:spTree>
    <p:extLst>
      <p:ext uri="{BB962C8B-B14F-4D97-AF65-F5344CB8AC3E}">
        <p14:creationId xmlns:p14="http://schemas.microsoft.com/office/powerpoint/2010/main" val="252973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85120-FE21-4D22-A3F4-D1B74B4353E5}"/>
              </a:ext>
            </a:extLst>
          </p:cNvPr>
          <p:cNvSpPr>
            <a:spLocks noGrp="1"/>
          </p:cNvSpPr>
          <p:nvPr>
            <p:ph type="title"/>
          </p:nvPr>
        </p:nvSpPr>
        <p:spPr/>
        <p:txBody>
          <a:bodyPr/>
          <a:lstStyle/>
          <a:p>
            <a:r>
              <a:rPr lang="en-US"/>
              <a:t>Click to edit Master title style</a:t>
            </a:r>
          </a:p>
        </p:txBody>
      </p:sp>
      <p:sp>
        <p:nvSpPr>
          <p:cNvPr id="6" name="Footer Placeholder 3">
            <a:extLst>
              <a:ext uri="{FF2B5EF4-FFF2-40B4-BE49-F238E27FC236}">
                <a16:creationId xmlns:a16="http://schemas.microsoft.com/office/drawing/2014/main" id="{16C2B0C8-6E00-3A48-8D00-B95806BDCFC5}"/>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Environment, Health, and Safety </a:t>
            </a:r>
          </a:p>
        </p:txBody>
      </p:sp>
    </p:spTree>
    <p:extLst>
      <p:ext uri="{BB962C8B-B14F-4D97-AF65-F5344CB8AC3E}">
        <p14:creationId xmlns:p14="http://schemas.microsoft.com/office/powerpoint/2010/main" val="221743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1379976-7BFC-7946-95EB-F76BCDE5A179}"/>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Environment, Health, and Safety </a:t>
            </a:r>
          </a:p>
        </p:txBody>
      </p:sp>
    </p:spTree>
    <p:extLst>
      <p:ext uri="{BB962C8B-B14F-4D97-AF65-F5344CB8AC3E}">
        <p14:creationId xmlns:p14="http://schemas.microsoft.com/office/powerpoint/2010/main" val="30318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A6D3-3195-4E77-AAB3-87AD0A51B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C4267F-3820-4BC1-9352-A7FA8F0B55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1FC407-C1F4-41DF-9F16-B199A07A36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3">
            <a:extLst>
              <a:ext uri="{FF2B5EF4-FFF2-40B4-BE49-F238E27FC236}">
                <a16:creationId xmlns:a16="http://schemas.microsoft.com/office/drawing/2014/main" id="{BB2DDE71-8E59-824B-B6D9-A0C3AC314876}"/>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Environment, Health, and Safety </a:t>
            </a:r>
          </a:p>
        </p:txBody>
      </p:sp>
    </p:spTree>
    <p:extLst>
      <p:ext uri="{BB962C8B-B14F-4D97-AF65-F5344CB8AC3E}">
        <p14:creationId xmlns:p14="http://schemas.microsoft.com/office/powerpoint/2010/main" val="319958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82C5-30DD-4EE9-BF7B-8DA7E51D5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F6CF30-E051-4719-907A-EACFFFF81F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89409A-7459-431B-B8B4-350FC2E0E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3">
            <a:extLst>
              <a:ext uri="{FF2B5EF4-FFF2-40B4-BE49-F238E27FC236}">
                <a16:creationId xmlns:a16="http://schemas.microsoft.com/office/drawing/2014/main" id="{8C812AA1-E862-8D40-AD33-E6B930FAC9D6}"/>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Environment, Health, and Safety </a:t>
            </a:r>
          </a:p>
        </p:txBody>
      </p:sp>
    </p:spTree>
    <p:extLst>
      <p:ext uri="{BB962C8B-B14F-4D97-AF65-F5344CB8AC3E}">
        <p14:creationId xmlns:p14="http://schemas.microsoft.com/office/powerpoint/2010/main" val="221206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99D159-BAC3-463D-8040-A43081532F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C3C00A-D666-4A10-B7F5-F9075838D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A843CC-9382-4EBF-985F-F3B1328B4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CAC29-66F3-4A32-8E2C-40AEA5E8CDF3}" type="datetime1">
              <a:rPr lang="en-US" smtClean="0"/>
              <a:t>2/26/2024</a:t>
            </a:fld>
            <a:endParaRPr lang="en-US"/>
          </a:p>
        </p:txBody>
      </p:sp>
      <p:sp>
        <p:nvSpPr>
          <p:cNvPr id="5" name="Footer Placeholder 4">
            <a:extLst>
              <a:ext uri="{FF2B5EF4-FFF2-40B4-BE49-F238E27FC236}">
                <a16:creationId xmlns:a16="http://schemas.microsoft.com/office/drawing/2014/main" id="{7F56C38C-9A95-493D-92DB-655BA0E1C6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Environment, Health, and Safety </a:t>
            </a:r>
          </a:p>
        </p:txBody>
      </p:sp>
      <p:sp>
        <p:nvSpPr>
          <p:cNvPr id="6" name="Slide Number Placeholder 5">
            <a:extLst>
              <a:ext uri="{FF2B5EF4-FFF2-40B4-BE49-F238E27FC236}">
                <a16:creationId xmlns:a16="http://schemas.microsoft.com/office/drawing/2014/main" id="{B2AC2E71-E69E-4319-8DC3-AC8511D6D7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3F4FC-CA50-4A9A-81E6-B7890B728F4E}" type="slidenum">
              <a:rPr lang="en-US" smtClean="0"/>
              <a:t>‹#›</a:t>
            </a:fld>
            <a:endParaRPr lang="en-US"/>
          </a:p>
        </p:txBody>
      </p:sp>
    </p:spTree>
    <p:extLst>
      <p:ext uri="{BB962C8B-B14F-4D97-AF65-F5344CB8AC3E}">
        <p14:creationId xmlns:p14="http://schemas.microsoft.com/office/powerpoint/2010/main" val="234069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8F53F2-9F47-2A7C-FD11-6878EA421C71}"/>
              </a:ext>
            </a:extLst>
          </p:cNvPr>
          <p:cNvSpPr txBox="1"/>
          <p:nvPr/>
        </p:nvSpPr>
        <p:spPr>
          <a:xfrm>
            <a:off x="2594810" y="2370221"/>
            <a:ext cx="7002379" cy="400110"/>
          </a:xfrm>
          <a:prstGeom prst="rect">
            <a:avLst/>
          </a:prstGeom>
          <a:noFill/>
        </p:spPr>
        <p:txBody>
          <a:bodyPr wrap="square" rtlCol="0">
            <a:spAutoFit/>
          </a:bodyPr>
          <a:lstStyle/>
          <a:p>
            <a:pPr algn="ctr"/>
            <a:r>
              <a:rPr lang="en-US" sz="2000" dirty="0"/>
              <a:t>Cornell University Fire Marshal’s Office</a:t>
            </a:r>
          </a:p>
        </p:txBody>
      </p:sp>
    </p:spTree>
    <p:extLst>
      <p:ext uri="{BB962C8B-B14F-4D97-AF65-F5344CB8AC3E}">
        <p14:creationId xmlns:p14="http://schemas.microsoft.com/office/powerpoint/2010/main" val="328580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40D2-FA71-4D46-9BF9-8267B2F0F29D}"/>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F1D52312-1C8E-7247-A3BA-EFAD794BCA56}"/>
              </a:ext>
            </a:extLst>
          </p:cNvPr>
          <p:cNvSpPr>
            <a:spLocks noGrp="1"/>
          </p:cNvSpPr>
          <p:nvPr>
            <p:ph idx="1"/>
          </p:nvPr>
        </p:nvSpPr>
        <p:spPr/>
        <p:txBody>
          <a:bodyPr/>
          <a:lstStyle/>
          <a:p>
            <a:r>
              <a:rPr lang="en-US" dirty="0"/>
              <a:t>What is Acceptance Testing and why is it required</a:t>
            </a:r>
          </a:p>
          <a:p>
            <a:r>
              <a:rPr lang="en-US" dirty="0"/>
              <a:t>What is required to be able to conduct Acceptance Testing</a:t>
            </a:r>
          </a:p>
          <a:p>
            <a:r>
              <a:rPr lang="en-US" dirty="0"/>
              <a:t>The process of Acceptance Testing</a:t>
            </a:r>
          </a:p>
          <a:p>
            <a:r>
              <a:rPr lang="en-US" dirty="0"/>
              <a:t>Documentation</a:t>
            </a:r>
          </a:p>
          <a:p>
            <a:r>
              <a:rPr lang="en-US" dirty="0"/>
              <a:t>Shutdown, Impairment, and fire watch</a:t>
            </a:r>
          </a:p>
        </p:txBody>
      </p:sp>
    </p:spTree>
    <p:extLst>
      <p:ext uri="{BB962C8B-B14F-4D97-AF65-F5344CB8AC3E}">
        <p14:creationId xmlns:p14="http://schemas.microsoft.com/office/powerpoint/2010/main" val="428262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40D2-FA71-4D46-9BF9-8267B2F0F29D}"/>
              </a:ext>
            </a:extLst>
          </p:cNvPr>
          <p:cNvSpPr>
            <a:spLocks noGrp="1"/>
          </p:cNvSpPr>
          <p:nvPr>
            <p:ph type="title"/>
          </p:nvPr>
        </p:nvSpPr>
        <p:spPr/>
        <p:txBody>
          <a:bodyPr/>
          <a:lstStyle/>
          <a:p>
            <a:r>
              <a:rPr lang="en-US" dirty="0"/>
              <a:t>What is Acceptance Testing	</a:t>
            </a:r>
          </a:p>
        </p:txBody>
      </p:sp>
      <p:sp>
        <p:nvSpPr>
          <p:cNvPr id="3" name="Content Placeholder 2">
            <a:extLst>
              <a:ext uri="{FF2B5EF4-FFF2-40B4-BE49-F238E27FC236}">
                <a16:creationId xmlns:a16="http://schemas.microsoft.com/office/drawing/2014/main" id="{F1D52312-1C8E-7247-A3BA-EFAD794BCA56}"/>
              </a:ext>
            </a:extLst>
          </p:cNvPr>
          <p:cNvSpPr>
            <a:spLocks noGrp="1"/>
          </p:cNvSpPr>
          <p:nvPr>
            <p:ph idx="1"/>
          </p:nvPr>
        </p:nvSpPr>
        <p:spPr/>
        <p:txBody>
          <a:bodyPr/>
          <a:lstStyle/>
          <a:p>
            <a:r>
              <a:rPr lang="en-US" dirty="0"/>
              <a:t>Testing of all new fire and life safety equipment (fire alarm, fire sprinkler, other suppression systems, etc.)</a:t>
            </a:r>
          </a:p>
          <a:p>
            <a:r>
              <a:rPr lang="en-US" dirty="0"/>
              <a:t>Ensures all equipment is working as designed with no malfunctions.</a:t>
            </a:r>
          </a:p>
          <a:p>
            <a:r>
              <a:rPr lang="en-US" dirty="0"/>
              <a:t>Ensures everything installed is compliant to NYS Codes, Cornell Design Standards and to what is shown on drawings.</a:t>
            </a:r>
          </a:p>
          <a:p>
            <a:endParaRPr lang="en-US" dirty="0"/>
          </a:p>
        </p:txBody>
      </p:sp>
    </p:spTree>
    <p:extLst>
      <p:ext uri="{BB962C8B-B14F-4D97-AF65-F5344CB8AC3E}">
        <p14:creationId xmlns:p14="http://schemas.microsoft.com/office/powerpoint/2010/main" val="1430465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FA70A-35A8-A10F-0582-26DEDB4AD6DB}"/>
              </a:ext>
            </a:extLst>
          </p:cNvPr>
          <p:cNvSpPr>
            <a:spLocks noGrp="1"/>
          </p:cNvSpPr>
          <p:nvPr>
            <p:ph type="title"/>
          </p:nvPr>
        </p:nvSpPr>
        <p:spPr/>
        <p:txBody>
          <a:bodyPr/>
          <a:lstStyle/>
          <a:p>
            <a:r>
              <a:rPr lang="en-US" dirty="0"/>
              <a:t>What is required for Acceptance Testing</a:t>
            </a:r>
          </a:p>
        </p:txBody>
      </p:sp>
      <p:sp>
        <p:nvSpPr>
          <p:cNvPr id="3" name="Content Placeholder 2">
            <a:extLst>
              <a:ext uri="{FF2B5EF4-FFF2-40B4-BE49-F238E27FC236}">
                <a16:creationId xmlns:a16="http://schemas.microsoft.com/office/drawing/2014/main" id="{98B69991-7FE1-2468-B429-5BF559CBFA34}"/>
              </a:ext>
            </a:extLst>
          </p:cNvPr>
          <p:cNvSpPr>
            <a:spLocks noGrp="1"/>
          </p:cNvSpPr>
          <p:nvPr>
            <p:ph idx="1"/>
          </p:nvPr>
        </p:nvSpPr>
        <p:spPr/>
        <p:txBody>
          <a:bodyPr/>
          <a:lstStyle/>
          <a:p>
            <a:r>
              <a:rPr lang="en-US" dirty="0"/>
              <a:t>Upon request to have testing done:</a:t>
            </a:r>
          </a:p>
          <a:p>
            <a:pPr lvl="1"/>
            <a:r>
              <a:rPr lang="en-US" dirty="0"/>
              <a:t>Correct permit through AHJ. </a:t>
            </a:r>
          </a:p>
          <a:p>
            <a:pPr lvl="1"/>
            <a:r>
              <a:rPr lang="en-US" dirty="0"/>
              <a:t>All work is completed and pre-tested.</a:t>
            </a:r>
          </a:p>
          <a:p>
            <a:r>
              <a:rPr lang="en-US" dirty="0"/>
              <a:t>At time of testing:</a:t>
            </a:r>
          </a:p>
          <a:p>
            <a:pPr lvl="1"/>
            <a:r>
              <a:rPr lang="en-US" dirty="0"/>
              <a:t>All associated trades are on site for testing.</a:t>
            </a:r>
          </a:p>
          <a:p>
            <a:pPr lvl="1"/>
            <a:r>
              <a:rPr lang="en-US" dirty="0"/>
              <a:t>All testing equipment provided by contractors.</a:t>
            </a:r>
          </a:p>
          <a:p>
            <a:pPr lvl="1"/>
            <a:r>
              <a:rPr lang="en-US" dirty="0"/>
              <a:t>Knowledge of system and system functions being tested.</a:t>
            </a:r>
          </a:p>
          <a:p>
            <a:r>
              <a:rPr lang="en-US" dirty="0"/>
              <a:t>At completion of testing:</a:t>
            </a:r>
          </a:p>
          <a:p>
            <a:pPr lvl="1"/>
            <a:r>
              <a:rPr lang="en-US" dirty="0"/>
              <a:t>All associated paperwork from testing.</a:t>
            </a:r>
          </a:p>
          <a:p>
            <a:pPr lvl="1"/>
            <a:endParaRPr lang="en-US" dirty="0"/>
          </a:p>
          <a:p>
            <a:pPr marL="457200" lvl="1" indent="0">
              <a:buNone/>
            </a:pPr>
            <a:endParaRPr lang="en-US" dirty="0"/>
          </a:p>
        </p:txBody>
      </p:sp>
    </p:spTree>
    <p:extLst>
      <p:ext uri="{BB962C8B-B14F-4D97-AF65-F5344CB8AC3E}">
        <p14:creationId xmlns:p14="http://schemas.microsoft.com/office/powerpoint/2010/main" val="409870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D53E-B4C4-E950-240D-FA693CDFE65A}"/>
              </a:ext>
            </a:extLst>
          </p:cNvPr>
          <p:cNvSpPr>
            <a:spLocks noGrp="1"/>
          </p:cNvSpPr>
          <p:nvPr>
            <p:ph type="title"/>
          </p:nvPr>
        </p:nvSpPr>
        <p:spPr/>
        <p:txBody>
          <a:bodyPr/>
          <a:lstStyle/>
          <a:p>
            <a:r>
              <a:rPr lang="en-US" dirty="0"/>
              <a:t>The Process	</a:t>
            </a:r>
          </a:p>
        </p:txBody>
      </p:sp>
      <p:sp>
        <p:nvSpPr>
          <p:cNvPr id="3" name="Content Placeholder 2">
            <a:extLst>
              <a:ext uri="{FF2B5EF4-FFF2-40B4-BE49-F238E27FC236}">
                <a16:creationId xmlns:a16="http://schemas.microsoft.com/office/drawing/2014/main" id="{798556C0-89FD-EADE-0AB6-A7CE8D79FE89}"/>
              </a:ext>
            </a:extLst>
          </p:cNvPr>
          <p:cNvSpPr>
            <a:spLocks noGrp="1"/>
          </p:cNvSpPr>
          <p:nvPr>
            <p:ph idx="1"/>
          </p:nvPr>
        </p:nvSpPr>
        <p:spPr/>
        <p:txBody>
          <a:bodyPr/>
          <a:lstStyle/>
          <a:p>
            <a:r>
              <a:rPr lang="en-US" dirty="0"/>
              <a:t>Project will reach out to UFMO to request an acceptance test. Testing should be scheduled well in advance to ensure all parties are available.</a:t>
            </a:r>
          </a:p>
          <a:p>
            <a:r>
              <a:rPr lang="en-US" dirty="0"/>
              <a:t>UFMO will work with AHJ’s and contractors to set up time for testing.</a:t>
            </a:r>
          </a:p>
          <a:p>
            <a:r>
              <a:rPr lang="en-US" dirty="0"/>
              <a:t>Contractors, UFMO Staff and AHJ will meet on site on day and time of testing. Contractors are preforming testing and UFMO Staff and AHJ will witness. </a:t>
            </a:r>
          </a:p>
          <a:p>
            <a:r>
              <a:rPr lang="en-US" dirty="0"/>
              <a:t>At completion of testing, contractors will fill out all associated paperwork for testing. </a:t>
            </a:r>
          </a:p>
        </p:txBody>
      </p:sp>
    </p:spTree>
    <p:extLst>
      <p:ext uri="{BB962C8B-B14F-4D97-AF65-F5344CB8AC3E}">
        <p14:creationId xmlns:p14="http://schemas.microsoft.com/office/powerpoint/2010/main" val="14366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CE3A-841A-7CFA-FF28-CFA73657257E}"/>
              </a:ext>
            </a:extLst>
          </p:cNvPr>
          <p:cNvSpPr>
            <a:spLocks noGrp="1"/>
          </p:cNvSpPr>
          <p:nvPr>
            <p:ph type="title"/>
          </p:nvPr>
        </p:nvSpPr>
        <p:spPr/>
        <p:txBody>
          <a:bodyPr/>
          <a:lstStyle/>
          <a:p>
            <a:r>
              <a:rPr lang="en-US" dirty="0"/>
              <a:t>Documentation </a:t>
            </a:r>
          </a:p>
        </p:txBody>
      </p:sp>
      <p:sp>
        <p:nvSpPr>
          <p:cNvPr id="3" name="Content Placeholder 2">
            <a:extLst>
              <a:ext uri="{FF2B5EF4-FFF2-40B4-BE49-F238E27FC236}">
                <a16:creationId xmlns:a16="http://schemas.microsoft.com/office/drawing/2014/main" id="{3D7C7CF4-F78C-F2C3-8334-3B09CDE82246}"/>
              </a:ext>
            </a:extLst>
          </p:cNvPr>
          <p:cNvSpPr>
            <a:spLocks noGrp="1"/>
          </p:cNvSpPr>
          <p:nvPr>
            <p:ph idx="1"/>
          </p:nvPr>
        </p:nvSpPr>
        <p:spPr/>
        <p:txBody>
          <a:bodyPr/>
          <a:lstStyle/>
          <a:p>
            <a:r>
              <a:rPr lang="en-US" dirty="0"/>
              <a:t>At the end of each acceptance test, UFMO Staff will send out:</a:t>
            </a:r>
          </a:p>
          <a:p>
            <a:pPr lvl="1"/>
            <a:r>
              <a:rPr lang="en-US" dirty="0"/>
              <a:t>Testing letter from UFMO staff stating what was tested, if it passed, and anything else is needed to be done by the project.</a:t>
            </a:r>
          </a:p>
          <a:p>
            <a:pPr lvl="1"/>
            <a:r>
              <a:rPr lang="en-US" dirty="0"/>
              <a:t>All testing paperwork completed during testing.</a:t>
            </a:r>
          </a:p>
          <a:p>
            <a:r>
              <a:rPr lang="en-US" dirty="0"/>
              <a:t>All paperwork will be directed to Cornell Project Manager but will also be sent to associated AHJ’s and other UFMO Staff.</a:t>
            </a:r>
          </a:p>
        </p:txBody>
      </p:sp>
    </p:spTree>
    <p:extLst>
      <p:ext uri="{BB962C8B-B14F-4D97-AF65-F5344CB8AC3E}">
        <p14:creationId xmlns:p14="http://schemas.microsoft.com/office/powerpoint/2010/main" val="329801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2651A-D775-D4EA-4B82-FD06E33FC04E}"/>
              </a:ext>
            </a:extLst>
          </p:cNvPr>
          <p:cNvSpPr>
            <a:spLocks noGrp="1"/>
          </p:cNvSpPr>
          <p:nvPr>
            <p:ph type="title"/>
          </p:nvPr>
        </p:nvSpPr>
        <p:spPr/>
        <p:txBody>
          <a:bodyPr/>
          <a:lstStyle/>
          <a:p>
            <a:r>
              <a:rPr lang="en-US" dirty="0"/>
              <a:t>Shutdown, Impairment, Fire Watch Overview</a:t>
            </a:r>
          </a:p>
        </p:txBody>
      </p:sp>
      <p:sp>
        <p:nvSpPr>
          <p:cNvPr id="3" name="Content Placeholder 2">
            <a:extLst>
              <a:ext uri="{FF2B5EF4-FFF2-40B4-BE49-F238E27FC236}">
                <a16:creationId xmlns:a16="http://schemas.microsoft.com/office/drawing/2014/main" id="{8E3FBA06-430B-E640-36FA-E3FFB60A8E81}"/>
              </a:ext>
            </a:extLst>
          </p:cNvPr>
          <p:cNvSpPr>
            <a:spLocks noGrp="1"/>
          </p:cNvSpPr>
          <p:nvPr>
            <p:ph idx="1"/>
          </p:nvPr>
        </p:nvSpPr>
        <p:spPr/>
        <p:txBody>
          <a:bodyPr/>
          <a:lstStyle/>
          <a:p>
            <a:r>
              <a:rPr lang="en-US" dirty="0"/>
              <a:t>Shutdowns are required anytime fire alarm or fire sprinkler/suppression systems are needed to be shutdown for any reason.</a:t>
            </a:r>
          </a:p>
          <a:p>
            <a:r>
              <a:rPr lang="en-US" dirty="0"/>
              <a:t>Shutdowns need to be scheduled at least 48 hours in advance of work being done.</a:t>
            </a:r>
          </a:p>
          <a:p>
            <a:r>
              <a:rPr lang="en-US" dirty="0"/>
              <a:t>Shutdowns may require impairment notifications and fire watch to be done as well. </a:t>
            </a:r>
          </a:p>
          <a:p>
            <a:r>
              <a:rPr lang="en-US" dirty="0"/>
              <a:t>Impairment notification made to UFMO Staff and workers are then provided with fire watch information and paperwork.</a:t>
            </a:r>
          </a:p>
        </p:txBody>
      </p:sp>
    </p:spTree>
    <p:extLst>
      <p:ext uri="{BB962C8B-B14F-4D97-AF65-F5344CB8AC3E}">
        <p14:creationId xmlns:p14="http://schemas.microsoft.com/office/powerpoint/2010/main" val="35662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426A-C963-6C28-BF10-67A70C46DF47}"/>
              </a:ext>
            </a:extLst>
          </p:cNvPr>
          <p:cNvSpPr>
            <a:spLocks noGrp="1"/>
          </p:cNvSpPr>
          <p:nvPr>
            <p:ph type="title"/>
          </p:nvPr>
        </p:nvSpPr>
        <p:spPr>
          <a:xfrm>
            <a:off x="762000" y="1138036"/>
            <a:ext cx="3962400" cy="1402470"/>
          </a:xfrm>
        </p:spPr>
        <p:txBody>
          <a:bodyPr anchor="t">
            <a:normAutofit/>
          </a:bodyPr>
          <a:lstStyle/>
          <a:p>
            <a:r>
              <a:rPr lang="en-US" sz="3200"/>
              <a:t>Contacts </a:t>
            </a:r>
          </a:p>
        </p:txBody>
      </p:sp>
      <p:cxnSp>
        <p:nvCxnSpPr>
          <p:cNvPr id="14" name="Straight Connector 1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A58F6E-537B-7845-B092-A2235177204E}"/>
              </a:ext>
            </a:extLst>
          </p:cNvPr>
          <p:cNvSpPr>
            <a:spLocks noGrp="1"/>
          </p:cNvSpPr>
          <p:nvPr>
            <p:ph idx="1"/>
          </p:nvPr>
        </p:nvSpPr>
        <p:spPr>
          <a:xfrm>
            <a:off x="762001" y="2551176"/>
            <a:ext cx="3962400" cy="3591207"/>
          </a:xfrm>
        </p:spPr>
        <p:txBody>
          <a:bodyPr>
            <a:normAutofit/>
          </a:bodyPr>
          <a:lstStyle/>
          <a:p>
            <a:r>
              <a:rPr lang="en-US" sz="1700" dirty="0"/>
              <a:t>Chris McLaughlin-CJM358: Fire Protection Specialist</a:t>
            </a:r>
          </a:p>
          <a:p>
            <a:pPr marL="457200" lvl="1" indent="0">
              <a:buNone/>
            </a:pPr>
            <a:r>
              <a:rPr lang="en-US" sz="1700" dirty="0"/>
              <a:t>607-255-0893(o)</a:t>
            </a:r>
          </a:p>
          <a:p>
            <a:pPr marL="457200" lvl="1" indent="0">
              <a:buNone/>
            </a:pPr>
            <a:r>
              <a:rPr lang="en-US" sz="1700" dirty="0"/>
              <a:t>607-342-8083(c)</a:t>
            </a:r>
          </a:p>
          <a:p>
            <a:pPr marL="0" indent="0">
              <a:buNone/>
            </a:pPr>
            <a:r>
              <a:rPr lang="en-US" sz="1700" dirty="0"/>
              <a:t>Kathy MacCheyne-KEM9: Fire Protection Specialist</a:t>
            </a:r>
          </a:p>
          <a:p>
            <a:pPr marL="457200" lvl="1" indent="0">
              <a:buNone/>
            </a:pPr>
            <a:r>
              <a:rPr lang="en-US" sz="1700" dirty="0"/>
              <a:t>607-254-1611(o)</a:t>
            </a:r>
          </a:p>
          <a:p>
            <a:pPr marL="457200" lvl="1" indent="0">
              <a:buNone/>
            </a:pPr>
            <a:r>
              <a:rPr lang="en-US" sz="1700" dirty="0"/>
              <a:t>607-351-4073(c)</a:t>
            </a:r>
          </a:p>
          <a:p>
            <a:pPr marL="0" indent="0">
              <a:buNone/>
            </a:pPr>
            <a:r>
              <a:rPr lang="en-US" sz="1700" dirty="0"/>
              <a:t>Tim Ryan-TR394- University Fire Marshal</a:t>
            </a:r>
          </a:p>
          <a:p>
            <a:pPr marL="457200" lvl="1" indent="0">
              <a:buNone/>
            </a:pPr>
            <a:r>
              <a:rPr lang="en-US" sz="1700" dirty="0"/>
              <a:t>607-255-7440(o)</a:t>
            </a:r>
          </a:p>
          <a:p>
            <a:pPr marL="457200" lvl="1" indent="0">
              <a:buNone/>
            </a:pPr>
            <a:r>
              <a:rPr lang="en-US" sz="1700" dirty="0"/>
              <a:t>607-592-2155(c)</a:t>
            </a:r>
          </a:p>
          <a:p>
            <a:pPr marL="0" indent="0">
              <a:buNone/>
            </a:pPr>
            <a:endParaRPr lang="en-US" sz="1700" dirty="0"/>
          </a:p>
          <a:p>
            <a:pPr marL="3200400" lvl="7" indent="0">
              <a:buNone/>
            </a:pPr>
            <a:endParaRPr lang="en-US" sz="1700" dirty="0"/>
          </a:p>
        </p:txBody>
      </p:sp>
      <p:sp>
        <p:nvSpPr>
          <p:cNvPr id="16" name="Rectangle 15">
            <a:extLst>
              <a:ext uri="{FF2B5EF4-FFF2-40B4-BE49-F238E27FC236}">
                <a16:creationId xmlns:a16="http://schemas.microsoft.com/office/drawing/2014/main" id="{2AB11B05-5E59-5B88-D8DB-0E975DEAE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27" y="0"/>
            <a:ext cx="6927273" cy="6876532"/>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miling at camera&#10;&#10;Description automatically generated">
            <a:extLst>
              <a:ext uri="{FF2B5EF4-FFF2-40B4-BE49-F238E27FC236}">
                <a16:creationId xmlns:a16="http://schemas.microsoft.com/office/drawing/2014/main" id="{63B7945C-90F1-B9A8-C224-26DF9C3F5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7635" y="3263930"/>
            <a:ext cx="1851202" cy="2441828"/>
          </a:xfrm>
          <a:prstGeom prst="rect">
            <a:avLst/>
          </a:prstGeom>
        </p:spPr>
      </p:pic>
      <p:pic>
        <p:nvPicPr>
          <p:cNvPr id="9" name="Picture 8" descr="A person wearing glasses and a plaid shirt&#10;&#10;Description automatically generated">
            <a:extLst>
              <a:ext uri="{FF2B5EF4-FFF2-40B4-BE49-F238E27FC236}">
                <a16:creationId xmlns:a16="http://schemas.microsoft.com/office/drawing/2014/main" id="{51D98532-E590-E561-F5C1-4EB75ACCB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366" y="1317041"/>
            <a:ext cx="2673160" cy="3395636"/>
          </a:xfrm>
          <a:prstGeom prst="rect">
            <a:avLst/>
          </a:prstGeom>
        </p:spPr>
      </p:pic>
      <p:pic>
        <p:nvPicPr>
          <p:cNvPr id="5" name="Picture 4" descr="A person in a black jacket&#10;&#10;Description automatically generated">
            <a:extLst>
              <a:ext uri="{FF2B5EF4-FFF2-40B4-BE49-F238E27FC236}">
                <a16:creationId xmlns:a16="http://schemas.microsoft.com/office/drawing/2014/main" id="{E9330723-F922-4DF5-A1E2-7CE3D4F1E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7635" y="605136"/>
            <a:ext cx="1851202" cy="2468270"/>
          </a:xfrm>
          <a:prstGeom prst="rect">
            <a:avLst/>
          </a:prstGeom>
        </p:spPr>
      </p:pic>
    </p:spTree>
    <p:extLst>
      <p:ext uri="{BB962C8B-B14F-4D97-AF65-F5344CB8AC3E}">
        <p14:creationId xmlns:p14="http://schemas.microsoft.com/office/powerpoint/2010/main" val="4259585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664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gram xmlns="1bc97648-91c4-47fa-b9d7-b8638068997e">
      <Value>87</Value>
    </Program>
    <Notes1 xmlns="39d213d4-f79c-4fbb-ae15-645e0b56d982" xsi:nil="true"/>
    <HSEMS_x0020_Element xmlns="39d213d4-f79c-4fbb-ae15-645e0b56d982" xsi:nil="true"/>
    <End_Date xmlns="39d213d4-f79c-4fbb-ae15-645e0b56d982" xsi:nil="true"/>
    <Organization xmlns="39d213d4-f79c-4fbb-ae15-645e0b56d982">
      <Value>223</Value>
    </Organization>
    <File_x0020_Status xmlns="39d213d4-f79c-4fbb-ae15-645e0b56d982">Active</File_x0020_Status>
    <Facility xmlns="39d213d4-f79c-4fbb-ae15-645e0b56d982" xsi:nil="true"/>
    <Management_x0020_Area xmlns="1bc97648-91c4-47fa-b9d7-b8638068997e">Templates</Management_x0020_Area>
    <Applicable_x0020_Department xmlns="39d213d4-f79c-4fbb-ae15-645e0b56d9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Other_Document" ma:contentTypeID="0x0101005CCE94071366D846BD87BF543DE9910B005E7623A7111A284F855DA933782C6E07" ma:contentTypeVersion="22" ma:contentTypeDescription="Other Documents not included in Written Program, SOP, Job Task or Record." ma:contentTypeScope="" ma:versionID="90bcc4faad9d148c569702fadfc04252">
  <xsd:schema xmlns:xsd="http://www.w3.org/2001/XMLSchema" xmlns:xs="http://www.w3.org/2001/XMLSchema" xmlns:p="http://schemas.microsoft.com/office/2006/metadata/properties" xmlns:ns2="1bc97648-91c4-47fa-b9d7-b8638068997e" xmlns:ns3="39d213d4-f79c-4fbb-ae15-645e0b56d982" targetNamespace="http://schemas.microsoft.com/office/2006/metadata/properties" ma:root="true" ma:fieldsID="3a459a684ea5b218057456769e8fc470" ns2:_="" ns3:_="">
    <xsd:import namespace="1bc97648-91c4-47fa-b9d7-b8638068997e"/>
    <xsd:import namespace="39d213d4-f79c-4fbb-ae15-645e0b56d982"/>
    <xsd:element name="properties">
      <xsd:complexType>
        <xsd:sequence>
          <xsd:element name="documentManagement">
            <xsd:complexType>
              <xsd:all>
                <xsd:element ref="ns2:Program" minOccurs="0"/>
                <xsd:element ref="ns3:Organization" minOccurs="0"/>
                <xsd:element ref="ns3:Applicable_x0020_Department" minOccurs="0"/>
                <xsd:element ref="ns3:Facility" minOccurs="0"/>
                <xsd:element ref="ns3:End_Date" minOccurs="0"/>
                <xsd:element ref="ns3:File_x0020_Status" minOccurs="0"/>
                <xsd:element ref="ns3:Notes1" minOccurs="0"/>
                <xsd:element ref="ns3:HSEMS_x0020_Element" minOccurs="0"/>
                <xsd:element ref="ns2:Management_x0020_Area"/>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c97648-91c4-47fa-b9d7-b8638068997e" elementFormDefault="qualified">
    <xsd:import namespace="http://schemas.microsoft.com/office/2006/documentManagement/types"/>
    <xsd:import namespace="http://schemas.microsoft.com/office/infopath/2007/PartnerControls"/>
    <xsd:element name="Program" ma:index="2" nillable="true" ma:displayName="Program" ma:description="Select the Program(s) this file is associated with. Use Ctrl to cherry-pick multiple Programs, or Shift to select a running set of Programs." ma:list="{fee3c894-2158-4e1e-94ca-821b753df957}" ma:internalName="Program0" ma:readOnly="false" ma:showField="Title" ma:web="39d213d4-f79c-4fbb-ae15-645e0b56d982" ma:requiredMultiChoice="true">
      <xsd:complexType>
        <xsd:complexContent>
          <xsd:extension base="dms:MultiChoiceLookup">
            <xsd:sequence>
              <xsd:element name="Value" type="dms:Lookup" maxOccurs="unbounded" minOccurs="0" nillable="true"/>
            </xsd:sequence>
          </xsd:extension>
        </xsd:complexContent>
      </xsd:complexType>
    </xsd:element>
    <xsd:element name="Management_x0020_Area" ma:index="16" ma:displayName="Management Area" ma:description="These are defined areas for this library." ma:format="Dropdown" ma:internalName="Management_x0020_Area" ma:readOnly="false">
      <xsd:simpleType>
        <xsd:restriction base="dms:Choice">
          <xsd:enumeration value="Admin."/>
          <xsd:enumeration value="Archive"/>
          <xsd:enumeration value="Development"/>
          <xsd:enumeration value="Gap Assessments"/>
          <xsd:enumeration value="Hot Pages"/>
          <xsd:enumeration value="Misc."/>
          <xsd:enumeration value="Resources"/>
          <xsd:enumeration value="Templates"/>
          <xsd:enumeration value="SOP"/>
        </xsd:restriction>
      </xsd:simpleType>
    </xsd:element>
  </xsd:schema>
  <xsd:schema xmlns:xsd="http://www.w3.org/2001/XMLSchema" xmlns:xs="http://www.w3.org/2001/XMLSchema" xmlns:dms="http://schemas.microsoft.com/office/2006/documentManagement/types" xmlns:pc="http://schemas.microsoft.com/office/infopath/2007/PartnerControls" targetNamespace="39d213d4-f79c-4fbb-ae15-645e0b56d982" elementFormDefault="qualified">
    <xsd:import namespace="http://schemas.microsoft.com/office/2006/documentManagement/types"/>
    <xsd:import namespace="http://schemas.microsoft.com/office/infopath/2007/PartnerControls"/>
    <xsd:element name="Organization" ma:index="3" nillable="true" ma:displayName="Organization" ma:description="To what Organization(s) does this file apply (e.g. who should read this file or follow the information in it)? If it applies to the entire University, select &quot;All of Cornell&quot;, and leave Department and Facility blank." ma:list="{45c4c63a-fe41-403a-9d90-f76c6b7a6043}" ma:internalName="Organization" ma:readOnly="false" ma:showField="Title" ma:web="39d213d4-f79c-4fbb-ae15-645e0b56d982">
      <xsd:complexType>
        <xsd:complexContent>
          <xsd:extension base="dms:MultiChoiceLookup">
            <xsd:sequence>
              <xsd:element name="Value" type="dms:Lookup" maxOccurs="unbounded" minOccurs="0" nillable="true"/>
            </xsd:sequence>
          </xsd:extension>
        </xsd:complexContent>
      </xsd:complexType>
    </xsd:element>
    <xsd:element name="Applicable_x0020_Department" ma:index="4" nillable="true" ma:displayName="Applicable Department" ma:description="To what department(s) does this file apply (e.g. who should read this file or follow the information in it)? If it applies to the entire University or Organization to which this Department belongs, leave this field blank." ma:list="{0abe07ac-1527-4e39-b85b-da6249f1c349}" ma:internalName="Applicable_x0020_Department" ma:readOnly="false" ma:showField="Title" ma:web="39d213d4-f79c-4fbb-ae15-645e0b56d982">
      <xsd:complexType>
        <xsd:complexContent>
          <xsd:extension base="dms:MultiChoiceLookup">
            <xsd:sequence>
              <xsd:element name="Value" type="dms:Lookup" maxOccurs="unbounded" minOccurs="0" nillable="true"/>
            </xsd:sequence>
          </xsd:extension>
        </xsd:complexContent>
      </xsd:complexType>
    </xsd:element>
    <xsd:element name="Facility" ma:index="5" nillable="true" ma:displayName="Facility" ma:description="To what facility(ies) does this file apply (e.g. who should read this file or follow the information in it)? If it applies to the entire University, Organization(s), or Department(s) to which this Facility belongs, leave this field blank. Look up facility codes here (use Shift+click to open it in a new window so you don't lose your metadata!): http://www.fs.cornell.edu/fs/fs_facilFind.cfm" ma:list="{2943bd01-ddf6-4cd5-9163-d02fe7144f63}" ma:internalName="Facility" ma:readOnly="false" ma:showField="Facil_Cd" ma:web="39d213d4-f79c-4fbb-ae15-645e0b56d982">
      <xsd:complexType>
        <xsd:complexContent>
          <xsd:extension base="dms:MultiChoiceLookup">
            <xsd:sequence>
              <xsd:element name="Value" type="dms:Lookup" maxOccurs="unbounded" minOccurs="0" nillable="true"/>
            </xsd:sequence>
          </xsd:extension>
        </xsd:complexContent>
      </xsd:complexType>
    </xsd:element>
    <xsd:element name="End_Date" ma:index="6" nillable="true" ma:displayName="End_Date" ma:description="Enter if a review date, expiration date, etc. is required, e.g., for a compliance permit." ma:format="DateOnly" ma:internalName="End_Date" ma:readOnly="false">
      <xsd:simpleType>
        <xsd:restriction base="dms:DateTime"/>
      </xsd:simpleType>
    </xsd:element>
    <xsd:element name="File_x0020_Status" ma:index="7" nillable="true" ma:displayName="File Status" ma:description="Status indicates if a file is still being used under current operational conditions, as opposed to its version (whether a document is draft or final)." ma:format="RadioButtons" ma:internalName="File_x0020_Status" ma:readOnly="false">
      <xsd:simpleType>
        <xsd:restriction base="dms:Choice">
          <xsd:enumeration value="Active"/>
          <xsd:enumeration value="Archive"/>
        </xsd:restriction>
      </xsd:simpleType>
    </xsd:element>
    <xsd:element name="Notes1" ma:index="8" nillable="true" ma:displayName="Notes" ma:description="Enter any additional relevant information about this file that is not captured in the other metadata fields. For example, is there a key external stakeholder or owner, an Effective Date that is different than the default file upload or modification date, e.g., for a compliance permit, or sent date for a deliverable,  if the file of record exists as a hard copy (e.g. a permit) include its hard copy location, etc." ma:internalName="Notes1" ma:readOnly="false">
      <xsd:simpleType>
        <xsd:restriction base="dms:Note">
          <xsd:maxLength value="255"/>
        </xsd:restriction>
      </xsd:simpleType>
    </xsd:element>
    <xsd:element name="HSEMS_x0020_Element" ma:index="15" nillable="true" ma:displayName="HSEMS Element" ma:description="CMS Elements definitions are here (use Shift+click to open in a new window so you don't lose the metadata you have already entered): https://sharepoint.rmps.cornell.edu:8445/hse/HSE%20Documents/CMS_Elements.pdf" ma:hidden="true" ma:internalName="HSEMS_x0020_Element" ma:readOnly="false">
      <xsd:complexType>
        <xsd:complexContent>
          <xsd:extension base="dms:MultiChoice">
            <xsd:sequence>
              <xsd:element name="Value" maxOccurs="unbounded" minOccurs="0" nillable="true">
                <xsd:simpleType>
                  <xsd:restriction base="dms:Choice">
                    <xsd:enumeration value="01 – Safety, Health and Environmental Policies"/>
                    <xsd:enumeration value="02 – Roles, Responsibilities and Accountabilities"/>
                    <xsd:enumeration value="03 – Safety, Health and Environmental Aspects and Impacts"/>
                    <xsd:enumeration value="04 – Safety, Health and Environmental Requirements"/>
                    <xsd:enumeration value="05 – Voluntary Initiatives"/>
                    <xsd:enumeration value="06 – Objectives and Targets"/>
                    <xsd:enumeration value="07 – Training, Awareness, Competence"/>
                    <xsd:enumeration value="08 – Internal and External Communication"/>
                    <xsd:enumeration value="09 – Operational Controls"/>
                    <xsd:enumeration value="10 – Documentation and Document Control"/>
                    <xsd:enumeration value="11 – Corrective and Preventative Action"/>
                    <xsd:enumeration value="12 – Emergency Preparedness and Response"/>
                    <xsd:enumeration value="13 – Monitoring and Measuring"/>
                    <xsd:enumeration value="14 – Record Control"/>
                    <xsd:enumeration value="15 – CMS Conformance Audits"/>
                    <xsd:enumeration value="16 – Continuous Improvement Review"/>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DC4B80-D8A6-4147-B569-91C3AB43D62A}">
  <ds:schemaRefs>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1bc97648-91c4-47fa-b9d7-b8638068997e"/>
    <ds:schemaRef ds:uri="http://schemas.microsoft.com/office/infopath/2007/PartnerControls"/>
    <ds:schemaRef ds:uri="39d213d4-f79c-4fbb-ae15-645e0b56d98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CCABE1A-900A-431C-8B4C-201E95A162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c97648-91c4-47fa-b9d7-b8638068997e"/>
    <ds:schemaRef ds:uri="39d213d4-f79c-4fbb-ae15-645e0b56d9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491675-5C10-4198-940D-8337623EAF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4481</TotalTime>
  <Words>440</Words>
  <Application>Microsoft Office PowerPoint</Application>
  <PresentationFormat>Widescreen</PresentationFormat>
  <Paragraphs>48</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Georgia</vt:lpstr>
      <vt:lpstr>Office Theme</vt:lpstr>
      <vt:lpstr>PowerPoint Presentation</vt:lpstr>
      <vt:lpstr>Objectives </vt:lpstr>
      <vt:lpstr>What is Acceptance Testing </vt:lpstr>
      <vt:lpstr>What is required for Acceptance Testing</vt:lpstr>
      <vt:lpstr>The Process </vt:lpstr>
      <vt:lpstr>Documentation </vt:lpstr>
      <vt:lpstr>Shutdown, Impairment, Fire Watch Overview</vt:lpstr>
      <vt:lpstr>Contacts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EHS PowerPoint Template</dc:title>
  <dc:creator>Lindsay LaLonde</dc:creator>
  <cp:lastModifiedBy>Taylor Sitko</cp:lastModifiedBy>
  <cp:revision>27</cp:revision>
  <dcterms:created xsi:type="dcterms:W3CDTF">2020-07-01T14:25:03Z</dcterms:created>
  <dcterms:modified xsi:type="dcterms:W3CDTF">2024-02-29T13:36:58Z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0x0101005CCE94071366D846BD87BF543DE9910B005E7623A7111A284F855DA933782C6E07</vt:lpwstr>
  </property>
  <property fmtid="{D5CDD505-2E9C-101B-9397-08002B2CF9AE}" pid="3" name="Management Area">
    <vt:lpwstr>All Staff Presentations</vt:lpwstr>
  </property>
  <property fmtid="{D5CDD505-2E9C-101B-9397-08002B2CF9AE}" pid="4" name="Organization">
    <vt:lpwstr>223;#</vt:lpwstr>
  </property>
  <property fmtid="{D5CDD505-2E9C-101B-9397-08002B2CF9AE}" pid="5" name="Program">
    <vt:lpwstr>58;#</vt:lpwstr>
  </property>
</Properties>
</file>