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7" r:id="rId2"/>
    <p:sldId id="286" r:id="rId3"/>
    <p:sldId id="297" r:id="rId4"/>
    <p:sldId id="281" r:id="rId5"/>
    <p:sldId id="296" r:id="rId6"/>
    <p:sldId id="288" r:id="rId7"/>
    <p:sldId id="307" r:id="rId8"/>
    <p:sldId id="306" r:id="rId9"/>
    <p:sldId id="289" r:id="rId10"/>
    <p:sldId id="290" r:id="rId11"/>
    <p:sldId id="287" r:id="rId12"/>
    <p:sldId id="299" r:id="rId13"/>
    <p:sldId id="304" r:id="rId14"/>
    <p:sldId id="301" r:id="rId15"/>
    <p:sldId id="302" r:id="rId16"/>
    <p:sldId id="303" r:id="rId17"/>
    <p:sldId id="276" r:id="rId18"/>
    <p:sldId id="298" r:id="rId19"/>
    <p:sldId id="305" r:id="rId20"/>
    <p:sldId id="29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0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97E399-14CD-48D2-89B3-344C71F02743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F0E802-20A2-41B8-9716-EB8D8629CD6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It is important to make sure whenever digging, drilling or pounding in stakes to request a UDIG ticket. Safety to the workers as well as the utilities is one of the most important responsibilities of a company.</a:t>
          </a:r>
        </a:p>
      </dgm:t>
    </dgm:pt>
    <dgm:pt modelId="{102C9EC6-ABBA-443C-9978-859B0ABB0A2D}" type="parTrans" cxnId="{0B055204-DAE0-4925-B2F9-58A4D4A15E9A}">
      <dgm:prSet/>
      <dgm:spPr/>
      <dgm:t>
        <a:bodyPr/>
        <a:lstStyle/>
        <a:p>
          <a:endParaRPr lang="en-US"/>
        </a:p>
      </dgm:t>
    </dgm:pt>
    <dgm:pt modelId="{07081964-2083-4E54-830A-545CB31D9694}" type="sibTrans" cxnId="{0B055204-DAE0-4925-B2F9-58A4D4A15E9A}">
      <dgm:prSet/>
      <dgm:spPr/>
      <dgm:t>
        <a:bodyPr/>
        <a:lstStyle/>
        <a:p>
          <a:endParaRPr lang="en-US"/>
        </a:p>
      </dgm:t>
    </dgm:pt>
    <dgm:pt modelId="{2A1EDB0F-ADCA-4016-AB32-9CDEB0EBF08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Many utilities are shallower than people realize and are a risk to the workers as well as the utilities. </a:t>
          </a:r>
        </a:p>
      </dgm:t>
    </dgm:pt>
    <dgm:pt modelId="{0AA1B3DF-FAEE-4C14-BF36-6B97F0E8FE79}" type="parTrans" cxnId="{E734A395-6065-4D3C-A95C-0621145A49CA}">
      <dgm:prSet/>
      <dgm:spPr/>
      <dgm:t>
        <a:bodyPr/>
        <a:lstStyle/>
        <a:p>
          <a:endParaRPr lang="en-US"/>
        </a:p>
      </dgm:t>
    </dgm:pt>
    <dgm:pt modelId="{D54A6EDD-EDA9-49D8-B737-9CD7614482AA}" type="sibTrans" cxnId="{E734A395-6065-4D3C-A95C-0621145A49CA}">
      <dgm:prSet/>
      <dgm:spPr/>
      <dgm:t>
        <a:bodyPr/>
        <a:lstStyle/>
        <a:p>
          <a:endParaRPr lang="en-US"/>
        </a:p>
      </dgm:t>
    </dgm:pt>
    <dgm:pt modelId="{D201F5D7-0A42-4649-B85E-76A65FEBDEE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Failure of a request to UDIGNY may result in legal fines, penalties and damage cost that may occur to any utilities in the area.</a:t>
          </a:r>
        </a:p>
      </dgm:t>
    </dgm:pt>
    <dgm:pt modelId="{99E6CE41-FB7C-44E5-95C8-429A152E0B5B}" type="parTrans" cxnId="{237497CA-A3DF-4D43-8409-88C4B6944ECB}">
      <dgm:prSet/>
      <dgm:spPr/>
      <dgm:t>
        <a:bodyPr/>
        <a:lstStyle/>
        <a:p>
          <a:endParaRPr lang="en-US"/>
        </a:p>
      </dgm:t>
    </dgm:pt>
    <dgm:pt modelId="{2B76008C-7426-462A-AF35-55C7F83F75E2}" type="sibTrans" cxnId="{237497CA-A3DF-4D43-8409-88C4B6944ECB}">
      <dgm:prSet/>
      <dgm:spPr/>
      <dgm:t>
        <a:bodyPr/>
        <a:lstStyle/>
        <a:p>
          <a:endParaRPr lang="en-US"/>
        </a:p>
      </dgm:t>
    </dgm:pt>
    <dgm:pt modelId="{B303AD50-E029-4EDC-B9FD-E10E78EC3032}" type="pres">
      <dgm:prSet presAssocID="{ED97E399-14CD-48D2-89B3-344C71F02743}" presName="root" presStyleCnt="0">
        <dgm:presLayoutVars>
          <dgm:dir/>
          <dgm:resizeHandles val="exact"/>
        </dgm:presLayoutVars>
      </dgm:prSet>
      <dgm:spPr/>
    </dgm:pt>
    <dgm:pt modelId="{3BFAB33D-0252-4CE3-A2E7-A84808E31838}" type="pres">
      <dgm:prSet presAssocID="{CAF0E802-20A2-41B8-9716-EB8D8629CD63}" presName="compNode" presStyleCnt="0"/>
      <dgm:spPr/>
    </dgm:pt>
    <dgm:pt modelId="{55AE9AD7-EC22-484C-A031-F417A7288B6D}" type="pres">
      <dgm:prSet presAssocID="{CAF0E802-20A2-41B8-9716-EB8D8629CD6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dozer"/>
        </a:ext>
      </dgm:extLst>
    </dgm:pt>
    <dgm:pt modelId="{EB934A55-9462-49DA-A9B0-80DCC60F6A8D}" type="pres">
      <dgm:prSet presAssocID="{CAF0E802-20A2-41B8-9716-EB8D8629CD63}" presName="spaceRect" presStyleCnt="0"/>
      <dgm:spPr/>
    </dgm:pt>
    <dgm:pt modelId="{DEED7F19-CBA9-4697-A222-5C0974F1C390}" type="pres">
      <dgm:prSet presAssocID="{CAF0E802-20A2-41B8-9716-EB8D8629CD63}" presName="textRect" presStyleLbl="revTx" presStyleIdx="0" presStyleCnt="3">
        <dgm:presLayoutVars>
          <dgm:chMax val="1"/>
          <dgm:chPref val="1"/>
        </dgm:presLayoutVars>
      </dgm:prSet>
      <dgm:spPr/>
    </dgm:pt>
    <dgm:pt modelId="{8E1BA7C6-1E8F-435B-81C5-B6FCDA70719B}" type="pres">
      <dgm:prSet presAssocID="{07081964-2083-4E54-830A-545CB31D9694}" presName="sibTrans" presStyleCnt="0"/>
      <dgm:spPr/>
    </dgm:pt>
    <dgm:pt modelId="{584B32EA-8F50-447B-82AD-CA732C2297D1}" type="pres">
      <dgm:prSet presAssocID="{2A1EDB0F-ADCA-4016-AB32-9CDEB0EBF08D}" presName="compNode" presStyleCnt="0"/>
      <dgm:spPr/>
    </dgm:pt>
    <dgm:pt modelId="{7CE9BF28-B9B2-49D2-A5D0-422B76A27493}" type="pres">
      <dgm:prSet presAssocID="{2A1EDB0F-ADCA-4016-AB32-9CDEB0EBF08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lder"/>
        </a:ext>
      </dgm:extLst>
    </dgm:pt>
    <dgm:pt modelId="{48995389-0DA7-493D-89A4-AA8836524426}" type="pres">
      <dgm:prSet presAssocID="{2A1EDB0F-ADCA-4016-AB32-9CDEB0EBF08D}" presName="spaceRect" presStyleCnt="0"/>
      <dgm:spPr/>
    </dgm:pt>
    <dgm:pt modelId="{F37CDE4E-9794-4415-AD77-249C627B62CD}" type="pres">
      <dgm:prSet presAssocID="{2A1EDB0F-ADCA-4016-AB32-9CDEB0EBF08D}" presName="textRect" presStyleLbl="revTx" presStyleIdx="1" presStyleCnt="3">
        <dgm:presLayoutVars>
          <dgm:chMax val="1"/>
          <dgm:chPref val="1"/>
        </dgm:presLayoutVars>
      </dgm:prSet>
      <dgm:spPr/>
    </dgm:pt>
    <dgm:pt modelId="{64F37AF7-7926-43B1-B5C6-82A9C1ED626B}" type="pres">
      <dgm:prSet presAssocID="{D54A6EDD-EDA9-49D8-B737-9CD7614482AA}" presName="sibTrans" presStyleCnt="0"/>
      <dgm:spPr/>
    </dgm:pt>
    <dgm:pt modelId="{8C98FD3E-4E02-48A7-A26C-E7E9F0D7F289}" type="pres">
      <dgm:prSet presAssocID="{D201F5D7-0A42-4649-B85E-76A65FEBDEE4}" presName="compNode" presStyleCnt="0"/>
      <dgm:spPr/>
    </dgm:pt>
    <dgm:pt modelId="{CDD66D63-929A-402C-A4A6-CD144832FFDE}" type="pres">
      <dgm:prSet presAssocID="{D201F5D7-0A42-4649-B85E-76A65FEBDEE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D03B0621-E831-4080-AFF1-92D1042E0E00}" type="pres">
      <dgm:prSet presAssocID="{D201F5D7-0A42-4649-B85E-76A65FEBDEE4}" presName="spaceRect" presStyleCnt="0"/>
      <dgm:spPr/>
    </dgm:pt>
    <dgm:pt modelId="{F559087B-B202-49BE-8E97-549FBC88A8A4}" type="pres">
      <dgm:prSet presAssocID="{D201F5D7-0A42-4649-B85E-76A65FEBDEE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B055204-DAE0-4925-B2F9-58A4D4A15E9A}" srcId="{ED97E399-14CD-48D2-89B3-344C71F02743}" destId="{CAF0E802-20A2-41B8-9716-EB8D8629CD63}" srcOrd="0" destOrd="0" parTransId="{102C9EC6-ABBA-443C-9978-859B0ABB0A2D}" sibTransId="{07081964-2083-4E54-830A-545CB31D9694}"/>
    <dgm:cxn modelId="{F1C2C822-FB42-4A8F-8696-EB14834B7DF7}" type="presOf" srcId="{ED97E399-14CD-48D2-89B3-344C71F02743}" destId="{B303AD50-E029-4EDC-B9FD-E10E78EC3032}" srcOrd="0" destOrd="0" presId="urn:microsoft.com/office/officeart/2018/2/layout/IconLabelList"/>
    <dgm:cxn modelId="{12245832-6D70-4288-83B2-A8D6A494DE29}" type="presOf" srcId="{CAF0E802-20A2-41B8-9716-EB8D8629CD63}" destId="{DEED7F19-CBA9-4697-A222-5C0974F1C390}" srcOrd="0" destOrd="0" presId="urn:microsoft.com/office/officeart/2018/2/layout/IconLabelList"/>
    <dgm:cxn modelId="{9308298A-100D-48C4-90E2-2C4A8BC587DD}" type="presOf" srcId="{D201F5D7-0A42-4649-B85E-76A65FEBDEE4}" destId="{F559087B-B202-49BE-8E97-549FBC88A8A4}" srcOrd="0" destOrd="0" presId="urn:microsoft.com/office/officeart/2018/2/layout/IconLabelList"/>
    <dgm:cxn modelId="{E734A395-6065-4D3C-A95C-0621145A49CA}" srcId="{ED97E399-14CD-48D2-89B3-344C71F02743}" destId="{2A1EDB0F-ADCA-4016-AB32-9CDEB0EBF08D}" srcOrd="1" destOrd="0" parTransId="{0AA1B3DF-FAEE-4C14-BF36-6B97F0E8FE79}" sibTransId="{D54A6EDD-EDA9-49D8-B737-9CD7614482AA}"/>
    <dgm:cxn modelId="{237497CA-A3DF-4D43-8409-88C4B6944ECB}" srcId="{ED97E399-14CD-48D2-89B3-344C71F02743}" destId="{D201F5D7-0A42-4649-B85E-76A65FEBDEE4}" srcOrd="2" destOrd="0" parTransId="{99E6CE41-FB7C-44E5-95C8-429A152E0B5B}" sibTransId="{2B76008C-7426-462A-AF35-55C7F83F75E2}"/>
    <dgm:cxn modelId="{E6F98AE2-9867-4E59-9EA5-FA30E787B458}" type="presOf" srcId="{2A1EDB0F-ADCA-4016-AB32-9CDEB0EBF08D}" destId="{F37CDE4E-9794-4415-AD77-249C627B62CD}" srcOrd="0" destOrd="0" presId="urn:microsoft.com/office/officeart/2018/2/layout/IconLabelList"/>
    <dgm:cxn modelId="{2412A1F7-6B13-4B21-860A-C4570C0595DF}" type="presParOf" srcId="{B303AD50-E029-4EDC-B9FD-E10E78EC3032}" destId="{3BFAB33D-0252-4CE3-A2E7-A84808E31838}" srcOrd="0" destOrd="0" presId="urn:microsoft.com/office/officeart/2018/2/layout/IconLabelList"/>
    <dgm:cxn modelId="{B59CD78E-7573-4240-A6C7-DEF077ED2457}" type="presParOf" srcId="{3BFAB33D-0252-4CE3-A2E7-A84808E31838}" destId="{55AE9AD7-EC22-484C-A031-F417A7288B6D}" srcOrd="0" destOrd="0" presId="urn:microsoft.com/office/officeart/2018/2/layout/IconLabelList"/>
    <dgm:cxn modelId="{F1159F5B-1607-4D43-B0F2-92548A279F55}" type="presParOf" srcId="{3BFAB33D-0252-4CE3-A2E7-A84808E31838}" destId="{EB934A55-9462-49DA-A9B0-80DCC60F6A8D}" srcOrd="1" destOrd="0" presId="urn:microsoft.com/office/officeart/2018/2/layout/IconLabelList"/>
    <dgm:cxn modelId="{9B259420-C519-4D96-AA25-F76DCC0E9CC2}" type="presParOf" srcId="{3BFAB33D-0252-4CE3-A2E7-A84808E31838}" destId="{DEED7F19-CBA9-4697-A222-5C0974F1C390}" srcOrd="2" destOrd="0" presId="urn:microsoft.com/office/officeart/2018/2/layout/IconLabelList"/>
    <dgm:cxn modelId="{B3ADC108-97DF-4FEB-B2A1-E9072C5A0316}" type="presParOf" srcId="{B303AD50-E029-4EDC-B9FD-E10E78EC3032}" destId="{8E1BA7C6-1E8F-435B-81C5-B6FCDA70719B}" srcOrd="1" destOrd="0" presId="urn:microsoft.com/office/officeart/2018/2/layout/IconLabelList"/>
    <dgm:cxn modelId="{78574205-FAC3-46AE-8ACD-BE9E6C46BA45}" type="presParOf" srcId="{B303AD50-E029-4EDC-B9FD-E10E78EC3032}" destId="{584B32EA-8F50-447B-82AD-CA732C2297D1}" srcOrd="2" destOrd="0" presId="urn:microsoft.com/office/officeart/2018/2/layout/IconLabelList"/>
    <dgm:cxn modelId="{0776FFBE-D789-46DF-A885-AF9CF345F9C8}" type="presParOf" srcId="{584B32EA-8F50-447B-82AD-CA732C2297D1}" destId="{7CE9BF28-B9B2-49D2-A5D0-422B76A27493}" srcOrd="0" destOrd="0" presId="urn:microsoft.com/office/officeart/2018/2/layout/IconLabelList"/>
    <dgm:cxn modelId="{BA994BE3-2002-4F4E-AA1F-32C0F67B689B}" type="presParOf" srcId="{584B32EA-8F50-447B-82AD-CA732C2297D1}" destId="{48995389-0DA7-493D-89A4-AA8836524426}" srcOrd="1" destOrd="0" presId="urn:microsoft.com/office/officeart/2018/2/layout/IconLabelList"/>
    <dgm:cxn modelId="{64A97692-09B6-424A-8CBE-657CADC1181A}" type="presParOf" srcId="{584B32EA-8F50-447B-82AD-CA732C2297D1}" destId="{F37CDE4E-9794-4415-AD77-249C627B62CD}" srcOrd="2" destOrd="0" presId="urn:microsoft.com/office/officeart/2018/2/layout/IconLabelList"/>
    <dgm:cxn modelId="{DE14BE67-2E50-41BE-B9A0-C803975F85E2}" type="presParOf" srcId="{B303AD50-E029-4EDC-B9FD-E10E78EC3032}" destId="{64F37AF7-7926-43B1-B5C6-82A9C1ED626B}" srcOrd="3" destOrd="0" presId="urn:microsoft.com/office/officeart/2018/2/layout/IconLabelList"/>
    <dgm:cxn modelId="{AF698A72-0353-4DD5-A5DA-873C11FC8C81}" type="presParOf" srcId="{B303AD50-E029-4EDC-B9FD-E10E78EC3032}" destId="{8C98FD3E-4E02-48A7-A26C-E7E9F0D7F289}" srcOrd="4" destOrd="0" presId="urn:microsoft.com/office/officeart/2018/2/layout/IconLabelList"/>
    <dgm:cxn modelId="{D393778C-14AC-4746-B9A5-B3F63BA37DDE}" type="presParOf" srcId="{8C98FD3E-4E02-48A7-A26C-E7E9F0D7F289}" destId="{CDD66D63-929A-402C-A4A6-CD144832FFDE}" srcOrd="0" destOrd="0" presId="urn:microsoft.com/office/officeart/2018/2/layout/IconLabelList"/>
    <dgm:cxn modelId="{464CAF62-78A1-49D2-95A6-08F6ED05849C}" type="presParOf" srcId="{8C98FD3E-4E02-48A7-A26C-E7E9F0D7F289}" destId="{D03B0621-E831-4080-AFF1-92D1042E0E00}" srcOrd="1" destOrd="0" presId="urn:microsoft.com/office/officeart/2018/2/layout/IconLabelList"/>
    <dgm:cxn modelId="{1C27227F-A5EB-4067-8689-1E2C7A741585}" type="presParOf" srcId="{8C98FD3E-4E02-48A7-A26C-E7E9F0D7F289}" destId="{F559087B-B202-49BE-8E97-549FBC88A8A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D9E467-098F-48E8-9A5D-52E59E9156F8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C4B980-6A70-495F-ABA4-96854A5673B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Cornell has maps of all active as well as abandoned utilities. Our maps allow us to see locations, size, material and years of install.</a:t>
          </a:r>
        </a:p>
      </dgm:t>
    </dgm:pt>
    <dgm:pt modelId="{34E64637-1601-4F99-A54F-39672BC8B6D7}" type="parTrans" cxnId="{05CEC82E-E928-4E15-BC77-BD450F319CF7}">
      <dgm:prSet/>
      <dgm:spPr/>
      <dgm:t>
        <a:bodyPr/>
        <a:lstStyle/>
        <a:p>
          <a:endParaRPr lang="en-US"/>
        </a:p>
      </dgm:t>
    </dgm:pt>
    <dgm:pt modelId="{820CA160-A948-475F-B254-0C8031A4373E}" type="sibTrans" cxnId="{05CEC82E-E928-4E15-BC77-BD450F319CF7}">
      <dgm:prSet/>
      <dgm:spPr/>
      <dgm:t>
        <a:bodyPr/>
        <a:lstStyle/>
        <a:p>
          <a:endParaRPr lang="en-US"/>
        </a:p>
      </dgm:t>
    </dgm:pt>
    <dgm:pt modelId="{08C6ABA7-1066-47A9-A2D2-155A4CE1B6F2}">
      <dgm:prSet/>
      <dgm:spPr/>
      <dgm:t>
        <a:bodyPr/>
        <a:lstStyle/>
        <a:p>
          <a:pPr>
            <a:lnSpc>
              <a:spcPct val="100000"/>
            </a:lnSpc>
          </a:pPr>
          <a:r>
            <a:rPr kumimoji="1" lang="en-US"/>
            <a:t>This information must be sent to the utility mapping group for the updating of the master utility files.</a:t>
          </a:r>
          <a:endParaRPr lang="en-US"/>
        </a:p>
      </dgm:t>
    </dgm:pt>
    <dgm:pt modelId="{1C01ECF5-E65D-4F65-8E41-F092485C5424}" type="parTrans" cxnId="{A4DB5E0E-D9FB-4128-8E7A-17E4E960BAEF}">
      <dgm:prSet/>
      <dgm:spPr/>
      <dgm:t>
        <a:bodyPr/>
        <a:lstStyle/>
        <a:p>
          <a:endParaRPr lang="en-US"/>
        </a:p>
      </dgm:t>
    </dgm:pt>
    <dgm:pt modelId="{37ECD243-0F4D-4F51-8DA8-AEF28DEF2856}" type="sibTrans" cxnId="{A4DB5E0E-D9FB-4128-8E7A-17E4E960BAEF}">
      <dgm:prSet/>
      <dgm:spPr/>
      <dgm:t>
        <a:bodyPr/>
        <a:lstStyle/>
        <a:p>
          <a:endParaRPr lang="en-US"/>
        </a:p>
      </dgm:t>
    </dgm:pt>
    <dgm:pt modelId="{DA872EAE-675B-43FF-B822-78EB904D318A}" type="pres">
      <dgm:prSet presAssocID="{78D9E467-098F-48E8-9A5D-52E59E9156F8}" presName="root" presStyleCnt="0">
        <dgm:presLayoutVars>
          <dgm:dir/>
          <dgm:resizeHandles val="exact"/>
        </dgm:presLayoutVars>
      </dgm:prSet>
      <dgm:spPr/>
    </dgm:pt>
    <dgm:pt modelId="{33166DA8-3B62-4D45-A7AB-8B7576113124}" type="pres">
      <dgm:prSet presAssocID="{BAC4B980-6A70-495F-ABA4-96854A5673BC}" presName="compNode" presStyleCnt="0"/>
      <dgm:spPr/>
    </dgm:pt>
    <dgm:pt modelId="{6CE4CCCB-5C2F-4533-92F4-C65EE89E16FE}" type="pres">
      <dgm:prSet presAssocID="{BAC4B980-6A70-495F-ABA4-96854A5673B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BF3B2E85-9B10-4A4C-ABF7-7AFB36A7CDB0}" type="pres">
      <dgm:prSet presAssocID="{BAC4B980-6A70-495F-ABA4-96854A5673BC}" presName="spaceRect" presStyleCnt="0"/>
      <dgm:spPr/>
    </dgm:pt>
    <dgm:pt modelId="{8B6A80BB-FA6A-477D-B191-BC8D8D9C60DA}" type="pres">
      <dgm:prSet presAssocID="{BAC4B980-6A70-495F-ABA4-96854A5673BC}" presName="textRect" presStyleLbl="revTx" presStyleIdx="0" presStyleCnt="2">
        <dgm:presLayoutVars>
          <dgm:chMax val="1"/>
          <dgm:chPref val="1"/>
        </dgm:presLayoutVars>
      </dgm:prSet>
      <dgm:spPr/>
    </dgm:pt>
    <dgm:pt modelId="{5B4E2F9D-7061-4615-B47C-20DCD3567D2D}" type="pres">
      <dgm:prSet presAssocID="{820CA160-A948-475F-B254-0C8031A4373E}" presName="sibTrans" presStyleCnt="0"/>
      <dgm:spPr/>
    </dgm:pt>
    <dgm:pt modelId="{75A10F05-A045-42A5-BB38-6BD0512B432C}" type="pres">
      <dgm:prSet presAssocID="{08C6ABA7-1066-47A9-A2D2-155A4CE1B6F2}" presName="compNode" presStyleCnt="0"/>
      <dgm:spPr/>
    </dgm:pt>
    <dgm:pt modelId="{A25F8FA0-A35D-46E5-81B3-56CE4413D39C}" type="pres">
      <dgm:prSet presAssocID="{08C6ABA7-1066-47A9-A2D2-155A4CE1B6F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3C3A9831-EC2B-4B98-A29F-1B0A94DD3772}" type="pres">
      <dgm:prSet presAssocID="{08C6ABA7-1066-47A9-A2D2-155A4CE1B6F2}" presName="spaceRect" presStyleCnt="0"/>
      <dgm:spPr/>
    </dgm:pt>
    <dgm:pt modelId="{39B0B974-4D51-4998-A48A-4C95BD232E0C}" type="pres">
      <dgm:prSet presAssocID="{08C6ABA7-1066-47A9-A2D2-155A4CE1B6F2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37134A02-F657-4AE5-8A0B-1792F5DE8EA7}" type="presOf" srcId="{BAC4B980-6A70-495F-ABA4-96854A5673BC}" destId="{8B6A80BB-FA6A-477D-B191-BC8D8D9C60DA}" srcOrd="0" destOrd="0" presId="urn:microsoft.com/office/officeart/2018/2/layout/IconLabelList"/>
    <dgm:cxn modelId="{0AC23C06-9141-49B4-B207-191DEC28E497}" type="presOf" srcId="{08C6ABA7-1066-47A9-A2D2-155A4CE1B6F2}" destId="{39B0B974-4D51-4998-A48A-4C95BD232E0C}" srcOrd="0" destOrd="0" presId="urn:microsoft.com/office/officeart/2018/2/layout/IconLabelList"/>
    <dgm:cxn modelId="{A4DB5E0E-D9FB-4128-8E7A-17E4E960BAEF}" srcId="{78D9E467-098F-48E8-9A5D-52E59E9156F8}" destId="{08C6ABA7-1066-47A9-A2D2-155A4CE1B6F2}" srcOrd="1" destOrd="0" parTransId="{1C01ECF5-E65D-4F65-8E41-F092485C5424}" sibTransId="{37ECD243-0F4D-4F51-8DA8-AEF28DEF2856}"/>
    <dgm:cxn modelId="{ADCB4D23-42D3-4C21-9BA3-79AAFC83AF05}" type="presOf" srcId="{78D9E467-098F-48E8-9A5D-52E59E9156F8}" destId="{DA872EAE-675B-43FF-B822-78EB904D318A}" srcOrd="0" destOrd="0" presId="urn:microsoft.com/office/officeart/2018/2/layout/IconLabelList"/>
    <dgm:cxn modelId="{05CEC82E-E928-4E15-BC77-BD450F319CF7}" srcId="{78D9E467-098F-48E8-9A5D-52E59E9156F8}" destId="{BAC4B980-6A70-495F-ABA4-96854A5673BC}" srcOrd="0" destOrd="0" parTransId="{34E64637-1601-4F99-A54F-39672BC8B6D7}" sibTransId="{820CA160-A948-475F-B254-0C8031A4373E}"/>
    <dgm:cxn modelId="{9FC8E9FF-BF46-405F-8BC8-5C9BFCECDA24}" type="presParOf" srcId="{DA872EAE-675B-43FF-B822-78EB904D318A}" destId="{33166DA8-3B62-4D45-A7AB-8B7576113124}" srcOrd="0" destOrd="0" presId="urn:microsoft.com/office/officeart/2018/2/layout/IconLabelList"/>
    <dgm:cxn modelId="{FB3ACAFD-CF0A-4766-8366-3A11D53B947F}" type="presParOf" srcId="{33166DA8-3B62-4D45-A7AB-8B7576113124}" destId="{6CE4CCCB-5C2F-4533-92F4-C65EE89E16FE}" srcOrd="0" destOrd="0" presId="urn:microsoft.com/office/officeart/2018/2/layout/IconLabelList"/>
    <dgm:cxn modelId="{EE19C50F-2B95-4DE3-AB00-BE6149186FA5}" type="presParOf" srcId="{33166DA8-3B62-4D45-A7AB-8B7576113124}" destId="{BF3B2E85-9B10-4A4C-ABF7-7AFB36A7CDB0}" srcOrd="1" destOrd="0" presId="urn:microsoft.com/office/officeart/2018/2/layout/IconLabelList"/>
    <dgm:cxn modelId="{2661E522-2DEA-4F96-BD6A-E1DDBFAD5547}" type="presParOf" srcId="{33166DA8-3B62-4D45-A7AB-8B7576113124}" destId="{8B6A80BB-FA6A-477D-B191-BC8D8D9C60DA}" srcOrd="2" destOrd="0" presId="urn:microsoft.com/office/officeart/2018/2/layout/IconLabelList"/>
    <dgm:cxn modelId="{8C7EB1E3-3BCF-479E-8543-DCAF937740F4}" type="presParOf" srcId="{DA872EAE-675B-43FF-B822-78EB904D318A}" destId="{5B4E2F9D-7061-4615-B47C-20DCD3567D2D}" srcOrd="1" destOrd="0" presId="urn:microsoft.com/office/officeart/2018/2/layout/IconLabelList"/>
    <dgm:cxn modelId="{9D1A67C3-4E9B-449E-9D70-3BE5498B24E7}" type="presParOf" srcId="{DA872EAE-675B-43FF-B822-78EB904D318A}" destId="{75A10F05-A045-42A5-BB38-6BD0512B432C}" srcOrd="2" destOrd="0" presId="urn:microsoft.com/office/officeart/2018/2/layout/IconLabelList"/>
    <dgm:cxn modelId="{EBF6057C-1949-48B5-83EA-E3DDB0C96F7C}" type="presParOf" srcId="{75A10F05-A045-42A5-BB38-6BD0512B432C}" destId="{A25F8FA0-A35D-46E5-81B3-56CE4413D39C}" srcOrd="0" destOrd="0" presId="urn:microsoft.com/office/officeart/2018/2/layout/IconLabelList"/>
    <dgm:cxn modelId="{7A51CDE8-E3AA-4ED9-AA49-7D6A9307BF3E}" type="presParOf" srcId="{75A10F05-A045-42A5-BB38-6BD0512B432C}" destId="{3C3A9831-EC2B-4B98-A29F-1B0A94DD3772}" srcOrd="1" destOrd="0" presId="urn:microsoft.com/office/officeart/2018/2/layout/IconLabelList"/>
    <dgm:cxn modelId="{FAE21A71-F81E-4F28-B6D2-B4CF35618D38}" type="presParOf" srcId="{75A10F05-A045-42A5-BB38-6BD0512B432C}" destId="{39B0B974-4D51-4998-A48A-4C95BD232E0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D0BAD6-614C-4AC9-BF7F-160A25A5DD7F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23BE1F-A75D-4AA0-A43E-6608B1D7C50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Photos and GPS points allow us to accurately locate and map all utilities that get installed or exposed during an excavation</a:t>
          </a:r>
        </a:p>
      </dgm:t>
    </dgm:pt>
    <dgm:pt modelId="{55405010-780E-4657-A142-8C139BE2718B}" type="parTrans" cxnId="{65CBD504-2FED-43A7-84BC-3DCFFFCB0DB7}">
      <dgm:prSet/>
      <dgm:spPr/>
      <dgm:t>
        <a:bodyPr/>
        <a:lstStyle/>
        <a:p>
          <a:endParaRPr lang="en-US"/>
        </a:p>
      </dgm:t>
    </dgm:pt>
    <dgm:pt modelId="{6BCE7168-15E8-4913-A4E7-0F2C53D9CA06}" type="sibTrans" cxnId="{65CBD504-2FED-43A7-84BC-3DCFFFCB0DB7}">
      <dgm:prSet/>
      <dgm:spPr/>
      <dgm:t>
        <a:bodyPr/>
        <a:lstStyle/>
        <a:p>
          <a:endParaRPr lang="en-US"/>
        </a:p>
      </dgm:t>
    </dgm:pt>
    <dgm:pt modelId="{CD859439-B18E-448C-9304-68C27965620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Asbuilts</a:t>
          </a:r>
          <a:r>
            <a:rPr lang="en-US" dirty="0"/>
            <a:t> and CAD files are the best way to update our utilities as well as our base map of buildings, pavements sidewalks and any other structures.</a:t>
          </a:r>
        </a:p>
      </dgm:t>
    </dgm:pt>
    <dgm:pt modelId="{7F7CBC63-B7CF-4B83-9F1B-08333051F8ED}" type="parTrans" cxnId="{DFE0A425-A63C-437A-B074-354D5B3EE288}">
      <dgm:prSet/>
      <dgm:spPr/>
      <dgm:t>
        <a:bodyPr/>
        <a:lstStyle/>
        <a:p>
          <a:endParaRPr lang="en-US"/>
        </a:p>
      </dgm:t>
    </dgm:pt>
    <dgm:pt modelId="{0191C4A0-F9AE-401A-ABC5-DFED44579FDD}" type="sibTrans" cxnId="{DFE0A425-A63C-437A-B074-354D5B3EE288}">
      <dgm:prSet/>
      <dgm:spPr/>
      <dgm:t>
        <a:bodyPr/>
        <a:lstStyle/>
        <a:p>
          <a:endParaRPr lang="en-US"/>
        </a:p>
      </dgm:t>
    </dgm:pt>
    <dgm:pt modelId="{D65B7AD9-214E-4C7F-81C6-A2BFF79356A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Having the exact location/elevation of a utility not only helps the locators, it helps the excavators and the planning department on any future or ongoing projects that may occur in that area.</a:t>
          </a:r>
        </a:p>
      </dgm:t>
    </dgm:pt>
    <dgm:pt modelId="{9B07D6ED-85B3-42AC-9A4F-89098971E9AB}" type="parTrans" cxnId="{62809BA6-3A0E-4E58-BF97-566A3DE782C3}">
      <dgm:prSet/>
      <dgm:spPr/>
      <dgm:t>
        <a:bodyPr/>
        <a:lstStyle/>
        <a:p>
          <a:endParaRPr lang="en-US"/>
        </a:p>
      </dgm:t>
    </dgm:pt>
    <dgm:pt modelId="{D1BB1279-6C17-4FDA-AFE3-0C8ADA7D5AA5}" type="sibTrans" cxnId="{62809BA6-3A0E-4E58-BF97-566A3DE782C3}">
      <dgm:prSet/>
      <dgm:spPr/>
      <dgm:t>
        <a:bodyPr/>
        <a:lstStyle/>
        <a:p>
          <a:endParaRPr lang="en-US"/>
        </a:p>
      </dgm:t>
    </dgm:pt>
    <dgm:pt modelId="{4B4E686A-C2BC-4D1B-9FBC-1B368B27F078}" type="pres">
      <dgm:prSet presAssocID="{7FD0BAD6-614C-4AC9-BF7F-160A25A5DD7F}" presName="root" presStyleCnt="0">
        <dgm:presLayoutVars>
          <dgm:dir/>
          <dgm:resizeHandles val="exact"/>
        </dgm:presLayoutVars>
      </dgm:prSet>
      <dgm:spPr/>
    </dgm:pt>
    <dgm:pt modelId="{1B73470F-C388-445C-A962-E093AFE6F0D4}" type="pres">
      <dgm:prSet presAssocID="{6523BE1F-A75D-4AA0-A43E-6608B1D7C50F}" presName="compNode" presStyleCnt="0"/>
      <dgm:spPr/>
    </dgm:pt>
    <dgm:pt modelId="{A54C6434-BDAC-4F34-82A4-D312F373EC0C}" type="pres">
      <dgm:prSet presAssocID="{6523BE1F-A75D-4AA0-A43E-6608B1D7C50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atellite"/>
        </a:ext>
      </dgm:extLst>
    </dgm:pt>
    <dgm:pt modelId="{FF258C2E-B907-4D9F-B591-BE7304DB3DFA}" type="pres">
      <dgm:prSet presAssocID="{6523BE1F-A75D-4AA0-A43E-6608B1D7C50F}" presName="spaceRect" presStyleCnt="0"/>
      <dgm:spPr/>
    </dgm:pt>
    <dgm:pt modelId="{AAD0BEA2-24F2-4850-9418-2CA066BF731C}" type="pres">
      <dgm:prSet presAssocID="{6523BE1F-A75D-4AA0-A43E-6608B1D7C50F}" presName="textRect" presStyleLbl="revTx" presStyleIdx="0" presStyleCnt="3">
        <dgm:presLayoutVars>
          <dgm:chMax val="1"/>
          <dgm:chPref val="1"/>
        </dgm:presLayoutVars>
      </dgm:prSet>
      <dgm:spPr/>
    </dgm:pt>
    <dgm:pt modelId="{4776CF39-D6C8-46CA-AFDD-8013BADFA267}" type="pres">
      <dgm:prSet presAssocID="{6BCE7168-15E8-4913-A4E7-0F2C53D9CA06}" presName="sibTrans" presStyleCnt="0"/>
      <dgm:spPr/>
    </dgm:pt>
    <dgm:pt modelId="{133BFCE1-F652-492B-B084-5C4C2CC4DB7D}" type="pres">
      <dgm:prSet presAssocID="{CD859439-B18E-448C-9304-68C279656205}" presName="compNode" presStyleCnt="0"/>
      <dgm:spPr/>
    </dgm:pt>
    <dgm:pt modelId="{4A027344-3105-4714-9DE9-1C70112CC350}" type="pres">
      <dgm:prSet presAssocID="{CD859439-B18E-448C-9304-68C27965620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house scene"/>
        </a:ext>
      </dgm:extLst>
    </dgm:pt>
    <dgm:pt modelId="{C04C31D8-B228-4443-9613-0F604A35AB23}" type="pres">
      <dgm:prSet presAssocID="{CD859439-B18E-448C-9304-68C279656205}" presName="spaceRect" presStyleCnt="0"/>
      <dgm:spPr/>
    </dgm:pt>
    <dgm:pt modelId="{DE0E14EE-79DD-4B33-B7A6-8E60600E9DC0}" type="pres">
      <dgm:prSet presAssocID="{CD859439-B18E-448C-9304-68C279656205}" presName="textRect" presStyleLbl="revTx" presStyleIdx="1" presStyleCnt="3">
        <dgm:presLayoutVars>
          <dgm:chMax val="1"/>
          <dgm:chPref val="1"/>
        </dgm:presLayoutVars>
      </dgm:prSet>
      <dgm:spPr/>
    </dgm:pt>
    <dgm:pt modelId="{DF9AACA2-25C3-4FFC-88E8-868D60CC8009}" type="pres">
      <dgm:prSet presAssocID="{0191C4A0-F9AE-401A-ABC5-DFED44579FDD}" presName="sibTrans" presStyleCnt="0"/>
      <dgm:spPr/>
    </dgm:pt>
    <dgm:pt modelId="{2B190180-8E1A-4EA3-B634-178DCA467C39}" type="pres">
      <dgm:prSet presAssocID="{D65B7AD9-214E-4C7F-81C6-A2BFF79356A8}" presName="compNode" presStyleCnt="0"/>
      <dgm:spPr/>
    </dgm:pt>
    <dgm:pt modelId="{DD342364-5798-4F57-826D-5F7B607FCAC9}" type="pres">
      <dgm:prSet presAssocID="{D65B7AD9-214E-4C7F-81C6-A2BFF79356A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xcavator"/>
        </a:ext>
      </dgm:extLst>
    </dgm:pt>
    <dgm:pt modelId="{6AD379B9-EA3C-476D-8805-EEDCF7C71E44}" type="pres">
      <dgm:prSet presAssocID="{D65B7AD9-214E-4C7F-81C6-A2BFF79356A8}" presName="spaceRect" presStyleCnt="0"/>
      <dgm:spPr/>
    </dgm:pt>
    <dgm:pt modelId="{9E2B4489-DC87-4983-BFEF-B8AB696B618A}" type="pres">
      <dgm:prSet presAssocID="{D65B7AD9-214E-4C7F-81C6-A2BFF79356A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F25D503-CFD2-4F13-A941-5463F0909791}" type="presOf" srcId="{7FD0BAD6-614C-4AC9-BF7F-160A25A5DD7F}" destId="{4B4E686A-C2BC-4D1B-9FBC-1B368B27F078}" srcOrd="0" destOrd="0" presId="urn:microsoft.com/office/officeart/2018/2/layout/IconLabelList"/>
    <dgm:cxn modelId="{65CBD504-2FED-43A7-84BC-3DCFFFCB0DB7}" srcId="{7FD0BAD6-614C-4AC9-BF7F-160A25A5DD7F}" destId="{6523BE1F-A75D-4AA0-A43E-6608B1D7C50F}" srcOrd="0" destOrd="0" parTransId="{55405010-780E-4657-A142-8C139BE2718B}" sibTransId="{6BCE7168-15E8-4913-A4E7-0F2C53D9CA06}"/>
    <dgm:cxn modelId="{DFE0A425-A63C-437A-B074-354D5B3EE288}" srcId="{7FD0BAD6-614C-4AC9-BF7F-160A25A5DD7F}" destId="{CD859439-B18E-448C-9304-68C279656205}" srcOrd="1" destOrd="0" parTransId="{7F7CBC63-B7CF-4B83-9F1B-08333051F8ED}" sibTransId="{0191C4A0-F9AE-401A-ABC5-DFED44579FDD}"/>
    <dgm:cxn modelId="{8F603E39-D7D1-4CAF-B2FA-EB6688C0BC9D}" type="presOf" srcId="{6523BE1F-A75D-4AA0-A43E-6608B1D7C50F}" destId="{AAD0BEA2-24F2-4850-9418-2CA066BF731C}" srcOrd="0" destOrd="0" presId="urn:microsoft.com/office/officeart/2018/2/layout/IconLabelList"/>
    <dgm:cxn modelId="{3B045A74-B33C-4D74-8A03-C2566C5E3573}" type="presOf" srcId="{CD859439-B18E-448C-9304-68C279656205}" destId="{DE0E14EE-79DD-4B33-B7A6-8E60600E9DC0}" srcOrd="0" destOrd="0" presId="urn:microsoft.com/office/officeart/2018/2/layout/IconLabelList"/>
    <dgm:cxn modelId="{F7D97E81-986A-4CD9-809B-D45D5A32F630}" type="presOf" srcId="{D65B7AD9-214E-4C7F-81C6-A2BFF79356A8}" destId="{9E2B4489-DC87-4983-BFEF-B8AB696B618A}" srcOrd="0" destOrd="0" presId="urn:microsoft.com/office/officeart/2018/2/layout/IconLabelList"/>
    <dgm:cxn modelId="{62809BA6-3A0E-4E58-BF97-566A3DE782C3}" srcId="{7FD0BAD6-614C-4AC9-BF7F-160A25A5DD7F}" destId="{D65B7AD9-214E-4C7F-81C6-A2BFF79356A8}" srcOrd="2" destOrd="0" parTransId="{9B07D6ED-85B3-42AC-9A4F-89098971E9AB}" sibTransId="{D1BB1279-6C17-4FDA-AFE3-0C8ADA7D5AA5}"/>
    <dgm:cxn modelId="{67019825-EF15-47D9-B696-DE8CC32BAAC7}" type="presParOf" srcId="{4B4E686A-C2BC-4D1B-9FBC-1B368B27F078}" destId="{1B73470F-C388-445C-A962-E093AFE6F0D4}" srcOrd="0" destOrd="0" presId="urn:microsoft.com/office/officeart/2018/2/layout/IconLabelList"/>
    <dgm:cxn modelId="{5FB66731-32EC-47F0-B5F0-EF7020915780}" type="presParOf" srcId="{1B73470F-C388-445C-A962-E093AFE6F0D4}" destId="{A54C6434-BDAC-4F34-82A4-D312F373EC0C}" srcOrd="0" destOrd="0" presId="urn:microsoft.com/office/officeart/2018/2/layout/IconLabelList"/>
    <dgm:cxn modelId="{5F73C128-4C2C-4B0F-BE0E-CEE9F14EF23F}" type="presParOf" srcId="{1B73470F-C388-445C-A962-E093AFE6F0D4}" destId="{FF258C2E-B907-4D9F-B591-BE7304DB3DFA}" srcOrd="1" destOrd="0" presId="urn:microsoft.com/office/officeart/2018/2/layout/IconLabelList"/>
    <dgm:cxn modelId="{8D7FEAC7-086A-462B-9C44-6EA46337FEA6}" type="presParOf" srcId="{1B73470F-C388-445C-A962-E093AFE6F0D4}" destId="{AAD0BEA2-24F2-4850-9418-2CA066BF731C}" srcOrd="2" destOrd="0" presId="urn:microsoft.com/office/officeart/2018/2/layout/IconLabelList"/>
    <dgm:cxn modelId="{BECD4962-1AC5-4F5C-82D6-741D37036335}" type="presParOf" srcId="{4B4E686A-C2BC-4D1B-9FBC-1B368B27F078}" destId="{4776CF39-D6C8-46CA-AFDD-8013BADFA267}" srcOrd="1" destOrd="0" presId="urn:microsoft.com/office/officeart/2018/2/layout/IconLabelList"/>
    <dgm:cxn modelId="{3A73174C-2682-45D0-AAB2-65CEFBA0D301}" type="presParOf" srcId="{4B4E686A-C2BC-4D1B-9FBC-1B368B27F078}" destId="{133BFCE1-F652-492B-B084-5C4C2CC4DB7D}" srcOrd="2" destOrd="0" presId="urn:microsoft.com/office/officeart/2018/2/layout/IconLabelList"/>
    <dgm:cxn modelId="{775E5D69-306A-43A6-B43C-251A0C1322E6}" type="presParOf" srcId="{133BFCE1-F652-492B-B084-5C4C2CC4DB7D}" destId="{4A027344-3105-4714-9DE9-1C70112CC350}" srcOrd="0" destOrd="0" presId="urn:microsoft.com/office/officeart/2018/2/layout/IconLabelList"/>
    <dgm:cxn modelId="{3E537CE4-E165-41A4-B865-E2E379F0D338}" type="presParOf" srcId="{133BFCE1-F652-492B-B084-5C4C2CC4DB7D}" destId="{C04C31D8-B228-4443-9613-0F604A35AB23}" srcOrd="1" destOrd="0" presId="urn:microsoft.com/office/officeart/2018/2/layout/IconLabelList"/>
    <dgm:cxn modelId="{18A668BD-2782-4240-BF4B-7EAE1F499D96}" type="presParOf" srcId="{133BFCE1-F652-492B-B084-5C4C2CC4DB7D}" destId="{DE0E14EE-79DD-4B33-B7A6-8E60600E9DC0}" srcOrd="2" destOrd="0" presId="urn:microsoft.com/office/officeart/2018/2/layout/IconLabelList"/>
    <dgm:cxn modelId="{98A0EAF0-81C1-4D8A-A3FA-37D4A0F50E89}" type="presParOf" srcId="{4B4E686A-C2BC-4D1B-9FBC-1B368B27F078}" destId="{DF9AACA2-25C3-4FFC-88E8-868D60CC8009}" srcOrd="3" destOrd="0" presId="urn:microsoft.com/office/officeart/2018/2/layout/IconLabelList"/>
    <dgm:cxn modelId="{86CCACFB-95A5-4C83-B94E-B9CDEC2017AA}" type="presParOf" srcId="{4B4E686A-C2BC-4D1B-9FBC-1B368B27F078}" destId="{2B190180-8E1A-4EA3-B634-178DCA467C39}" srcOrd="4" destOrd="0" presId="urn:microsoft.com/office/officeart/2018/2/layout/IconLabelList"/>
    <dgm:cxn modelId="{94CE42D9-1940-4D46-82BC-AFF4361FC5E4}" type="presParOf" srcId="{2B190180-8E1A-4EA3-B634-178DCA467C39}" destId="{DD342364-5798-4F57-826D-5F7B607FCAC9}" srcOrd="0" destOrd="0" presId="urn:microsoft.com/office/officeart/2018/2/layout/IconLabelList"/>
    <dgm:cxn modelId="{D0F394C0-5195-4389-B1C6-A7853D3D6ACA}" type="presParOf" srcId="{2B190180-8E1A-4EA3-B634-178DCA467C39}" destId="{6AD379B9-EA3C-476D-8805-EEDCF7C71E44}" srcOrd="1" destOrd="0" presId="urn:microsoft.com/office/officeart/2018/2/layout/IconLabelList"/>
    <dgm:cxn modelId="{17715988-F49A-4A18-A774-439489903BD7}" type="presParOf" srcId="{2B190180-8E1A-4EA3-B634-178DCA467C39}" destId="{9E2B4489-DC87-4983-BFEF-B8AB696B618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AE9AD7-EC22-484C-A031-F417A7288B6D}">
      <dsp:nvSpPr>
        <dsp:cNvPr id="0" name=""/>
        <dsp:cNvSpPr/>
      </dsp:nvSpPr>
      <dsp:spPr>
        <a:xfrm>
          <a:off x="1005025" y="1295433"/>
          <a:ext cx="1110320" cy="11103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ED7F19-CBA9-4697-A222-5C0974F1C390}">
      <dsp:nvSpPr>
        <dsp:cNvPr id="0" name=""/>
        <dsp:cNvSpPr/>
      </dsp:nvSpPr>
      <dsp:spPr>
        <a:xfrm>
          <a:off x="326496" y="2780532"/>
          <a:ext cx="2467379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It is important to make sure whenever digging, drilling or pounding in stakes to request a UDIG ticket. Safety to the workers as well as the utilities is one of the most important responsibilities of a company.</a:t>
          </a:r>
        </a:p>
      </dsp:txBody>
      <dsp:txXfrm>
        <a:off x="326496" y="2780532"/>
        <a:ext cx="2467379" cy="1012500"/>
      </dsp:txXfrm>
    </dsp:sp>
    <dsp:sp modelId="{7CE9BF28-B9B2-49D2-A5D0-422B76A27493}">
      <dsp:nvSpPr>
        <dsp:cNvPr id="0" name=""/>
        <dsp:cNvSpPr/>
      </dsp:nvSpPr>
      <dsp:spPr>
        <a:xfrm>
          <a:off x="3904196" y="1295433"/>
          <a:ext cx="1110320" cy="11103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7CDE4E-9794-4415-AD77-249C627B62CD}">
      <dsp:nvSpPr>
        <dsp:cNvPr id="0" name=""/>
        <dsp:cNvSpPr/>
      </dsp:nvSpPr>
      <dsp:spPr>
        <a:xfrm>
          <a:off x="3225666" y="2780532"/>
          <a:ext cx="2467379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Many utilities are shallower than people realize and are a risk to the workers as well as the utilities. </a:t>
          </a:r>
        </a:p>
      </dsp:txBody>
      <dsp:txXfrm>
        <a:off x="3225666" y="2780532"/>
        <a:ext cx="2467379" cy="1012500"/>
      </dsp:txXfrm>
    </dsp:sp>
    <dsp:sp modelId="{CDD66D63-929A-402C-A4A6-CD144832FFDE}">
      <dsp:nvSpPr>
        <dsp:cNvPr id="0" name=""/>
        <dsp:cNvSpPr/>
      </dsp:nvSpPr>
      <dsp:spPr>
        <a:xfrm>
          <a:off x="6803366" y="1295433"/>
          <a:ext cx="1110320" cy="11103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59087B-B202-49BE-8E97-549FBC88A8A4}">
      <dsp:nvSpPr>
        <dsp:cNvPr id="0" name=""/>
        <dsp:cNvSpPr/>
      </dsp:nvSpPr>
      <dsp:spPr>
        <a:xfrm>
          <a:off x="6124837" y="2780532"/>
          <a:ext cx="2467379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Failure of a request to UDIGNY may result in legal fines, penalties and damage cost that may occur to any utilities in the area.</a:t>
          </a:r>
        </a:p>
      </dsp:txBody>
      <dsp:txXfrm>
        <a:off x="6124837" y="2780532"/>
        <a:ext cx="2467379" cy="1012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E4CCCB-5C2F-4533-92F4-C65EE89E16FE}">
      <dsp:nvSpPr>
        <dsp:cNvPr id="0" name=""/>
        <dsp:cNvSpPr/>
      </dsp:nvSpPr>
      <dsp:spPr>
        <a:xfrm>
          <a:off x="958801" y="267376"/>
          <a:ext cx="1447875" cy="1447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6A80BB-FA6A-477D-B191-BC8D8D9C60DA}">
      <dsp:nvSpPr>
        <dsp:cNvPr id="0" name=""/>
        <dsp:cNvSpPr/>
      </dsp:nvSpPr>
      <dsp:spPr>
        <a:xfrm>
          <a:off x="73989" y="2098172"/>
          <a:ext cx="321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Cornell has maps of all active as well as abandoned utilities. Our maps allow us to see locations, size, material and years of install.</a:t>
          </a:r>
        </a:p>
      </dsp:txBody>
      <dsp:txXfrm>
        <a:off x="73989" y="2098172"/>
        <a:ext cx="3217500" cy="720000"/>
      </dsp:txXfrm>
    </dsp:sp>
    <dsp:sp modelId="{A25F8FA0-A35D-46E5-81B3-56CE4413D39C}">
      <dsp:nvSpPr>
        <dsp:cNvPr id="0" name=""/>
        <dsp:cNvSpPr/>
      </dsp:nvSpPr>
      <dsp:spPr>
        <a:xfrm>
          <a:off x="4739364" y="267376"/>
          <a:ext cx="1447875" cy="1447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B0B974-4D51-4998-A48A-4C95BD232E0C}">
      <dsp:nvSpPr>
        <dsp:cNvPr id="0" name=""/>
        <dsp:cNvSpPr/>
      </dsp:nvSpPr>
      <dsp:spPr>
        <a:xfrm>
          <a:off x="3854551" y="2098172"/>
          <a:ext cx="321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1200" kern="1200"/>
            <a:t>This information must be sent to the utility mapping group for the updating of the master utility files.</a:t>
          </a:r>
          <a:endParaRPr lang="en-US" sz="1200" kern="1200"/>
        </a:p>
      </dsp:txBody>
      <dsp:txXfrm>
        <a:off x="3854551" y="2098172"/>
        <a:ext cx="32175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C6434-BDAC-4F34-82A4-D312F373EC0C}">
      <dsp:nvSpPr>
        <dsp:cNvPr id="0" name=""/>
        <dsp:cNvSpPr/>
      </dsp:nvSpPr>
      <dsp:spPr>
        <a:xfrm>
          <a:off x="812182" y="1204290"/>
          <a:ext cx="975830" cy="975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D0BEA2-24F2-4850-9418-2CA066BF731C}">
      <dsp:nvSpPr>
        <dsp:cNvPr id="0" name=""/>
        <dsp:cNvSpPr/>
      </dsp:nvSpPr>
      <dsp:spPr>
        <a:xfrm>
          <a:off x="215841" y="2531783"/>
          <a:ext cx="2168512" cy="1015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Photos and GPS points allow us to accurately locate and map all utilities that get installed or exposed during an excavation</a:t>
          </a:r>
        </a:p>
      </dsp:txBody>
      <dsp:txXfrm>
        <a:off x="215841" y="2531783"/>
        <a:ext cx="2168512" cy="1015312"/>
      </dsp:txXfrm>
    </dsp:sp>
    <dsp:sp modelId="{4A027344-3105-4714-9DE9-1C70112CC350}">
      <dsp:nvSpPr>
        <dsp:cNvPr id="0" name=""/>
        <dsp:cNvSpPr/>
      </dsp:nvSpPr>
      <dsp:spPr>
        <a:xfrm>
          <a:off x="3360184" y="1204290"/>
          <a:ext cx="975830" cy="975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0E14EE-79DD-4B33-B7A6-8E60600E9DC0}">
      <dsp:nvSpPr>
        <dsp:cNvPr id="0" name=""/>
        <dsp:cNvSpPr/>
      </dsp:nvSpPr>
      <dsp:spPr>
        <a:xfrm>
          <a:off x="2763843" y="2531783"/>
          <a:ext cx="2168512" cy="1015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Asbuilts</a:t>
          </a:r>
          <a:r>
            <a:rPr lang="en-US" sz="1100" kern="1200" dirty="0"/>
            <a:t> and CAD files are the best way to update our utilities as well as our base map of buildings, pavements sidewalks and any other structures.</a:t>
          </a:r>
        </a:p>
      </dsp:txBody>
      <dsp:txXfrm>
        <a:off x="2763843" y="2531783"/>
        <a:ext cx="2168512" cy="1015312"/>
      </dsp:txXfrm>
    </dsp:sp>
    <dsp:sp modelId="{DD342364-5798-4F57-826D-5F7B607FCAC9}">
      <dsp:nvSpPr>
        <dsp:cNvPr id="0" name=""/>
        <dsp:cNvSpPr/>
      </dsp:nvSpPr>
      <dsp:spPr>
        <a:xfrm>
          <a:off x="5908186" y="1204290"/>
          <a:ext cx="975830" cy="9758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2B4489-DC87-4983-BFEF-B8AB696B618A}">
      <dsp:nvSpPr>
        <dsp:cNvPr id="0" name=""/>
        <dsp:cNvSpPr/>
      </dsp:nvSpPr>
      <dsp:spPr>
        <a:xfrm>
          <a:off x="5311845" y="2531783"/>
          <a:ext cx="2168512" cy="1015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Having the exact location/elevation of a utility not only helps the locators, it helps the excavators and the planning department on any future or ongoing projects that may occur in that area.</a:t>
          </a:r>
        </a:p>
      </dsp:txBody>
      <dsp:txXfrm>
        <a:off x="5311845" y="2531783"/>
        <a:ext cx="2168512" cy="10153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448A3-AA60-4486-864E-1E8DE1629F82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CBA6C-15C0-44D3-800F-785FF7515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2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CBA6C-15C0-44D3-800F-785FF75153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85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CBA6C-15C0-44D3-800F-785FF75153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7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66F53-68C6-4D24-B8ED-A3EB4D0C84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61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5229225"/>
            <a:ext cx="7723188" cy="762000"/>
          </a:xfrm>
        </p:spPr>
        <p:txBody>
          <a:bodyPr anchor="b"/>
          <a:lstStyle>
            <a:lvl1pPr algn="l">
              <a:defRPr/>
            </a:lvl1pPr>
          </a:lstStyle>
          <a:p>
            <a:pPr lvl="0"/>
            <a:r>
              <a:rPr lang="en-US" altLang="en-US" noProof="0"/>
              <a:t>Click to edit title style</a:t>
            </a:r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6021388"/>
            <a:ext cx="7723188" cy="792162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802B2B-5C69-4773-9987-34375A256D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7225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33375"/>
            <a:ext cx="76962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773238"/>
            <a:ext cx="7696200" cy="47513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5907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90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908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650DF3DF-5076-4AA1-A642-26227BD9BC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8439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digny.org/" TargetMode="External"/><Relationship Id="rId2" Type="http://schemas.openxmlformats.org/officeDocument/2006/relationships/hyperlink" Target="https://udigny.org/resources/nys-code-rule-753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34281" y="6119215"/>
            <a:ext cx="3935896" cy="583823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en-US" sz="2400" dirty="0">
                <a:solidFill>
                  <a:schemeClr val="bg1"/>
                </a:solidFill>
              </a:rPr>
              <a:t>  Emily Mix/Letty McFall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457089" y="5459827"/>
            <a:ext cx="3768576" cy="60354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67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b="1" dirty="0"/>
              <a:t>UDIGNY Overview</a:t>
            </a:r>
          </a:p>
        </p:txBody>
      </p:sp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F47DBC0F-32C8-B6D2-EF9B-92C7ED0ED7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948" y="674293"/>
            <a:ext cx="4279099" cy="25975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0D7FD6-0986-CACE-F0D9-413F2218FDD5}"/>
              </a:ext>
            </a:extLst>
          </p:cNvPr>
          <p:cNvSpPr txBox="1"/>
          <p:nvPr/>
        </p:nvSpPr>
        <p:spPr>
          <a:xfrm>
            <a:off x="2821075" y="3805307"/>
            <a:ext cx="3274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https://udigny.org/</a:t>
            </a:r>
          </a:p>
        </p:txBody>
      </p:sp>
    </p:spTree>
    <p:extLst>
      <p:ext uri="{BB962C8B-B14F-4D97-AF65-F5344CB8AC3E}">
        <p14:creationId xmlns:p14="http://schemas.microsoft.com/office/powerpoint/2010/main" val="3627545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838" y="1627373"/>
            <a:ext cx="6719337" cy="513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26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965" y="1611873"/>
            <a:ext cx="7696200" cy="4751387"/>
          </a:xfrm>
        </p:spPr>
        <p:txBody>
          <a:bodyPr/>
          <a:lstStyle/>
          <a:p>
            <a:r>
              <a:rPr lang="en-US" sz="2000" dirty="0"/>
              <a:t>Verify locations/Tolerance Zone (See 753-1.2 (k) &amp; (i), 753-3.6 and 753-3.7 Before using powered equipment within the tolerance zone, the locations of gas and liquid petroleum lines MUST be verified by means of hand-dug test holes.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41" y="3017642"/>
            <a:ext cx="6158753" cy="365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67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a white building and blue lines on the ground&#10;&#10;Description automatically generated with medium confidence">
            <a:extLst>
              <a:ext uri="{FF2B5EF4-FFF2-40B4-BE49-F238E27FC236}">
                <a16:creationId xmlns:a16="http://schemas.microsoft.com/office/drawing/2014/main" id="{48574117-9485-BE03-E360-BE4A7D5827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7001"/>
            <a:ext cx="9144000" cy="964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78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nstruction site with a person in a helmet&#10;&#10;Description automatically generated">
            <a:extLst>
              <a:ext uri="{FF2B5EF4-FFF2-40B4-BE49-F238E27FC236}">
                <a16:creationId xmlns:a16="http://schemas.microsoft.com/office/drawing/2014/main" id="{3643048A-B602-BC13-6F2A-342192E60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881" y="-2359880"/>
            <a:ext cx="9291761" cy="91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56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A330D6-4012-BA16-479D-ADCE84AA0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2533"/>
            <a:ext cx="9144000" cy="762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81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ter spraying water into a road&#10;&#10;Description automatically generated with medium confidence">
            <a:extLst>
              <a:ext uri="{FF2B5EF4-FFF2-40B4-BE49-F238E27FC236}">
                <a16:creationId xmlns:a16="http://schemas.microsoft.com/office/drawing/2014/main" id="{93B6A627-F94A-036B-23BD-37C73ABA1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83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rial view of a forest of trees&#10;&#10;Description automatically generated">
            <a:extLst>
              <a:ext uri="{FF2B5EF4-FFF2-40B4-BE49-F238E27FC236}">
                <a16:creationId xmlns:a16="http://schemas.microsoft.com/office/drawing/2014/main" id="{66F553B9-8B26-B7B8-1551-A0D3B21C2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16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70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chemeClr val="tx1"/>
                </a:solidFill>
              </a:rPr>
              <a:t>Utility Maps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955813" y="1507751"/>
            <a:ext cx="7308574" cy="11920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sz="2000" dirty="0"/>
          </a:p>
          <a:p>
            <a:r>
              <a:rPr lang="en-US" sz="2400" dirty="0"/>
              <a:t>Locating is not an exact science!</a:t>
            </a:r>
          </a:p>
          <a:p>
            <a:endParaRPr lang="en-US" sz="2400" dirty="0"/>
          </a:p>
          <a:p>
            <a:r>
              <a:rPr lang="en-US" sz="2400" dirty="0"/>
              <a:t>Utility maps are vital for us to know what utilities are in the area as well as where the utilities are located. Without these maps locating would be almost impossible.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Keeping up to date records is important for future projects and safe digging.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5243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chemeClr val="tx1"/>
                </a:solidFill>
              </a:rPr>
              <a:t>Utility Maps</a:t>
            </a:r>
          </a:p>
        </p:txBody>
      </p:sp>
      <p:graphicFrame>
        <p:nvGraphicFramePr>
          <p:cNvPr id="12292" name="Content Placeholder 3">
            <a:extLst>
              <a:ext uri="{FF2B5EF4-FFF2-40B4-BE49-F238E27FC236}">
                <a16:creationId xmlns:a16="http://schemas.microsoft.com/office/drawing/2014/main" id="{5D7B3229-926D-E53E-863E-430FFE6702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7773972"/>
              </p:ext>
            </p:extLst>
          </p:nvPr>
        </p:nvGraphicFramePr>
        <p:xfrm>
          <a:off x="955813" y="3085106"/>
          <a:ext cx="7146041" cy="3085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955813" y="1507751"/>
            <a:ext cx="7308574" cy="11920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sz="2000" dirty="0"/>
          </a:p>
          <a:p>
            <a:r>
              <a:rPr lang="en-US" sz="2400" dirty="0"/>
              <a:t>Although the Utility maps we supply are cad files, they were original created by copying the old ink on mylar hand drawn utility quad mapping.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4863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20589" y="333375"/>
            <a:ext cx="7696200" cy="1066800"/>
          </a:xfrm>
        </p:spPr>
        <p:txBody>
          <a:bodyPr/>
          <a:lstStyle/>
          <a:p>
            <a:r>
              <a:rPr lang="en-US" sz="4000" dirty="0"/>
              <a:t>GPS/Photos and As-Built 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876D3375-5D05-A8AD-D9C8-8A8DEF2589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4022396"/>
              </p:ext>
            </p:extLst>
          </p:nvPr>
        </p:nvGraphicFramePr>
        <p:xfrm>
          <a:off x="762000" y="1773238"/>
          <a:ext cx="7696200" cy="4751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1069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6" y="1676402"/>
            <a:ext cx="8597152" cy="4993340"/>
          </a:xfrm>
        </p:spPr>
        <p:txBody>
          <a:bodyPr/>
          <a:lstStyle/>
          <a:p>
            <a:r>
              <a:rPr lang="en-US" sz="2000" dirty="0"/>
              <a:t>NYS Code Rule 753 - It’s the law</a:t>
            </a:r>
          </a:p>
          <a:p>
            <a:pPr marL="0" indent="0">
              <a:buNone/>
            </a:pPr>
            <a:r>
              <a:rPr lang="en-US" sz="2000" dirty="0"/>
              <a:t>          </a:t>
            </a:r>
            <a:r>
              <a:rPr lang="en-US" sz="2000" dirty="0">
                <a:hlinkClick r:id="rId2"/>
              </a:rPr>
              <a:t>https://udigny.org/resources/nys-code-rule-753/</a:t>
            </a:r>
            <a:endParaRPr lang="en-US" sz="2000" dirty="0"/>
          </a:p>
          <a:p>
            <a:r>
              <a:rPr lang="en-US" sz="2000" dirty="0"/>
              <a:t>The </a:t>
            </a:r>
            <a:r>
              <a:rPr lang="en-US" sz="2000" dirty="0">
                <a:solidFill>
                  <a:srgbClr val="FF0000"/>
                </a:solidFill>
              </a:rPr>
              <a:t>excavator or company</a:t>
            </a:r>
            <a:r>
              <a:rPr lang="en-US" sz="2000" dirty="0"/>
              <a:t> is required to call UDIGNY (811) or enter a ticket on the website 2 to 10 days in advance of start date notifying UDIGNY of the area to be impacted. UDIGNY will create a Dig Request ticket.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>
                <a:hlinkClick r:id="rId3"/>
              </a:rPr>
              <a:t>https://udigny.org/</a:t>
            </a:r>
            <a:endParaRPr lang="en-US" sz="2000" dirty="0"/>
          </a:p>
          <a:p>
            <a:r>
              <a:rPr lang="en-US" sz="2000" dirty="0"/>
              <a:t>UDIGNY notifies all utility owners in the area of the upcoming excavation with a “DIG REQUEST” ticket.</a:t>
            </a:r>
          </a:p>
          <a:p>
            <a:r>
              <a:rPr lang="en-US" sz="2000" dirty="0"/>
              <a:t>Cornell receives the Request ticket through our email as well as the UDIGNY website.</a:t>
            </a:r>
          </a:p>
          <a:p>
            <a:r>
              <a:rPr lang="en-US" sz="2000" dirty="0"/>
              <a:t>Cornell and all utility owners have 3 days to respond to the dig request. That response includes locating all utilities in the site or verifying that there are no utilities in that area then responding with a completed action for the dig ticket.</a:t>
            </a:r>
          </a:p>
          <a:p>
            <a:endParaRPr lang="en-US" dirty="0"/>
          </a:p>
        </p:txBody>
      </p:sp>
      <p:pic>
        <p:nvPicPr>
          <p:cNvPr id="2" name="Picture 1" descr="A logo for a company&#10;&#10;Description automatically generated">
            <a:extLst>
              <a:ext uri="{FF2B5EF4-FFF2-40B4-BE49-F238E27FC236}">
                <a16:creationId xmlns:a16="http://schemas.microsoft.com/office/drawing/2014/main" id="{8BB748A1-EA55-F70E-FEDD-0E93310A69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217" y="76200"/>
            <a:ext cx="2811852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44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20589" y="333375"/>
            <a:ext cx="7696200" cy="1066800"/>
          </a:xfrm>
        </p:spPr>
        <p:txBody>
          <a:bodyPr/>
          <a:lstStyle/>
          <a:p>
            <a:r>
              <a:rPr lang="en-US" sz="40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54DED-AD65-14CA-E2BD-714F2C3F3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It is the responsibility of the excavator to call 811.</a:t>
            </a:r>
          </a:p>
          <a:p>
            <a:r>
              <a:rPr lang="en-US" sz="2400" dirty="0"/>
              <a:t>We only mark Cornell owned utilities.</a:t>
            </a:r>
          </a:p>
          <a:p>
            <a:r>
              <a:rPr lang="en-US" sz="2400" dirty="0"/>
              <a:t>Once work has started it is the responsibility of the excavator to maintain the marks.</a:t>
            </a:r>
          </a:p>
          <a:p>
            <a:r>
              <a:rPr lang="en-US" sz="2400" dirty="0"/>
              <a:t>When utilities can’t be located or unknown utilities are discovered the excavators are required to notify </a:t>
            </a:r>
            <a:r>
              <a:rPr lang="en-US" sz="2400" dirty="0" err="1"/>
              <a:t>Udig</a:t>
            </a:r>
            <a:r>
              <a:rPr lang="en-US" sz="2400" dirty="0"/>
              <a:t> responders. Often resulting in visits back to the job site.</a:t>
            </a:r>
          </a:p>
          <a:p>
            <a:r>
              <a:rPr lang="en-US" sz="2400" dirty="0"/>
              <a:t>It's required to provide all as-builts to the utility mapping group once work is complete.</a:t>
            </a:r>
          </a:p>
          <a:p>
            <a:r>
              <a:rPr lang="en-US" sz="2400" dirty="0"/>
              <a:t>Photos and GPS points are invaluable to keeping accurate records and maps</a:t>
            </a:r>
          </a:p>
        </p:txBody>
      </p:sp>
    </p:spTree>
    <p:extLst>
      <p:ext uri="{BB962C8B-B14F-4D97-AF65-F5344CB8AC3E}">
        <p14:creationId xmlns:p14="http://schemas.microsoft.com/office/powerpoint/2010/main" val="1535465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C03DB4C-E277-778A-86CC-893936E00DC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2521" y="1659467"/>
          <a:ext cx="8918713" cy="5088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3656CEC-0D53-C0C0-6DD4-0A7BA6C38838}"/>
              </a:ext>
            </a:extLst>
          </p:cNvPr>
          <p:cNvSpPr txBox="1"/>
          <p:nvPr/>
        </p:nvSpPr>
        <p:spPr>
          <a:xfrm>
            <a:off x="1651000" y="492401"/>
            <a:ext cx="6036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Responsibilities</a:t>
            </a:r>
          </a:p>
        </p:txBody>
      </p:sp>
    </p:spTree>
    <p:extLst>
      <p:ext uri="{BB962C8B-B14F-4D97-AF65-F5344CB8AC3E}">
        <p14:creationId xmlns:p14="http://schemas.microsoft.com/office/powerpoint/2010/main" val="2840206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521" y="2328333"/>
            <a:ext cx="8918713" cy="4037266"/>
          </a:xfrm>
        </p:spPr>
        <p:txBody>
          <a:bodyPr/>
          <a:lstStyle/>
          <a:p>
            <a:r>
              <a:rPr lang="en-US" sz="2000" dirty="0"/>
              <a:t>The excavator is responsible for tracking the dig request and not starting to dig until the ticket for the site has been completed by all utility owners.</a:t>
            </a:r>
          </a:p>
          <a:p>
            <a:r>
              <a:rPr lang="en-US" sz="2000" dirty="0"/>
              <a:t>It is the excavator's responsibility to preserve all utility marks and flags once the work has been started.</a:t>
            </a:r>
          </a:p>
          <a:p>
            <a:r>
              <a:rPr lang="en-US" sz="2000" dirty="0"/>
              <a:t>It is the excavator's responsibility to understand the location marks and tolerance zone.</a:t>
            </a:r>
          </a:p>
          <a:p>
            <a:r>
              <a:rPr lang="en-US" sz="2000" b="0" i="0" dirty="0">
                <a:effectLst/>
              </a:rPr>
              <a:t>If the identity of the discovered underground facility is not known or obvious, the excavator shall report the discovery to the one-call notification system and each operator notified by the one-call notification system shall respond immediately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34928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521" y="1659467"/>
            <a:ext cx="8918713" cy="5088466"/>
          </a:xfrm>
        </p:spPr>
        <p:txBody>
          <a:bodyPr/>
          <a:lstStyle/>
          <a:p>
            <a:r>
              <a:rPr lang="en-US" sz="2400" dirty="0"/>
              <a:t>Emergency tickets can be requested in the event of a threat to life, property or a vital utility. These tickets require utility companies to respond within a few hours of receiving it.</a:t>
            </a:r>
          </a:p>
          <a:p>
            <a:endParaRPr lang="en-US" sz="2400" dirty="0"/>
          </a:p>
          <a:p>
            <a:r>
              <a:rPr lang="en-US" sz="2400" dirty="0"/>
              <a:t>Excavators are not allowed to dig until they receive a response from all utility companies.</a:t>
            </a:r>
          </a:p>
          <a:p>
            <a:endParaRPr lang="en-US" sz="2400" dirty="0"/>
          </a:p>
          <a:p>
            <a:r>
              <a:rPr lang="en-US" sz="2400" dirty="0"/>
              <a:t>Design tickets can be request through the 811 call center or online. Design tickets are a great way to see what utilities may be interfered with when planning for a project. Design tickets do not allow excavators to dig on site but help to inform them of what utilities exist in the area and an approximate location of the utilities.</a:t>
            </a:r>
          </a:p>
          <a:p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656CEC-0D53-C0C0-6DD4-0A7BA6C38838}"/>
              </a:ext>
            </a:extLst>
          </p:cNvPr>
          <p:cNvSpPr txBox="1"/>
          <p:nvPr/>
        </p:nvSpPr>
        <p:spPr>
          <a:xfrm>
            <a:off x="1651000" y="492401"/>
            <a:ext cx="6036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EMERGENCY AND DESIGN TICKETS</a:t>
            </a:r>
          </a:p>
        </p:txBody>
      </p:sp>
    </p:spTree>
    <p:extLst>
      <p:ext uri="{BB962C8B-B14F-4D97-AF65-F5344CB8AC3E}">
        <p14:creationId xmlns:p14="http://schemas.microsoft.com/office/powerpoint/2010/main" val="918518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754366-046E-0AC2-D751-160F079D0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68" y="90152"/>
            <a:ext cx="7548664" cy="66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84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A43EE58-A939-BFBF-82FC-847B1C05B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50" y="0"/>
            <a:ext cx="107061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12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B42584-5A11-0514-B110-75A7C9365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83" y="0"/>
            <a:ext cx="6841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84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376" y="1633837"/>
            <a:ext cx="5595657" cy="50922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AD5A10-51EA-B532-0311-0D70159339FC}"/>
              </a:ext>
            </a:extLst>
          </p:cNvPr>
          <p:cNvSpPr txBox="1"/>
          <p:nvPr/>
        </p:nvSpPr>
        <p:spPr>
          <a:xfrm>
            <a:off x="2531533" y="372533"/>
            <a:ext cx="3895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SITE MARKINGS</a:t>
            </a:r>
          </a:p>
        </p:txBody>
      </p:sp>
    </p:spTree>
    <p:extLst>
      <p:ext uri="{BB962C8B-B14F-4D97-AF65-F5344CB8AC3E}">
        <p14:creationId xmlns:p14="http://schemas.microsoft.com/office/powerpoint/2010/main" val="1580639363"/>
      </p:ext>
    </p:extLst>
  </p:cSld>
  <p:clrMapOvr>
    <a:masterClrMapping/>
  </p:clrMapOvr>
</p:sld>
</file>

<file path=ppt/theme/theme1.xml><?xml version="1.0" encoding="utf-8"?>
<a:theme xmlns:a="http://schemas.openxmlformats.org/drawingml/2006/main" name="Glowing puzzle pieces design template">
  <a:themeElements>
    <a:clrScheme name="Glowing puzzle pieces design template 1">
      <a:dk1>
        <a:srgbClr val="000000"/>
      </a:dk1>
      <a:lt1>
        <a:srgbClr val="FFFFFF"/>
      </a:lt1>
      <a:dk2>
        <a:srgbClr val="000000"/>
      </a:dk2>
      <a:lt2>
        <a:srgbClr val="E8EDF2"/>
      </a:lt2>
      <a:accent1>
        <a:srgbClr val="D8E1EC"/>
      </a:accent1>
      <a:accent2>
        <a:srgbClr val="CFD795"/>
      </a:accent2>
      <a:accent3>
        <a:srgbClr val="AAAAAA"/>
      </a:accent3>
      <a:accent4>
        <a:srgbClr val="DADADA"/>
      </a:accent4>
      <a:accent5>
        <a:srgbClr val="E9EEF4"/>
      </a:accent5>
      <a:accent6>
        <a:srgbClr val="BBC387"/>
      </a:accent6>
      <a:hlink>
        <a:srgbClr val="D59F07"/>
      </a:hlink>
      <a:folHlink>
        <a:srgbClr val="94B26C"/>
      </a:folHlink>
    </a:clrScheme>
    <a:fontScheme name="Glowing puzzle pieces design 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Glowing puzzle pieces design template 1">
        <a:dk1>
          <a:srgbClr val="000000"/>
        </a:dk1>
        <a:lt1>
          <a:srgbClr val="FFFFFF"/>
        </a:lt1>
        <a:dk2>
          <a:srgbClr val="000000"/>
        </a:dk2>
        <a:lt2>
          <a:srgbClr val="E8EDF2"/>
        </a:lt2>
        <a:accent1>
          <a:srgbClr val="D8E1EC"/>
        </a:accent1>
        <a:accent2>
          <a:srgbClr val="CFD795"/>
        </a:accent2>
        <a:accent3>
          <a:srgbClr val="AAAAAA"/>
        </a:accent3>
        <a:accent4>
          <a:srgbClr val="DADADA"/>
        </a:accent4>
        <a:accent5>
          <a:srgbClr val="E9EEF4"/>
        </a:accent5>
        <a:accent6>
          <a:srgbClr val="BBC387"/>
        </a:accent6>
        <a:hlink>
          <a:srgbClr val="D59F07"/>
        </a:hlink>
        <a:folHlink>
          <a:srgbClr val="94B26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Glowing puzzle pieces design template</Template>
  <TotalTime>2405</TotalTime>
  <Words>830</Words>
  <Application>Microsoft Office PowerPoint</Application>
  <PresentationFormat>On-screen Show (4:3)</PresentationFormat>
  <Paragraphs>53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Tahoma</vt:lpstr>
      <vt:lpstr>Wingdings</vt:lpstr>
      <vt:lpstr>Glowing puzzle pieces design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Utility Maps</vt:lpstr>
      <vt:lpstr>Utility Maps</vt:lpstr>
      <vt:lpstr>GPS/Photos and As-Built </vt:lpstr>
      <vt:lpstr>Summary</vt:lpstr>
    </vt:vector>
  </TitlesOfParts>
  <Manager/>
  <Company>PDC - Cornell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Utility Mapping</dc:title>
  <dc:subject/>
  <dc:creator>cook</dc:creator>
  <cp:keywords/>
  <dc:description>Utility Mapping</dc:description>
  <cp:lastModifiedBy>Taylor Sitko</cp:lastModifiedBy>
  <cp:revision>51</cp:revision>
  <dcterms:created xsi:type="dcterms:W3CDTF">2008-08-21T16:21:13Z</dcterms:created>
  <dcterms:modified xsi:type="dcterms:W3CDTF">2024-01-25T13:22:22Z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TC011407991033</vt:lpwstr>
  </property>
  <property fmtid="{D5CDD505-2E9C-101B-9397-08002B2CF9AE}" pid="3" name="Presentation">
    <vt:lpwstr>Utility Mapping</vt:lpwstr>
  </property>
  <property fmtid="{D5CDD505-2E9C-101B-9397-08002B2CF9AE}" pid="4" name="SlideDescription">
    <vt:lpwstr>Utility Mapping</vt:lpwstr>
  </property>
</Properties>
</file>