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7.jpg" ContentType="image/jp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sldIdLst>
    <p:sldId id="256" r:id="rId5"/>
    <p:sldId id="434" r:id="rId6"/>
    <p:sldId id="435" r:id="rId7"/>
    <p:sldId id="436" r:id="rId8"/>
    <p:sldId id="437" r:id="rId9"/>
    <p:sldId id="439" r:id="rId10"/>
    <p:sldId id="442" r:id="rId11"/>
    <p:sldId id="440" r:id="rId12"/>
    <p:sldId id="443" r:id="rId13"/>
    <p:sldId id="441" r:id="rId14"/>
    <p:sldId id="43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79406" autoAdjust="0"/>
  </p:normalViewPr>
  <p:slideViewPr>
    <p:cSldViewPr>
      <p:cViewPr varScale="1">
        <p:scale>
          <a:sx n="90" d="100"/>
          <a:sy n="90" d="100"/>
        </p:scale>
        <p:origin x="14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8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Construction projects that hold retainage – Short Form Contracts would not be affected on the retainage aspect but would on the 12 day approval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3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5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6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B96B-116C-4E09-8E06-25A00D09787E}" type="datetime1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64D14-95F9-435B-889B-3EC16397FD4E}" type="datetime1">
              <a:rPr lang="en-US" smtClean="0"/>
              <a:t>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A7B1-495E-43D2-BB11-8B0699A6CC9B}" type="datetime1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C8E9-A612-4150-ADD3-A87E556A4A94}" type="datetime1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6256-29E0-4C54-936C-F47FE3C6C9D5}" type="datetime1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352F-0C34-4F38-A32E-4D7A129BFB7D}" type="datetime1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288F-55D5-4636-92AE-67069A885A10}" type="datetime1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6E51-19F2-4349-84E5-C7CD5E0DFC4D}" type="datetime1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2492-29C9-419D-8FD7-368FDD255810}" type="datetime1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A6EC-403D-40EC-AEE7-73D7383A6217}" type="datetime1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C658-A9B1-4639-94E3-94AC74025DEA}" type="datetime1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827963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PMPD and Facilities Directors Round Table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8203438" cy="1971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lang="en-US" sz="36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NYS Prompt Payment Law - 756</a:t>
            </a:r>
          </a:p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lang="en-US" sz="36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lang="en-US" sz="3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en-US" sz="3600" b="1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20000"/>
              </a:lnSpc>
              <a:spcBef>
                <a:spcPts val="100"/>
              </a:spcBef>
            </a:pPr>
            <a:r>
              <a:rPr lang="en-US" sz="36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2024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5E539C-8A8A-0C17-A688-59D6431FD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752600"/>
            <a:ext cx="9144000" cy="4648200"/>
          </a:xfrm>
        </p:spPr>
        <p:txBody>
          <a:bodyPr>
            <a:normAutofit/>
          </a:bodyPr>
          <a:lstStyle/>
          <a:p>
            <a:r>
              <a:rPr lang="en-US" b="1" i="1" dirty="0"/>
              <a:t>TAKE AWAY</a:t>
            </a:r>
          </a:p>
          <a:p>
            <a:r>
              <a:rPr lang="en-US" dirty="0"/>
              <a:t>ONLY affects contracts fully executed from</a:t>
            </a:r>
          </a:p>
          <a:p>
            <a:r>
              <a:rPr lang="en-US" b="1" dirty="0"/>
              <a:t>November 17, 2023.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you have a project that falls under this, and you have not seen a letter go out to the contractor please </a:t>
            </a:r>
            <a:r>
              <a:rPr lang="en-US" b="1" dirty="0"/>
              <a:t>email</a:t>
            </a:r>
            <a:r>
              <a:rPr lang="en-US" dirty="0"/>
              <a:t> Facilities Contracts.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0ACA443-21E8-F9B2-AEC0-D1CB8461F9D2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NYS Prompt Payment Law</a:t>
            </a: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995FA-FCBC-FFC7-F9F3-C09B35DC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094FCC-C7CA-4C20-9B89-318AD88D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99EEA6-D2F5-190D-8BC2-000EA7FFB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9871B-9693-47BA-9AAF-8363052DB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828800"/>
            <a:ext cx="9144000" cy="1905000"/>
          </a:xfrm>
        </p:spPr>
        <p:txBody>
          <a:bodyPr/>
          <a:lstStyle/>
          <a:p>
            <a:r>
              <a:rPr lang="en-US" b="1" dirty="0"/>
              <a:t>On November 17, 2023, NYS amended </a:t>
            </a:r>
          </a:p>
          <a:p>
            <a:r>
              <a:rPr lang="en-US" b="1" dirty="0"/>
              <a:t>State Law 756 – Prompt Payment Law</a:t>
            </a:r>
          </a:p>
          <a:p>
            <a:r>
              <a:rPr lang="en-US" b="1" dirty="0"/>
              <a:t>This Law affects ALL Construction Contracts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DFBCA3-ECC9-43D0-BE69-C98774A7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NYS Prompt Payment Law 756 </a:t>
            </a:r>
            <a:br>
              <a:rPr lang="en-US" sz="3200" dirty="0"/>
            </a:br>
            <a:r>
              <a:rPr lang="en-US" sz="3200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6AFAD-095F-F3C5-1500-B670F04E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828800"/>
            <a:ext cx="8839200" cy="44958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New legislation that amends New York’s Prompt Payment Act by making two major changes:</a:t>
            </a:r>
          </a:p>
          <a:p>
            <a:pPr algn="l"/>
            <a:endParaRPr lang="en-US" sz="1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Retainage is capped at no more than 5% of the contract price.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Contractors are now permitted to invoice for release of retainage (final invoice), upon achieving substantial completion of the work.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NYS Prompt Payment Law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ED534-AB57-0739-9632-9D67913E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075CF-D6D4-48A5-9DAA-9EF99FD47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752600"/>
            <a:ext cx="8610600" cy="4648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D4E56"/>
                </a:solidFill>
                <a:effectLst/>
              </a:rPr>
              <a:t>Effective Date is November 17, 2023.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D4E56"/>
                </a:solidFill>
                <a:effectLst/>
              </a:rPr>
              <a:t>Applies to all commercial construction projects valued at $150,000 or more.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D4E56"/>
                </a:solidFill>
                <a:effectLst/>
              </a:rPr>
              <a:t>Interest will be due on any retention that is not paid </a:t>
            </a:r>
            <a:r>
              <a:rPr lang="en-US" dirty="0">
                <a:solidFill>
                  <a:srgbClr val="4D4E56"/>
                </a:solidFill>
              </a:rPr>
              <a:t>upon</a:t>
            </a:r>
            <a:r>
              <a:rPr lang="en-US" b="0" i="0" dirty="0">
                <a:solidFill>
                  <a:srgbClr val="4D4E56"/>
                </a:solidFill>
                <a:effectLst/>
              </a:rPr>
              <a:t> Substantial Completion.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D4E56"/>
                </a:solidFill>
                <a:effectLst/>
              </a:rPr>
              <a:t>The impact of these changes flow downstream, affecting owners, contractors, and subcontractors.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DF9801C-F8A2-7D13-051B-CDBA07742FDE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NYS Prompt Payment Law</a:t>
            </a: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7B87C-66B9-FA8A-A4C6-CB7C5F6C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83CD5D-C43C-43B0-BAAB-AFA7D28B1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2133600"/>
            <a:ext cx="8534400" cy="39624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Payment Applications need to be approved within 12 Business days.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Any items in the Pay App that are rejected by Cornell need to have a </a:t>
            </a:r>
            <a:r>
              <a:rPr lang="en-US" b="1" u="sng" dirty="0"/>
              <a:t>written</a:t>
            </a:r>
            <a:r>
              <a:rPr lang="en-US" dirty="0"/>
              <a:t> explanation that includes justification with backup documentation.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97D5BED-146C-7B3E-DF55-99A3C70D13ED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NYS Prompt Payment Law</a:t>
            </a: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E963D-96D1-4D7B-96B0-73264D8B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1111A6-49D5-BD47-35BF-5D588E493C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905000"/>
            <a:ext cx="8686800" cy="43434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Money may be withheld from the Contractor Payment Application for the following: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</a:rPr>
              <a:t>Unsatisfactory or disputed job progress;</a:t>
            </a:r>
            <a:endParaRPr lang="en-US" dirty="0">
              <a:solidFill>
                <a:srgbClr val="222222"/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</a:rPr>
              <a:t>Defective construction work or material not remedied;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</a:rPr>
              <a:t>Disputed work materials;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</a:rPr>
              <a:t>Failure to comply with other material provisions of the</a:t>
            </a:r>
            <a:br>
              <a:rPr lang="en-US" dirty="0"/>
            </a:br>
            <a:r>
              <a:rPr lang="en-US" b="0" i="0" dirty="0">
                <a:solidFill>
                  <a:srgbClr val="222222"/>
                </a:solidFill>
                <a:effectLst/>
              </a:rPr>
              <a:t>construction contract;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</a:rPr>
              <a:t>Other items related to Contract Terms</a:t>
            </a:r>
            <a:endParaRPr lang="en-US" b="0" i="0" dirty="0">
              <a:solidFill>
                <a:srgbClr val="222222"/>
              </a:solidFill>
              <a:effectLst/>
            </a:endParaRPr>
          </a:p>
          <a:p>
            <a:pPr algn="l"/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2608F0F-409E-ACC0-3740-CA78972734FB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NYS Prompt Payment Law</a:t>
            </a: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7E7E3-85BC-4451-9833-67E56555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4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5C6CC0-3E72-9D9B-1A63-AE4142F08F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981200"/>
            <a:ext cx="8305800" cy="4038600"/>
          </a:xfrm>
        </p:spPr>
        <p:txBody>
          <a:bodyPr/>
          <a:lstStyle/>
          <a:p>
            <a:pPr algn="l"/>
            <a:r>
              <a:rPr lang="en-US" dirty="0"/>
              <a:t>Note that “substantial completion” is used with varied definitions and interpretations in our documents.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We are currently reviewing what the Law defines as substantial completion and what our contracts define the term as.</a:t>
            </a:r>
          </a:p>
          <a:p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78557C2-B27F-A96C-A9C8-18F6869C58DA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NYS Prompt Payment Law</a:t>
            </a: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713C5-2FDA-E124-CD24-56355C013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8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066206-D3CB-7226-07A4-6EDB1D3045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676400"/>
            <a:ext cx="8458200" cy="4876800"/>
          </a:xfrm>
        </p:spPr>
        <p:txBody>
          <a:bodyPr/>
          <a:lstStyle/>
          <a:p>
            <a:pPr algn="l"/>
            <a:r>
              <a:rPr lang="en-US" u="sng" dirty="0"/>
              <a:t>Current status</a:t>
            </a:r>
            <a:r>
              <a:rPr lang="en-US" dirty="0"/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All contracts issued after 11-17-2023 have been updated in </a:t>
            </a:r>
            <a:r>
              <a:rPr lang="en-US" dirty="0" err="1"/>
              <a:t>eB</a:t>
            </a:r>
            <a:r>
              <a:rPr lang="en-US" dirty="0"/>
              <a:t> to have 5% retainage.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All projects out for bid have had the percentage rate adjusted to 5% in the documents.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Contracts, Counsel’s Office, and Project Management will be meeting to review this change and what needs to be addressed in our contract documents.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5871A82-E04F-8FA2-F423-9E12FF17152B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NYS Prompt Payment Law</a:t>
            </a: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929DF-0FE3-6EB3-FF90-E71BFF93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434DC5-4FEA-C805-5FF7-74EA902252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676400"/>
            <a:ext cx="8458200" cy="4724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Contracts has issued an email to all contractors who have contracts that this new law affects noting that the retainage has been reduced to 5%.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Once we have completed our review of the new law, we will issue a formal change order to all of them noting the new retainage and any contractual language changes that will be required.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B3253DB-9734-874F-B702-37BF6B9B29C3}"/>
              </a:ext>
            </a:extLst>
          </p:cNvPr>
          <p:cNvSpPr txBox="1">
            <a:spLocks/>
          </p:cNvSpPr>
          <p:nvPr/>
        </p:nvSpPr>
        <p:spPr>
          <a:xfrm>
            <a:off x="0" y="5334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NYS Prompt Payment Law</a:t>
            </a: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0ADA5-6B07-3407-95F6-A081C140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11998</TotalTime>
  <Words>508</Words>
  <Application>Microsoft Office PowerPoint</Application>
  <PresentationFormat>On-screen Show (4:3)</PresentationFormat>
  <Paragraphs>62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Helvetica</vt:lpstr>
      <vt:lpstr>Times</vt:lpstr>
      <vt:lpstr>Office Theme</vt:lpstr>
      <vt:lpstr>PowerPoint Presentation</vt:lpstr>
      <vt:lpstr>NYS Prompt Payment Law 756  Overview</vt:lpstr>
      <vt:lpstr>NYS Prompt Payment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458</cp:revision>
  <cp:lastPrinted>2019-11-12T19:43:45Z</cp:lastPrinted>
  <dcterms:created xsi:type="dcterms:W3CDTF">2014-05-07T13:58:10Z</dcterms:created>
  <dcterms:modified xsi:type="dcterms:W3CDTF">2024-01-19T14:54:26Z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