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</p:sldMasterIdLst>
  <p:notesMasterIdLst>
    <p:notesMasterId r:id="rId22"/>
  </p:notesMasterIdLst>
  <p:sldIdLst>
    <p:sldId id="256" r:id="rId7"/>
    <p:sldId id="257" r:id="rId8"/>
    <p:sldId id="553" r:id="rId9"/>
    <p:sldId id="552" r:id="rId10"/>
    <p:sldId id="434" r:id="rId11"/>
    <p:sldId id="435" r:id="rId12"/>
    <p:sldId id="436" r:id="rId13"/>
    <p:sldId id="437" r:id="rId14"/>
    <p:sldId id="439" r:id="rId15"/>
    <p:sldId id="442" r:id="rId16"/>
    <p:sldId id="440" r:id="rId17"/>
    <p:sldId id="443" r:id="rId18"/>
    <p:sldId id="441" r:id="rId19"/>
    <p:sldId id="438" r:id="rId20"/>
    <p:sldId id="55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28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Construction projects that hold retainage – Short Form Contracts would not be affected on the retainage aspect but would on the 12 day approval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23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5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6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64D14-95F9-435B-889B-3EC16397FD4E}" type="datetime1">
              <a:rPr lang="en-US" smtClean="0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8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24, 2024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C6CC0-3E72-9D9B-1A63-AE4142F08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981200"/>
            <a:ext cx="8305800" cy="4038600"/>
          </a:xfrm>
        </p:spPr>
        <p:txBody>
          <a:bodyPr/>
          <a:lstStyle/>
          <a:p>
            <a:pPr algn="l"/>
            <a:r>
              <a:rPr lang="en-US" dirty="0"/>
              <a:t>Note that “substantial completion” is used with varied definitions and interpretations in our documents.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are currently reviewing what the Law defines as substantial completion and what our contracts define the term as.</a:t>
            </a:r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78557C2-B27F-A96C-A9C8-18F6869C58DA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NYS Prompt Payment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713C5-2FDA-E124-CD24-56355C01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8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66206-D3CB-7226-07A4-6EDB1D304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pPr algn="l"/>
            <a:r>
              <a:rPr lang="en-US" u="sng" dirty="0"/>
              <a:t>Current status</a:t>
            </a:r>
            <a:r>
              <a:rPr lang="en-US" dirty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contracts issued after 11-17-2023 have been updated in </a:t>
            </a:r>
            <a:r>
              <a:rPr lang="en-US" dirty="0" err="1"/>
              <a:t>eB</a:t>
            </a:r>
            <a:r>
              <a:rPr lang="en-US" dirty="0"/>
              <a:t> to have 5% retainage.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projects out for bid have had the percentage rate adjusted to 5% in the documents.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Contracts, Counsel’s Office, and Project Management will be meeting to review this change and what needs to be addressed in our contract documents.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871A82-E04F-8FA2-F423-9E12FF17152B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NYS Prompt Payment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29DF-0FE3-6EB3-FF90-E71BFF93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434DC5-4FEA-C805-5FF7-74EA90225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676400"/>
            <a:ext cx="8458200" cy="4724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Contracts has issued an email to all contractors who have contracts that this new law affects noting that the retainage has been reduced to 5%.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Once we have completed our review of the new law, we will issue a formal change order to all of them noting the new retainage and any contractual language changes that will be required.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B3253DB-9734-874F-B702-37BF6B9B29C3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NYS Prompt Payment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0ADA5-6B07-3407-95F6-A081C140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E539C-8A8A-0C17-A688-59D6431FD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52600"/>
            <a:ext cx="9144000" cy="4648200"/>
          </a:xfrm>
        </p:spPr>
        <p:txBody>
          <a:bodyPr>
            <a:normAutofit/>
          </a:bodyPr>
          <a:lstStyle/>
          <a:p>
            <a:r>
              <a:rPr lang="en-US" b="1" i="1" dirty="0"/>
              <a:t>TAKE AWAY</a:t>
            </a:r>
          </a:p>
          <a:p>
            <a:r>
              <a:rPr lang="en-US" dirty="0"/>
              <a:t>ONLY affects contracts fully executed from</a:t>
            </a:r>
          </a:p>
          <a:p>
            <a:r>
              <a:rPr lang="en-US" b="1" dirty="0"/>
              <a:t>November 17, 2023.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you have a project that falls under this, and you have not seen a letter go out to the contractor please </a:t>
            </a:r>
            <a:r>
              <a:rPr lang="en-US" b="1" dirty="0"/>
              <a:t>email</a:t>
            </a:r>
            <a:r>
              <a:rPr lang="en-US" dirty="0"/>
              <a:t> Facilities Contracts.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0ACA443-21E8-F9B2-AEC0-D1CB8461F9D2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NYS Prompt Payment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995FA-FCBC-FFC7-F9F3-C09B35DC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9EEA6-D2F5-190D-8BC2-000EA7FF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905000"/>
            <a:ext cx="8836018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SzPct val="81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Revamped Knowledge Management System Update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SzPct val="8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Taylor Sitko</a:t>
            </a:r>
          </a:p>
          <a:p>
            <a:pPr marL="914400" lvl="1" indent="-457200" fontAlgn="base">
              <a:buSzPct val="81000"/>
              <a:buFont typeface="+mj-lt"/>
              <a:buAutoNum type="arabicPeriod"/>
              <a:tabLst>
                <a:tab pos="457200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SzPct val="81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Prompt Payment Law/Retainage Impacts Presentation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SzPct val="8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Brenda Frank</a:t>
            </a:r>
          </a:p>
          <a:p>
            <a:pPr marL="914400" lvl="1" indent="-457200" fontAlgn="base">
              <a:buSzPct val="81000"/>
              <a:buFont typeface="+mj-lt"/>
              <a:buAutoNum type="arabicPeriod"/>
              <a:tabLst>
                <a:tab pos="457200" algn="l"/>
              </a:tabLst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fontAlgn="base">
              <a:spcBef>
                <a:spcPts val="0"/>
              </a:spcBef>
              <a:spcAft>
                <a:spcPts val="0"/>
              </a:spcAft>
              <a:buSzPct val="81000"/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 Safe Process Presentation</a:t>
            </a:r>
            <a:endParaRPr lang="en-US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 fontAlgn="base">
              <a:buSzPct val="8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Emily Mix and Letty McFall 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53"/>
            <a:ext cx="533069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n-US" sz="28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Quarterly Construction Report</a:t>
            </a:r>
            <a:br>
              <a:rPr lang="en-US" sz="28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Q4 2023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F74FEB-7144-BEE7-1699-589FFF98A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744" y="1600200"/>
            <a:ext cx="3654512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EF605-3760-D116-E50E-61CAC594649C}"/>
              </a:ext>
            </a:extLst>
          </p:cNvPr>
          <p:cNvSpPr txBox="1"/>
          <p:nvPr/>
        </p:nvSpPr>
        <p:spPr>
          <a:xfrm>
            <a:off x="6934200" y="2868837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Bid Opening Volume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19363-BAE3-D0A6-C027-6FF8BAA771EB}"/>
              </a:ext>
            </a:extLst>
          </p:cNvPr>
          <p:cNvSpPr txBox="1"/>
          <p:nvPr/>
        </p:nvSpPr>
        <p:spPr>
          <a:xfrm>
            <a:off x="115072" y="2861846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Construction Volume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127932-083F-E6B1-2A7E-B6BDBE56D2E8}"/>
              </a:ext>
            </a:extLst>
          </p:cNvPr>
          <p:cNvCxnSpPr/>
          <p:nvPr/>
        </p:nvCxnSpPr>
        <p:spPr>
          <a:xfrm>
            <a:off x="1066800" y="3200400"/>
            <a:ext cx="1295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23EC65-C5F2-ACF2-59CE-EDB1A34594C8}"/>
              </a:ext>
            </a:extLst>
          </p:cNvPr>
          <p:cNvCxnSpPr/>
          <p:nvPr/>
        </p:nvCxnSpPr>
        <p:spPr>
          <a:xfrm flipH="1">
            <a:off x="6704828" y="3200400"/>
            <a:ext cx="1219972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827963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PMPD and Facilities Directors Round Table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8203438" cy="1971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NYS Prompt Payment Law - 756</a:t>
            </a:r>
          </a:p>
          <a:p>
            <a:pPr marL="12700" marR="5080" lvl="0" indent="0" algn="ctr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Facilities </a:t>
            </a: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Campus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</a:t>
            </a:r>
            <a:endParaRPr kumimoji="0" lang="en-US" sz="3600" b="1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5080" lvl="0" indent="0" algn="ctr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2024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1905000"/>
          </a:xfrm>
        </p:spPr>
        <p:txBody>
          <a:bodyPr/>
          <a:lstStyle/>
          <a:p>
            <a:r>
              <a:rPr lang="en-US" b="1" dirty="0"/>
              <a:t>On November 17, 2023, NYS amended </a:t>
            </a:r>
          </a:p>
          <a:p>
            <a:r>
              <a:rPr lang="en-US" b="1" dirty="0"/>
              <a:t>State Law 756 – Prompt Payment Law</a:t>
            </a:r>
          </a:p>
          <a:p>
            <a:r>
              <a:rPr lang="en-US" b="1" dirty="0"/>
              <a:t>This Law affects ALL Construction 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NYS Prompt Payment Law 756 </a:t>
            </a:r>
            <a:br>
              <a:rPr lang="en-US" sz="3200" dirty="0"/>
            </a:br>
            <a:r>
              <a:rPr lang="en-US" sz="3200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6AFAD-095F-F3C5-1500-B670F04E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828800"/>
            <a:ext cx="8839200" cy="4495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New legislation that amends New York’s Prompt Payment Act by making two major changes:</a:t>
            </a:r>
          </a:p>
          <a:p>
            <a:pPr algn="l"/>
            <a:endParaRPr lang="en-US" sz="1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Retainage is capped at no more than 5% of the contract price.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Contractors are now permitted to invoice for release of retainage (final invoice), upon achieving substantial completion of the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NYS Prompt Payment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D534-AB57-0739-9632-9D67913E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610600" cy="4648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Effective Date is November 17, 2023.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Applies to all commercial construction projects valued at $150,000 or more.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Interest will be due on any retention that is not paid </a:t>
            </a:r>
            <a:r>
              <a:rPr lang="en-US" dirty="0">
                <a:solidFill>
                  <a:srgbClr val="4D4E56"/>
                </a:solidFill>
              </a:rPr>
              <a:t>upon</a:t>
            </a:r>
            <a:r>
              <a:rPr lang="en-US" b="0" i="0" dirty="0">
                <a:solidFill>
                  <a:srgbClr val="4D4E56"/>
                </a:solidFill>
                <a:effectLst/>
              </a:rPr>
              <a:t> Substantial Completion.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The impact of these changes flow downstream, affecting owners, contractors, and subcontractors.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DF9801C-F8A2-7D13-051B-CDBA07742FDE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NYS Prompt Payment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7B87C-66B9-FA8A-A4C6-CB7C5F6C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133600"/>
            <a:ext cx="8534400" cy="3962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Payment Applications need to be approved within 12 Business days.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Any items in the Pay App that are rejected by Cornell need to have a </a:t>
            </a:r>
            <a:r>
              <a:rPr lang="en-US" b="1" u="sng" dirty="0"/>
              <a:t>written</a:t>
            </a:r>
            <a:r>
              <a:rPr lang="en-US" dirty="0"/>
              <a:t> explanation that includes justification with backup documentation.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7D5BED-146C-7B3E-DF55-99A3C70D13ED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NYS Prompt Payment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E963D-96D1-4D7B-96B0-73264D8B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111A6-49D5-BD47-35BF-5D588E493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8686800" cy="43434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Money may be withheld from the Contractor Payment Application for the following: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Unsatisfactory or disputed job progress;</a:t>
            </a:r>
            <a:endParaRPr lang="en-US" dirty="0">
              <a:solidFill>
                <a:srgbClr val="222222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Defective construction work or material not remedied;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Disputed work materials;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Failure to comply with other material provisions of the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</a:rPr>
              <a:t>construction contract;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Other items related to Contract Terms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pPr algn="l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2608F0F-409E-ACC0-3740-CA78972734FB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j-ea"/>
                <a:cs typeface="+mj-cs"/>
              </a:rPr>
              <a:t>NYS Prompt Payment Law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7E7E3-85BC-4451-9833-67E56555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24603</TotalTime>
  <Words>569</Words>
  <Application>Microsoft Office PowerPoint</Application>
  <PresentationFormat>On-screen Show (4:3)</PresentationFormat>
  <Paragraphs>81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Helvetica</vt:lpstr>
      <vt:lpstr>Times</vt:lpstr>
      <vt:lpstr>Times New Roman</vt:lpstr>
      <vt:lpstr>Office Theme</vt:lpstr>
      <vt:lpstr>New B+P Template-cu-powerpoint-template-010915 - Copy</vt:lpstr>
      <vt:lpstr>1_Office Theme</vt:lpstr>
      <vt:lpstr>PowerPoint Presentation</vt:lpstr>
      <vt:lpstr>Today’s Agenda</vt:lpstr>
      <vt:lpstr>Quarterly Construction Report Q4 2023</vt:lpstr>
      <vt:lpstr>PowerPoint Presentation</vt:lpstr>
      <vt:lpstr>NYS Prompt Payment Law 756  Overview</vt:lpstr>
      <vt:lpstr>NYS Prompt Payment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489</cp:revision>
  <cp:lastPrinted>2019-11-12T19:43:45Z</cp:lastPrinted>
  <dcterms:created xsi:type="dcterms:W3CDTF">2014-05-07T13:58:10Z</dcterms:created>
  <dcterms:modified xsi:type="dcterms:W3CDTF">2024-01-24T15:46:30Z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