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69" r:id="rId2"/>
    <p:sldId id="557" r:id="rId3"/>
    <p:sldId id="547" r:id="rId4"/>
    <p:sldId id="565" r:id="rId5"/>
    <p:sldId id="561" r:id="rId6"/>
    <p:sldId id="554" r:id="rId7"/>
    <p:sldId id="571" r:id="rId8"/>
    <p:sldId id="567" r:id="rId9"/>
    <p:sldId id="568" r:id="rId10"/>
    <p:sldId id="572" r:id="rId11"/>
    <p:sldId id="570" r:id="rId12"/>
    <p:sldId id="566" r:id="rId13"/>
    <p:sldId id="562" r:id="rId14"/>
    <p:sldId id="569" r:id="rId15"/>
    <p:sldId id="563" r:id="rId16"/>
    <p:sldId id="564" r:id="rId17"/>
    <p:sldId id="560" r:id="rId18"/>
    <p:sldId id="55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5CF7E6-5AEB-4EB2-AEB7-DEABAC729F1C}">
          <p14:sldIdLst>
            <p14:sldId id="369"/>
            <p14:sldId id="557"/>
            <p14:sldId id="547"/>
            <p14:sldId id="565"/>
            <p14:sldId id="561"/>
            <p14:sldId id="554"/>
            <p14:sldId id="571"/>
            <p14:sldId id="567"/>
            <p14:sldId id="568"/>
            <p14:sldId id="572"/>
            <p14:sldId id="570"/>
            <p14:sldId id="566"/>
            <p14:sldId id="562"/>
            <p14:sldId id="569"/>
            <p14:sldId id="563"/>
            <p14:sldId id="564"/>
          </p14:sldIdLst>
        </p14:section>
        <p14:section name="Untitled Section" id="{68BB772E-E4CE-4CBF-9F87-5D13A2896837}">
          <p14:sldIdLst>
            <p14:sldId id="560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FF9966"/>
    <a:srgbClr val="FFCCFF"/>
    <a:srgbClr val="CCFFFF"/>
    <a:srgbClr val="FF99FF"/>
    <a:srgbClr val="99FF66"/>
    <a:srgbClr val="66CCFF"/>
    <a:srgbClr val="3399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6263" autoAdjust="0"/>
  </p:normalViewPr>
  <p:slideViewPr>
    <p:cSldViewPr>
      <p:cViewPr varScale="1">
        <p:scale>
          <a:sx n="87" d="100"/>
          <a:sy n="87" d="100"/>
        </p:scale>
        <p:origin x="12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1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r">
              <a:defRPr sz="1200"/>
            </a:lvl1pPr>
          </a:lstStyle>
          <a:p>
            <a:fld id="{9E7F04EB-398C-40BE-B34D-5FD2535CE387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628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8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r">
              <a:defRPr sz="1200"/>
            </a:lvl1pPr>
          </a:lstStyle>
          <a:p>
            <a:fld id="{14B0A1E0-4363-4509-A8E8-4165E0DF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0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/>
          <a:lstStyle>
            <a:lvl1pPr algn="r">
              <a:defRPr sz="1200"/>
            </a:lvl1pPr>
          </a:lstStyle>
          <a:p>
            <a:fld id="{24EF396B-4256-4052-984E-F0E4E62A1B38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6" tIns="46574" rIns="93146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1"/>
          </a:xfrm>
          <a:prstGeom prst="rect">
            <a:avLst/>
          </a:prstGeom>
        </p:spPr>
        <p:txBody>
          <a:bodyPr vert="horz" lIns="93146" tIns="46574" rIns="93146" bIns="46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 anchor="b"/>
          <a:lstStyle>
            <a:lvl1pPr algn="r">
              <a:defRPr sz="1200"/>
            </a:lvl1pPr>
          </a:lstStyle>
          <a:p>
            <a:fld id="{109E8C53-1E97-4AB0-9465-4ED29BDD9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1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4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38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26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4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09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87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42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3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0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9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3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8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7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2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87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4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11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59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08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72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4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518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5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iken@cityofithaca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hacacityny.portal.opengov.com/categories/107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Update – City Code Process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Michael Niechwiadowicz </a:t>
            </a:r>
          </a:p>
          <a:p>
            <a:r>
              <a:rPr lang="en-US" sz="2200" dirty="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Building Code Program Manager</a:t>
            </a:r>
          </a:p>
          <a:p>
            <a:r>
              <a:rPr lang="en-US" sz="2200" dirty="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Facilities Engineering</a:t>
            </a:r>
          </a:p>
          <a:p>
            <a:r>
              <a:rPr lang="en-US" sz="2200" dirty="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Oct0ber 25, 2023</a:t>
            </a:r>
          </a:p>
          <a:p>
            <a:endParaRPr lang="en-US" sz="2200" dirty="0">
              <a:solidFill>
                <a:srgbClr val="FFFFFF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71600"/>
            <a:ext cx="8324849" cy="51054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Whoever fills out the building permit application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Put the eBuilder number in the ‘Notes’ field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Put Cornell in the owner’s field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owner’s address will self populate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program will provide a box number as the address for Cornell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Overwrite the box number with the address for Humphreys Service Building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639 Dryden Road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your email address for the contact email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5438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Permit Applications in the City of Ithaca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200" b="1" dirty="0">
                <a:solidFill>
                  <a:srgbClr val="0070C0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1433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71600"/>
            <a:ext cx="8324849" cy="51054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Whoever fills out the building permit application</a:t>
            </a:r>
            <a:endParaRPr lang="en-US" sz="3000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Attach a copy of the drawings</a:t>
            </a:r>
          </a:p>
          <a:p>
            <a:pPr lvl="1"/>
            <a:r>
              <a:rPr lang="en-US" dirty="0"/>
              <a:t>Attach a copy of the specifications</a:t>
            </a:r>
          </a:p>
          <a:p>
            <a:pPr lvl="1"/>
            <a:r>
              <a:rPr lang="en-US" dirty="0"/>
              <a:t>Attach a copy of any other project documents</a:t>
            </a:r>
          </a:p>
          <a:p>
            <a:pPr lvl="1"/>
            <a:r>
              <a:rPr lang="en-US" b="1" dirty="0"/>
              <a:t>Attach a copy of your insurances</a:t>
            </a:r>
          </a:p>
          <a:p>
            <a:pPr lvl="2"/>
            <a:r>
              <a:rPr lang="en-US" dirty="0"/>
              <a:t>Documentation of insurance must be attached to the application every time</a:t>
            </a:r>
          </a:p>
          <a:p>
            <a:pPr lvl="2"/>
            <a:r>
              <a:rPr lang="en-US" dirty="0"/>
              <a:t>Workers compensation, disability and liability insurance</a:t>
            </a:r>
          </a:p>
          <a:p>
            <a:pPr lvl="1"/>
            <a:r>
              <a:rPr lang="en-US" dirty="0"/>
              <a:t>There is a 100MB limit on attachments</a:t>
            </a:r>
          </a:p>
          <a:p>
            <a:pPr lvl="2"/>
            <a:r>
              <a:rPr lang="en-US" dirty="0"/>
              <a:t>If you exceed the limit, bring a copy on a flash drive to the City Code meeting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5438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Permit Applications in the City of Ithaca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200" b="1" dirty="0">
                <a:solidFill>
                  <a:srgbClr val="0070C0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354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71600"/>
            <a:ext cx="8324849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Some difference between the City application and the Town</a:t>
            </a:r>
            <a:endParaRPr lang="en-US" sz="30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Once the application is filled out you will be asked to pay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Payment is by credit card or check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There is a third-party fee for using a credit card – 2.99% plus $0.99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Electric Permits may be different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Pay the base fee at time of application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Invoice sent after completion of the work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Town sends an invoice after they review the application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5438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Permit Applications in the City of Ithaca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200" b="1" dirty="0">
                <a:solidFill>
                  <a:srgbClr val="0070C0"/>
                </a:solidFill>
              </a:rPr>
              <a:t>Continued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752600"/>
            <a:ext cx="8324849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Permit applications through OpenGov: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Building permit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Demolition permit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Electrical permit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Plumbing permit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Tent or membrane permit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Sign permit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Temporary structure permit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Water heater permit applications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Permit Applications in the City of Ithaca </a:t>
            </a:r>
            <a:r>
              <a:rPr lang="en-US" sz="2000" b="1" dirty="0">
                <a:solidFill>
                  <a:srgbClr val="0070C0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6081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752600"/>
            <a:ext cx="8324849" cy="4876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Not yet:</a:t>
            </a:r>
          </a:p>
          <a:p>
            <a:pPr lvl="1"/>
            <a:r>
              <a:rPr lang="en-US" dirty="0"/>
              <a:t>Fire protection system permit applications</a:t>
            </a:r>
          </a:p>
          <a:p>
            <a:pPr lvl="1"/>
            <a:r>
              <a:rPr lang="en-US" dirty="0"/>
              <a:t>Site plan review applications</a:t>
            </a:r>
          </a:p>
          <a:p>
            <a:pPr lvl="1"/>
            <a:r>
              <a:rPr lang="en-US" dirty="0"/>
              <a:t>Applications for Certificates of Appropriateness (Historic approval)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Street permit applications</a:t>
            </a:r>
          </a:p>
          <a:p>
            <a:r>
              <a:rPr lang="en-US" dirty="0">
                <a:solidFill>
                  <a:schemeClr val="tx1"/>
                </a:solidFill>
              </a:rPr>
              <a:t>For Site Plan Review and Historic Review, a building permit number is required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Permit number is generated when the building permit application is submitted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Permit Applications in the City of Ithaca </a:t>
            </a:r>
            <a:r>
              <a:rPr lang="en-US" sz="2000" b="1" dirty="0">
                <a:solidFill>
                  <a:srgbClr val="0070C0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7299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828800"/>
            <a:ext cx="8077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Fees have increased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Building permit fees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Base fee for construction cost $0 to $5,000 going up from $35 to $50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Construction cost between $5,001 - $50,000 = 1%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Construction cost between $50,001 - $500,000 = 0.9%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Construction cost between $500,001 - $5,000,000 = 0.8%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Construction cost over $5,000,000 = 0.7% no change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Electrical permit fees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Simplified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Plumbing permit fees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Permit Fee Changes in the City of Ithaca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828800"/>
            <a:ext cx="7772401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is a guidance document on this.</a:t>
            </a:r>
          </a:p>
          <a:p>
            <a:r>
              <a:rPr lang="en-US" dirty="0">
                <a:solidFill>
                  <a:schemeClr val="tx1"/>
                </a:solidFill>
              </a:rPr>
              <a:t>When is all this happening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 already happened on September 18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Questions about OpenGov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First, try to figure it out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Mike Aiken is willing to try to answer questions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Please be considerate, he is learning the program same as you and he has his regular job to do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75438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Back to Changes in the City of Ithaca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BE503E-B1D6-80D8-0A26-6BE513851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r>
              <a:rPr lang="en-US" dirty="0"/>
              <a:t>NYS Codes Division official statement</a:t>
            </a:r>
          </a:p>
          <a:p>
            <a:pPr lvl="1"/>
            <a:r>
              <a:rPr lang="en-US" dirty="0"/>
              <a:t>2024 NYS Codes will be adopted by the early 2025</a:t>
            </a:r>
          </a:p>
          <a:p>
            <a:pPr lvl="1"/>
            <a:r>
              <a:rPr lang="en-US" dirty="0"/>
              <a:t>New NYS Energy Code will be basically the current NYS Energy Stretch Code</a:t>
            </a:r>
          </a:p>
          <a:p>
            <a:pPr lvl="1"/>
            <a:endParaRPr lang="en-US" dirty="0"/>
          </a:p>
          <a:p>
            <a:r>
              <a:rPr lang="en-US" dirty="0"/>
              <a:t>2026 Updated local energy code supplement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56807B-D774-E8EA-D455-D4FB1233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Update On 2024 NYS Code Adoption</a:t>
            </a:r>
          </a:p>
        </p:txBody>
      </p:sp>
    </p:spTree>
    <p:extLst>
      <p:ext uri="{BB962C8B-B14F-4D97-AF65-F5344CB8AC3E}">
        <p14:creationId xmlns:p14="http://schemas.microsoft.com/office/powerpoint/2010/main" val="40982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1828800"/>
            <a:ext cx="8629649" cy="4800600"/>
          </a:xfrm>
        </p:spPr>
        <p:txBody>
          <a:bodyPr>
            <a:normAutofit/>
          </a:bodyPr>
          <a:lstStyle/>
          <a:p>
            <a:r>
              <a:rPr lang="en-US" dirty="0"/>
              <a:t>Permit applications</a:t>
            </a:r>
          </a:p>
          <a:p>
            <a:r>
              <a:rPr lang="en-US" dirty="0"/>
              <a:t>Permit Fees</a:t>
            </a:r>
          </a:p>
          <a:p>
            <a:r>
              <a:rPr lang="en-US" dirty="0"/>
              <a:t>But first, reminder on inspections…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609600"/>
            <a:ext cx="8629649" cy="990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Changes in the City of Ithaca</a:t>
            </a:r>
          </a:p>
        </p:txBody>
      </p:sp>
    </p:spTree>
    <p:extLst>
      <p:ext uri="{BB962C8B-B14F-4D97-AF65-F5344CB8AC3E}">
        <p14:creationId xmlns:p14="http://schemas.microsoft.com/office/powerpoint/2010/main" val="5699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1828800"/>
            <a:ext cx="8629649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NYS law requires code officials to inspect for code compliance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NYS has an oversite division that audits municipalities for compliance.</a:t>
            </a: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Owner is responsible for setting up the inspections.</a:t>
            </a:r>
          </a:p>
          <a:p>
            <a:pPr marL="914400" lvl="1" indent="-457200"/>
            <a:r>
              <a:rPr lang="en-US" dirty="0">
                <a:solidFill>
                  <a:schemeClr val="tx1"/>
                </a:solidFill>
              </a:rPr>
              <a:t>But the contractor does that…</a:t>
            </a:r>
          </a:p>
          <a:p>
            <a:pPr marL="914400" lvl="1" indent="-457200"/>
            <a:r>
              <a:rPr lang="en-US" dirty="0">
                <a:solidFill>
                  <a:schemeClr val="tx1"/>
                </a:solidFill>
              </a:rPr>
              <a:t>If the owner has set it up so the contractor is responsible for the inspections, owner must make sure contractor does it.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609600"/>
            <a:ext cx="8629649" cy="990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Code Required Inspections</a:t>
            </a:r>
          </a:p>
        </p:txBody>
      </p:sp>
    </p:spTree>
    <p:extLst>
      <p:ext uri="{BB962C8B-B14F-4D97-AF65-F5344CB8AC3E}">
        <p14:creationId xmlns:p14="http://schemas.microsoft.com/office/powerpoint/2010/main" val="28951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1828800"/>
            <a:ext cx="8629649" cy="4800600"/>
          </a:xfrm>
        </p:spPr>
        <p:txBody>
          <a:bodyPr>
            <a:normAutofit/>
          </a:bodyPr>
          <a:lstStyle/>
          <a:p>
            <a:r>
              <a:rPr lang="en-US" dirty="0"/>
              <a:t>NYS law requires the AHJ to require the work remain exposed until inspected</a:t>
            </a:r>
          </a:p>
          <a:p>
            <a:pPr marL="457200" marR="0" lvl="1" indent="0" fontAlgn="base">
              <a:lnSpc>
                <a:spcPct val="107000"/>
              </a:lnSpc>
              <a:spcBef>
                <a:spcPts val="0"/>
              </a:spcBef>
              <a:spcAft>
                <a:spcPts val="1245"/>
              </a:spcAft>
              <a:buClr>
                <a:srgbClr val="000000"/>
              </a:buClr>
              <a:buSzPts val="1200"/>
              <a:buNone/>
            </a:pPr>
            <a:endParaRPr lang="en-US" sz="20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fontAlgn="base">
              <a:lnSpc>
                <a:spcPct val="107000"/>
              </a:lnSpc>
              <a:spcBef>
                <a:spcPts val="0"/>
              </a:spcBef>
              <a:spcAft>
                <a:spcPts val="1245"/>
              </a:spcAft>
              <a:buClr>
                <a:srgbClr val="000000"/>
              </a:buClr>
              <a:buSzPts val="1200"/>
              <a:buNone/>
            </a:pPr>
            <a:r>
              <a:rPr lang="en-US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authority having jurisdiction shall include in its code enforcement program provisions requiring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work for which a permit has been issued to 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remain accessible and exposed until inspected and accepted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the authority having jurisdiction and requiring building permit holders to notify the authority having jurisdiction when construction work is ready for inspection.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609600"/>
            <a:ext cx="8629649" cy="990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Code Required Inspections</a:t>
            </a:r>
          </a:p>
        </p:txBody>
      </p:sp>
    </p:spTree>
    <p:extLst>
      <p:ext uri="{BB962C8B-B14F-4D97-AF65-F5344CB8AC3E}">
        <p14:creationId xmlns:p14="http://schemas.microsoft.com/office/powerpoint/2010/main" val="15326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1B8D8-E390-68EA-794F-2D9409016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371600"/>
            <a:ext cx="8678863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Another acronym to add to the Cornell world of acronyms</a:t>
            </a:r>
          </a:p>
          <a:p>
            <a:r>
              <a:rPr lang="en-US" sz="9600" dirty="0"/>
              <a:t>EBC</a:t>
            </a:r>
          </a:p>
          <a:p>
            <a:pPr lvl="1"/>
            <a:r>
              <a:rPr lang="en-US" sz="4400" dirty="0"/>
              <a:t>Email before covering</a:t>
            </a:r>
          </a:p>
          <a:p>
            <a:pPr lvl="1"/>
            <a:r>
              <a:rPr lang="en-US" sz="2400" dirty="0"/>
              <a:t>In the City, email Mike Aiken – </a:t>
            </a:r>
            <a:r>
              <a:rPr lang="en-US" sz="2400" dirty="0">
                <a:hlinkClick r:id="rId3"/>
              </a:rPr>
              <a:t>maiken@cityofithaca.org</a:t>
            </a:r>
            <a:endParaRPr lang="en-US" sz="2600" dirty="0"/>
          </a:p>
          <a:p>
            <a:pPr lvl="1"/>
            <a:r>
              <a:rPr lang="en-US" dirty="0"/>
              <a:t>This is the simplest way.</a:t>
            </a:r>
          </a:p>
          <a:p>
            <a:pPr lvl="1"/>
            <a:r>
              <a:rPr lang="en-US" dirty="0"/>
              <a:t>Inspection list can be provided but it is general.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CF79C0-6974-D5B6-1874-D14B39B0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85800"/>
            <a:ext cx="8677656" cy="685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What Is Required To Be Inspected</a:t>
            </a:r>
          </a:p>
        </p:txBody>
      </p:sp>
    </p:spTree>
    <p:extLst>
      <p:ext uri="{BB962C8B-B14F-4D97-AF65-F5344CB8AC3E}">
        <p14:creationId xmlns:p14="http://schemas.microsoft.com/office/powerpoint/2010/main" val="31379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2438400"/>
            <a:ext cx="8077200" cy="4038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All permit applications must be submitted through OpenGov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Requires that you setup an account</a:t>
            </a:r>
          </a:p>
          <a:p>
            <a:pPr lvl="1"/>
            <a:r>
              <a:rPr lang="en-US" dirty="0"/>
              <a:t>Town of Ithaca is already using OpenGov</a:t>
            </a:r>
          </a:p>
          <a:p>
            <a:pPr lvl="2"/>
            <a:r>
              <a:rPr lang="en-US" dirty="0"/>
              <a:t>If you have an account on the Town’s OpenGov, same account with work for the City</a:t>
            </a:r>
          </a:p>
          <a:p>
            <a:pPr lvl="2"/>
            <a:r>
              <a:rPr lang="en-US" dirty="0"/>
              <a:t>Lansing will likely also move to OpenGov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543800" cy="1905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Back to Changes in the City of Ithaca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sz="1800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New Process for Permit Applications in the City of Ithaca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752600"/>
            <a:ext cx="8324849" cy="4724400"/>
          </a:xfrm>
        </p:spPr>
        <p:txBody>
          <a:bodyPr>
            <a:normAutofit/>
          </a:bodyPr>
          <a:lstStyle/>
          <a:p>
            <a:r>
              <a:rPr lang="en-US" dirty="0"/>
              <a:t>The Tuesday City Code meetings will continue</a:t>
            </a:r>
          </a:p>
          <a:p>
            <a:pPr lvl="1"/>
            <a:r>
              <a:rPr lang="en-US" dirty="0"/>
              <a:t>If a building permit application is submitted through OpenGov, you must come to the City Code meeting and present the project.</a:t>
            </a:r>
          </a:p>
          <a:p>
            <a:pPr lvl="1"/>
            <a:r>
              <a:rPr lang="en-US" dirty="0"/>
              <a:t>Bring a hard copy of plans to the meeting.  Attach a soft copy of plans and specifications to the application through </a:t>
            </a:r>
            <a:r>
              <a:rPr lang="en-US" dirty="0" err="1"/>
              <a:t>OpenGov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If over 100MB, you will have to bring a copy of the plans and specifications on a flash drive to the meeting.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5438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Permit Applications in the City of Ithaca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200" b="1" dirty="0">
                <a:solidFill>
                  <a:srgbClr val="0070C0"/>
                </a:solidFill>
              </a:rPr>
              <a:t>Continued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371600"/>
            <a:ext cx="8629649" cy="51054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Link to OpenGov</a:t>
            </a:r>
            <a:endParaRPr lang="en-US" sz="30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https://ithacacityny.portal.opengov.com/categories/1071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Project managers have to setup an account</a:t>
            </a:r>
          </a:p>
          <a:p>
            <a:pPr lvl="1"/>
            <a:r>
              <a:rPr lang="en-US" dirty="0"/>
              <a:t>Contractor and others can also set up an account</a:t>
            </a:r>
          </a:p>
          <a:p>
            <a:pPr lvl="1"/>
            <a:r>
              <a:rPr lang="en-US" dirty="0"/>
              <a:t>Project managers or contractors can apply for the permit</a:t>
            </a:r>
          </a:p>
          <a:p>
            <a:pPr lvl="2"/>
            <a:r>
              <a:rPr lang="en-US" dirty="0"/>
              <a:t>Whoever applies for the permit has control of the project</a:t>
            </a:r>
          </a:p>
          <a:p>
            <a:pPr lvl="2"/>
            <a:r>
              <a:rPr lang="en-US" dirty="0"/>
              <a:t>Can add ‘guests’ to the project, guests must have an account</a:t>
            </a:r>
          </a:p>
          <a:p>
            <a:pPr lvl="3"/>
            <a:r>
              <a:rPr lang="en-US" dirty="0"/>
              <a:t>If contractor applies, have the contractor add the project manager as a guest, subcontractors can also be added</a:t>
            </a:r>
          </a:p>
          <a:p>
            <a:pPr lvl="3"/>
            <a:r>
              <a:rPr lang="en-US" dirty="0"/>
              <a:t>If the project manager applies, add the contractor as a guest</a:t>
            </a:r>
          </a:p>
          <a:p>
            <a:pPr lvl="2"/>
            <a:r>
              <a:rPr lang="en-US" dirty="0"/>
              <a:t>Whoever applies for the project and all the guests can monitor the project and get notifications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Permit Applications in the City of Ithaca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200" b="1" dirty="0">
                <a:solidFill>
                  <a:srgbClr val="0070C0"/>
                </a:solidFill>
              </a:rPr>
              <a:t>Continued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71600"/>
            <a:ext cx="8324849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Add Paula Slocum to the project</a:t>
            </a:r>
            <a:endParaRPr lang="en-US" sz="30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Paula has to complete some administrative tasks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Upload to eBuilder, archive documents</a:t>
            </a:r>
          </a:p>
          <a:p>
            <a:pPr lvl="1"/>
            <a:r>
              <a:rPr lang="en-US" dirty="0"/>
              <a:t>You can keep Paula as a guest until the permit is issued</a:t>
            </a:r>
          </a:p>
          <a:p>
            <a:pPr lvl="2"/>
            <a:r>
              <a:rPr lang="en-US" dirty="0"/>
              <a:t>Paula will not get flooded with notifications</a:t>
            </a:r>
          </a:p>
          <a:p>
            <a:pPr lvl="1"/>
            <a:r>
              <a:rPr lang="en-US" dirty="0"/>
              <a:t>But you will have to put Paula back on at the time of completion so that she can upload and archive close out documents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Or you can email all the documents to Paula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5438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Permit Applications in the City of Ithaca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200" b="1" dirty="0">
                <a:solidFill>
                  <a:srgbClr val="0070C0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0931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B+P Template-cu-powerpoint-template-010915 - Copy</Template>
  <TotalTime>15356</TotalTime>
  <Words>1120</Words>
  <Application>Microsoft Office PowerPoint</Application>
  <PresentationFormat>On-screen Show (4:3)</PresentationFormat>
  <Paragraphs>152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Helvetica</vt:lpstr>
      <vt:lpstr>Times</vt:lpstr>
      <vt:lpstr>Times New Roman</vt:lpstr>
      <vt:lpstr>New B+P Template-cu-powerpoint-template-010915 - Copy</vt:lpstr>
      <vt:lpstr>PowerPoint Presentation</vt:lpstr>
      <vt:lpstr>Changes in the City of Ithaca</vt:lpstr>
      <vt:lpstr>Code Required Inspections</vt:lpstr>
      <vt:lpstr>Code Required Inspections</vt:lpstr>
      <vt:lpstr>What Is Required To Be Inspected</vt:lpstr>
      <vt:lpstr>Back to Changes in the City of Ithaca  New Process for Permit Applications in the City of Ithaca </vt:lpstr>
      <vt:lpstr>Permit Applications in the City of Ithaca Continued</vt:lpstr>
      <vt:lpstr>Permit Applications in the City of Ithaca Continued </vt:lpstr>
      <vt:lpstr>Permit Applications in the City of Ithaca Continued</vt:lpstr>
      <vt:lpstr>Permit Applications in the City of Ithaca Continued</vt:lpstr>
      <vt:lpstr>Permit Applications in the City of Ithaca Continued</vt:lpstr>
      <vt:lpstr>Permit Applications in the City of Ithaca Continued</vt:lpstr>
      <vt:lpstr>Permit Applications in the City of Ithaca Continued</vt:lpstr>
      <vt:lpstr>Permit Applications in the City of Ithaca Continued</vt:lpstr>
      <vt:lpstr>Permit Fee Changes in the City of Ithaca</vt:lpstr>
      <vt:lpstr>Back to Changes in the City of Ithaca</vt:lpstr>
      <vt:lpstr>Update On 2024 NYS Code Adoption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Ruben</dc:creator>
  <cp:lastModifiedBy>Taylor Thompson</cp:lastModifiedBy>
  <cp:revision>608</cp:revision>
  <cp:lastPrinted>2016-02-26T01:46:26Z</cp:lastPrinted>
  <dcterms:created xsi:type="dcterms:W3CDTF">2012-04-02T19:53:15Z</dcterms:created>
  <dcterms:modified xsi:type="dcterms:W3CDTF">2023-10-26T11:19:58Z</dcterms:modified>
</cp:coreProperties>
</file>