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g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  <p:sldMasterId id="2147483708" r:id="rId6"/>
  </p:sldMasterIdLst>
  <p:notesMasterIdLst>
    <p:notesMasterId r:id="rId33"/>
  </p:notesMasterIdLst>
  <p:sldIdLst>
    <p:sldId id="256" r:id="rId7"/>
    <p:sldId id="257" r:id="rId8"/>
    <p:sldId id="448" r:id="rId9"/>
    <p:sldId id="579" r:id="rId10"/>
    <p:sldId id="580" r:id="rId11"/>
    <p:sldId id="450" r:id="rId12"/>
    <p:sldId id="577" r:id="rId13"/>
    <p:sldId id="578" r:id="rId14"/>
    <p:sldId id="369" r:id="rId15"/>
    <p:sldId id="557" r:id="rId16"/>
    <p:sldId id="547" r:id="rId17"/>
    <p:sldId id="565" r:id="rId18"/>
    <p:sldId id="561" r:id="rId19"/>
    <p:sldId id="554" r:id="rId20"/>
    <p:sldId id="571" r:id="rId21"/>
    <p:sldId id="567" r:id="rId22"/>
    <p:sldId id="568" r:id="rId23"/>
    <p:sldId id="572" r:id="rId24"/>
    <p:sldId id="570" r:id="rId25"/>
    <p:sldId id="566" r:id="rId26"/>
    <p:sldId id="562" r:id="rId27"/>
    <p:sldId id="569" r:id="rId28"/>
    <p:sldId id="563" r:id="rId29"/>
    <p:sldId id="564" r:id="rId30"/>
    <p:sldId id="560" r:id="rId31"/>
    <p:sldId id="551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45" autoAdjust="0"/>
    <p:restoredTop sz="96357" autoAdjust="0"/>
  </p:normalViewPr>
  <p:slideViewPr>
    <p:cSldViewPr>
      <p:cViewPr varScale="1">
        <p:scale>
          <a:sx n="114" d="100"/>
          <a:sy n="114" d="100"/>
        </p:scale>
        <p:origin x="79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48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945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38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2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042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09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87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42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13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0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9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94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39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23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1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84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7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E8C53-1E97-4AB0-9465-4ED29BDD9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2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307" y="398525"/>
            <a:ext cx="1309878" cy="1277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162" y="1760464"/>
            <a:ext cx="832967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8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27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7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2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CD6D-DCBA-4CE1-BCEE-0E9A1E9BB604}" type="datetime4">
              <a:rPr lang="en-US" smtClean="0"/>
              <a:t>October 23,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30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  <a:cs typeface="Times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9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u screen b31b1b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  <a:cs typeface="Helvetica"/>
              </a:rPr>
              <a:t>Click to edit Master title style</a:t>
            </a:r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51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  <a:cs typeface="Helvetica"/>
              </a:rPr>
              <a:t>Click to edit Master title style</a:t>
            </a:r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0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  <a:cs typeface="Helvetica"/>
              </a:rPr>
              <a:t>Click to edit Master title style</a:t>
            </a:r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21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4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u white lrg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7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0889_10_C_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639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3"/>
                </a:moveTo>
                <a:lnTo>
                  <a:pt x="9144000" y="222503"/>
                </a:lnTo>
                <a:lnTo>
                  <a:pt x="9144000" y="0"/>
                </a:lnTo>
                <a:lnTo>
                  <a:pt x="0" y="0"/>
                </a:lnTo>
                <a:lnTo>
                  <a:pt x="0" y="222503"/>
                </a:lnTo>
                <a:close/>
              </a:path>
            </a:pathLst>
          </a:custGeom>
          <a:solidFill>
            <a:srgbClr val="B3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70959" y="0"/>
            <a:ext cx="1356487" cy="365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340" y="226567"/>
            <a:ext cx="8529319" cy="841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164" y="1072515"/>
            <a:ext cx="8697671" cy="2165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13039" y="6460594"/>
            <a:ext cx="135890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2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9A4E3-3B6F-496F-AF79-30F276092F9A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95987-FDC8-4CED-9873-820033AFE3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9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iken@cityofithaca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thacacityny.portal.opengov.com/categories/107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162" y="1760464"/>
            <a:ext cx="652703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sz="32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32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3200" b="1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162" y="4876800"/>
            <a:ext cx="6069838" cy="152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25, 2023</a:t>
            </a:r>
          </a:p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Campus </a:t>
            </a:r>
            <a:r>
              <a:rPr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 </a:t>
            </a:r>
            <a:endParaRPr lang="en-US" sz="28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175" y="1828800"/>
            <a:ext cx="8629649" cy="4800600"/>
          </a:xfrm>
        </p:spPr>
        <p:txBody>
          <a:bodyPr>
            <a:normAutofit/>
          </a:bodyPr>
          <a:lstStyle/>
          <a:p>
            <a:r>
              <a:rPr lang="en-US" dirty="0"/>
              <a:t>Permit applications</a:t>
            </a:r>
          </a:p>
          <a:p>
            <a:r>
              <a:rPr lang="en-US" dirty="0"/>
              <a:t>Permit Fees</a:t>
            </a:r>
          </a:p>
          <a:p>
            <a:r>
              <a:rPr lang="en-US" dirty="0"/>
              <a:t>But first, reminder on inspections…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609600"/>
            <a:ext cx="8629649" cy="990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Changes in the City of Ithaca</a:t>
            </a:r>
          </a:p>
        </p:txBody>
      </p:sp>
    </p:spTree>
    <p:extLst>
      <p:ext uri="{BB962C8B-B14F-4D97-AF65-F5344CB8AC3E}">
        <p14:creationId xmlns:p14="http://schemas.microsoft.com/office/powerpoint/2010/main" val="5699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175" y="1828800"/>
            <a:ext cx="8629649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NYS law requires code officials to inspect for code compliance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NYS has an oversite division that audits municipalities for compliance.</a:t>
            </a:r>
          </a:p>
          <a:p>
            <a:pPr marL="514350" indent="-457200"/>
            <a:r>
              <a:rPr lang="en-US" dirty="0">
                <a:solidFill>
                  <a:schemeClr val="tx1"/>
                </a:solidFill>
              </a:rPr>
              <a:t>Owner is responsible for setting up the inspections.</a:t>
            </a:r>
          </a:p>
          <a:p>
            <a:pPr marL="914400" lvl="1" indent="-457200"/>
            <a:r>
              <a:rPr lang="en-US" dirty="0">
                <a:solidFill>
                  <a:schemeClr val="tx1"/>
                </a:solidFill>
              </a:rPr>
              <a:t>But the contractor does that…</a:t>
            </a:r>
          </a:p>
          <a:p>
            <a:pPr marL="914400" lvl="1" indent="-457200"/>
            <a:r>
              <a:rPr lang="en-US" dirty="0">
                <a:solidFill>
                  <a:schemeClr val="tx1"/>
                </a:solidFill>
              </a:rPr>
              <a:t>If the owner has set it up so the contractor is responsible for the inspections, owner must make sure contractor does it.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609600"/>
            <a:ext cx="8629649" cy="990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Code Required Inspections</a:t>
            </a:r>
          </a:p>
        </p:txBody>
      </p:sp>
    </p:spTree>
    <p:extLst>
      <p:ext uri="{BB962C8B-B14F-4D97-AF65-F5344CB8AC3E}">
        <p14:creationId xmlns:p14="http://schemas.microsoft.com/office/powerpoint/2010/main" val="28951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175" y="1828800"/>
            <a:ext cx="8629649" cy="4800600"/>
          </a:xfrm>
        </p:spPr>
        <p:txBody>
          <a:bodyPr>
            <a:normAutofit/>
          </a:bodyPr>
          <a:lstStyle/>
          <a:p>
            <a:r>
              <a:rPr lang="en-US" dirty="0"/>
              <a:t>NYS law requires the AHJ to require the work remain exposed until inspected</a:t>
            </a:r>
          </a:p>
          <a:p>
            <a:pPr marL="457200" marR="0" lvl="1" indent="0" fontAlgn="base">
              <a:lnSpc>
                <a:spcPct val="107000"/>
              </a:lnSpc>
              <a:spcBef>
                <a:spcPts val="0"/>
              </a:spcBef>
              <a:spcAft>
                <a:spcPts val="1245"/>
              </a:spcAft>
              <a:buClr>
                <a:srgbClr val="000000"/>
              </a:buClr>
              <a:buSzPts val="1200"/>
              <a:buNone/>
            </a:pPr>
            <a:endParaRPr lang="en-US" sz="20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fontAlgn="base">
              <a:lnSpc>
                <a:spcPct val="107000"/>
              </a:lnSpc>
              <a:spcBef>
                <a:spcPts val="0"/>
              </a:spcBef>
              <a:spcAft>
                <a:spcPts val="1245"/>
              </a:spcAft>
              <a:buClr>
                <a:srgbClr val="000000"/>
              </a:buClr>
              <a:buSzPts val="1200"/>
              <a:buNone/>
            </a:pPr>
            <a:r>
              <a:rPr lang="en-US" sz="20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authority having jurisdiction shall include in its code enforcement program provisions requiring 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work for which a permit has been issued to </a:t>
            </a:r>
            <a:r>
              <a:rPr lang="en-US" sz="20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remain accessible and exposed until inspected and accepted 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 the authority having jurisdiction and requiring building permit holders to notify the authority having jurisdiction when construction work is ready for inspection.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609600"/>
            <a:ext cx="8629649" cy="990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Code Required Inspections</a:t>
            </a:r>
          </a:p>
        </p:txBody>
      </p:sp>
    </p:spTree>
    <p:extLst>
      <p:ext uri="{BB962C8B-B14F-4D97-AF65-F5344CB8AC3E}">
        <p14:creationId xmlns:p14="http://schemas.microsoft.com/office/powerpoint/2010/main" val="15326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1B8D8-E390-68EA-794F-2D9409016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" y="1371600"/>
            <a:ext cx="8678863" cy="46482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Another acronym to add to the Cornell world of acronyms</a:t>
            </a:r>
          </a:p>
          <a:p>
            <a:r>
              <a:rPr lang="en-US" sz="9600" dirty="0">
                <a:solidFill>
                  <a:schemeClr val="tx1"/>
                </a:solidFill>
              </a:rPr>
              <a:t>EBC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Email before covering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 the City, email Mike Aiken – </a:t>
            </a:r>
            <a:r>
              <a:rPr lang="en-US" sz="2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maiken@cityofithaca.org</a:t>
            </a:r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This is the simplest way.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Inspection list can be provided but it is general.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CF79C0-6974-D5B6-1874-D14B39B0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685800"/>
            <a:ext cx="8677656" cy="685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What Is Required To Be Inspected</a:t>
            </a:r>
          </a:p>
        </p:txBody>
      </p:sp>
    </p:spTree>
    <p:extLst>
      <p:ext uri="{BB962C8B-B14F-4D97-AF65-F5344CB8AC3E}">
        <p14:creationId xmlns:p14="http://schemas.microsoft.com/office/powerpoint/2010/main" val="31379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2438400"/>
            <a:ext cx="8077200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All permit applications must be submitted through </a:t>
            </a:r>
            <a:r>
              <a:rPr lang="en-US" dirty="0" err="1">
                <a:solidFill>
                  <a:schemeClr val="tx1"/>
                </a:solidFill>
              </a:rPr>
              <a:t>OpenGov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Requires that you setup an account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Town of Ithaca is already using </a:t>
            </a:r>
            <a:r>
              <a:rPr lang="en-US" dirty="0" err="1">
                <a:solidFill>
                  <a:schemeClr val="tx1"/>
                </a:solidFill>
              </a:rPr>
              <a:t>OpenGov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If you have an account on the Town’s </a:t>
            </a:r>
            <a:r>
              <a:rPr lang="en-US" dirty="0" err="1">
                <a:solidFill>
                  <a:schemeClr val="tx1"/>
                </a:solidFill>
              </a:rPr>
              <a:t>OpenGov</a:t>
            </a:r>
            <a:r>
              <a:rPr lang="en-US" dirty="0">
                <a:solidFill>
                  <a:schemeClr val="tx1"/>
                </a:solidFill>
              </a:rPr>
              <a:t>, same account with work for the City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Lansing will likely also move to </a:t>
            </a:r>
            <a:r>
              <a:rPr lang="en-US" dirty="0" err="1">
                <a:solidFill>
                  <a:schemeClr val="tx1"/>
                </a:solidFill>
              </a:rPr>
              <a:t>OpenGov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543800" cy="1905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Back to Changes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sz="1800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New Process for 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8324849" cy="472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Tuesday City Code meetings will continue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If a building permit application is submitted through OpenGov, you must come to the City Code meeting and present the project.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Bring a hard copy of plans to the meeting.  Attach a soft copy of plans and specifications to the application through </a:t>
            </a:r>
            <a:r>
              <a:rPr lang="en-US" dirty="0" err="1">
                <a:solidFill>
                  <a:schemeClr val="tx1"/>
                </a:solidFill>
              </a:rPr>
              <a:t>OpenGov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If over 100MB, you will have to bring a copy of the plans and specifications on a flash drive to the meeting.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Continued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371600"/>
            <a:ext cx="8629649" cy="5105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Link to OpenGov</a:t>
            </a:r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https://ithacacityny.portal.opengov.com/categories/1071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Project managers have to setup an account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Contractor and others can also set up an account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Project managers or contractors can apply for the permit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Whoever applies for the permit has control of the project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Can add ‘guests’ to the project, guests must have an account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If contractor applies, have the contractor add the project manager as a guest, subcontractors can also be added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If the project manager applies, add the contractor as a guest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Whoever applies for the project and all the guests can monitor the project and get notifications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Continued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1600"/>
            <a:ext cx="8324849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Add Paula Slocum to the project</a:t>
            </a:r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Paula has to complete some administrative tasks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Upload to eBuilder, archive documents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You can keep Paula as a guest until the permit is issued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Paula will not get flooded with notifications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But you will have to put Paula back on at the time of completion so that she can upload and archive close out documents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Or you can email all the documents to Paula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0931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1600"/>
            <a:ext cx="8324849" cy="51054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Whoever fills out the building permit application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Put the eBuilder number in the ‘Notes’ field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Put Cornell in the owner’s field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owner’s address will self populate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The program will provide a box number as the address for Cornell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Overwrite the box number with the address for Humphreys Service Building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639 Dryden Road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your email address for the contact email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11433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1600"/>
            <a:ext cx="8324849" cy="5105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Whoever fills out the building permit application</a:t>
            </a:r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Attach a copy of the drawings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Attach a copy of the specifications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Attach a copy of any other project documents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Attach a copy of your insurances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Documentation of insurance must be attached to the application every time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Workers compensation, disability and liability insurance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There is a 100MB limit on attachments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If you exceed the limit, bring a copy on a flash drive to the City Code meeting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2354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102" y="381000"/>
            <a:ext cx="42638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Today’s</a:t>
            </a:r>
            <a:r>
              <a:rPr sz="3600" b="1" spc="-2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782" y="1206596"/>
            <a:ext cx="8455018" cy="5398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0" lvl="0" indent="-28575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Contracts Office Intros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Brenda Frank</a:t>
            </a:r>
          </a:p>
          <a:p>
            <a:pPr marL="285750" marR="0" lvl="0" indent="-28575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Quarterly Construction Report</a:t>
            </a:r>
            <a:endParaRPr lang="en-US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Paul Stemkoski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Loadshed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Testing Announcement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Jason Collins  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QA Program Snapshot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Liesl Margolin and Hung Tran 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Required City of Ithaca Inspections and Updates to Permit Applications and Fees Presentation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Mike Niechwiadowicz 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ACA617D-09DD-9900-21D7-F4DA58F2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5" y="0"/>
            <a:ext cx="2400635" cy="7621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1600"/>
            <a:ext cx="8324849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Some difference between the City application and the Town</a:t>
            </a:r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Once the application is filled out you will be asked to pay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Payment is by credit card or check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There is a third-party fee for using a credit card – 2.99% plus $0.99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Electric Permits may be different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Pay the base fee at time of application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Invoice sent after completion of the work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Town sends an invoice after they review the application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Continued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8324849" cy="4876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Permit applications through OpenGov: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Building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Demolition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Electrical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Plumbing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Tent or membrane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Sign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Temporary structure permit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Water heater permit applications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7924800" cy="1371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 </a:t>
            </a:r>
            <a:r>
              <a:rPr lang="en-US" sz="2000" b="1" dirty="0">
                <a:solidFill>
                  <a:srgbClr val="0070C0"/>
                </a:solidFill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6081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8324849" cy="4876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Not yet:</a:t>
            </a:r>
          </a:p>
          <a:p>
            <a:pPr lvl="1"/>
            <a:r>
              <a:rPr lang="en-US" dirty="0"/>
              <a:t>Fire protection system permit applications</a:t>
            </a:r>
          </a:p>
          <a:p>
            <a:pPr lvl="1"/>
            <a:r>
              <a:rPr lang="en-US" dirty="0"/>
              <a:t>Site plan review applications</a:t>
            </a:r>
          </a:p>
          <a:p>
            <a:pPr lvl="1"/>
            <a:r>
              <a:rPr lang="en-US" dirty="0"/>
              <a:t>Applications for Certificates of Appropriateness (Historic approval)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Street permit applications</a:t>
            </a:r>
          </a:p>
          <a:p>
            <a:r>
              <a:rPr lang="en-US" dirty="0">
                <a:solidFill>
                  <a:schemeClr val="tx1"/>
                </a:solidFill>
              </a:rPr>
              <a:t>For Site Plan Review and Historic Review, a building permit number is required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Permit number is generated when the building permit application is submitted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7924800" cy="1371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Applications in the City of Ithaca </a:t>
            </a:r>
            <a:r>
              <a:rPr lang="en-US" sz="2000" b="1" dirty="0">
                <a:solidFill>
                  <a:srgbClr val="0070C0"/>
                </a:solidFill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27299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1828800"/>
            <a:ext cx="80772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Fees have increased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Building permit fees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Base fee for construction cost $0 to $5,000 going up from $35 to $50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Construction cost between $5,001 - $50,000 = 1%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Construction cost between $50,001 - $500,000 = 0.9%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Construction cost between $500,001 - $5,000,000 = 0.8%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Construction cost over $5,000,000 = 0.7% no change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Electrical permit fees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Simplified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Plumbing permit fees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1371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Permit Fee Changes in the City of Ithaca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8652E-E3FD-483A-87D6-9CE2F1854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828800"/>
            <a:ext cx="7772401" cy="4572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There is a guidance document on this.</a:t>
            </a:r>
          </a:p>
          <a:p>
            <a:r>
              <a:rPr lang="en-US" dirty="0">
                <a:solidFill>
                  <a:schemeClr val="tx1"/>
                </a:solidFill>
              </a:rPr>
              <a:t>When is all this happening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It already happened on September 18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Questions about OpenGov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First, try to figure it out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Mike Aiken is willing to try to answer questions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Please be considerate, he is learning the program same as you and he has his regular job to do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26396-84DE-4D98-B2D3-32D07684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7543800" cy="1371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Back to Changes in the City of Ithaca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4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BE503E-B1D6-80D8-0A26-6BE5138519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NYS Codes Division official statement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2024 NYS Codes will be adopted by the early 2025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New NYS Energy Code will be basically the current NYS Energy Stretch Code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2026 Updated local energy code supplement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56807B-D774-E8EA-D455-D4FB1233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Update On 2024 NYS Code Adoption</a:t>
            </a:r>
          </a:p>
        </p:txBody>
      </p:sp>
    </p:spTree>
    <p:extLst>
      <p:ext uri="{BB962C8B-B14F-4D97-AF65-F5344CB8AC3E}">
        <p14:creationId xmlns:p14="http://schemas.microsoft.com/office/powerpoint/2010/main" val="40982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3"/>
          </p:nvPr>
        </p:nvSpPr>
        <p:spPr>
          <a:xfrm>
            <a:off x="304800" y="1905000"/>
            <a:ext cx="6400800" cy="205740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</a:t>
            </a:r>
          </a:p>
          <a:p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3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272133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0036" y="2998113"/>
            <a:ext cx="5843928" cy="43088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Q3 Quarterly Construction Report</a:t>
            </a:r>
          </a:p>
        </p:txBody>
      </p:sp>
    </p:spTree>
    <p:extLst>
      <p:ext uri="{BB962C8B-B14F-4D97-AF65-F5344CB8AC3E}">
        <p14:creationId xmlns:p14="http://schemas.microsoft.com/office/powerpoint/2010/main" val="14040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EE6089D-2333-B74B-860B-FB2D60C932E7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0D5D5-285F-1A14-3FC3-6B07D596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94" y="4191000"/>
            <a:ext cx="5130171" cy="3678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F8A1F-D6B7-B9CB-4687-E549DA9C7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49" y="2409316"/>
            <a:ext cx="5051751" cy="180465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BB70F39-0F44-369B-1019-5E309B3CA098}"/>
              </a:ext>
            </a:extLst>
          </p:cNvPr>
          <p:cNvSpPr/>
          <p:nvPr/>
        </p:nvSpPr>
        <p:spPr>
          <a:xfrm rot="16200000">
            <a:off x="4436720" y="4065449"/>
            <a:ext cx="466928" cy="41323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946F3-AC6E-A441-B71A-79414DB808B7}"/>
              </a:ext>
            </a:extLst>
          </p:cNvPr>
          <p:cNvSpPr txBox="1"/>
          <p:nvPr/>
        </p:nvSpPr>
        <p:spPr>
          <a:xfrm>
            <a:off x="338202" y="413360"/>
            <a:ext cx="411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Q3 2023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D1F1-07EB-12B3-F455-9CD44AEC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12" y="936580"/>
            <a:ext cx="4062106" cy="5233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0D8D5-7EC3-AD7F-3488-2944953AE0F7}"/>
              </a:ext>
            </a:extLst>
          </p:cNvPr>
          <p:cNvSpPr txBox="1"/>
          <p:nvPr/>
        </p:nvSpPr>
        <p:spPr>
          <a:xfrm>
            <a:off x="338202" y="1426999"/>
            <a:ext cx="39465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8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Key Takeaways: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construction contracts in place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$445M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construction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Volume higher than historic average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6% recommended escalation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Long Lead Item Challenges: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Electrical gear &amp; air handling  units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Insulation and window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Lab casework and epoxy tops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AV and networking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E9852-08DB-3EED-76B0-C7827B533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412" y="936580"/>
            <a:ext cx="4091832" cy="5311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8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0850" y="2998113"/>
            <a:ext cx="3162300" cy="861774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Loadshed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Testing Announcement</a:t>
            </a:r>
          </a:p>
        </p:txBody>
      </p:sp>
    </p:spTree>
    <p:extLst>
      <p:ext uri="{BB962C8B-B14F-4D97-AF65-F5344CB8AC3E}">
        <p14:creationId xmlns:p14="http://schemas.microsoft.com/office/powerpoint/2010/main" val="27589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0" y="3124200"/>
            <a:ext cx="2286000" cy="8617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QA Program Snapshot</a:t>
            </a:r>
          </a:p>
        </p:txBody>
      </p:sp>
    </p:spTree>
    <p:extLst>
      <p:ext uri="{BB962C8B-B14F-4D97-AF65-F5344CB8AC3E}">
        <p14:creationId xmlns:p14="http://schemas.microsoft.com/office/powerpoint/2010/main" val="3585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800" y="2782669"/>
            <a:ext cx="6819900" cy="1292662"/>
          </a:xfrm>
        </p:spPr>
        <p:txBody>
          <a:bodyPr/>
          <a:lstStyle/>
          <a:p>
            <a:pPr algn="l" rtl="0"/>
            <a:r>
              <a:rPr lang="en-US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Required City of Ithaca Inspections and Updates to Permit Applications and Fees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304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3"/>
          </p:nvPr>
        </p:nvSpPr>
        <p:spPr>
          <a:xfrm>
            <a:off x="304800" y="1905000"/>
            <a:ext cx="6400800" cy="2057400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Update – City Code Process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FFFF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Michael Niechwiadowicz </a:t>
            </a:r>
          </a:p>
          <a:p>
            <a:r>
              <a:rPr lang="en-US" sz="2200" dirty="0">
                <a:solidFill>
                  <a:srgbClr val="FFFF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Building Code Program Manager</a:t>
            </a:r>
          </a:p>
          <a:p>
            <a:r>
              <a:rPr lang="en-US" sz="2200" dirty="0">
                <a:solidFill>
                  <a:srgbClr val="FFFF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Facilities Engineering</a:t>
            </a:r>
          </a:p>
          <a:p>
            <a:r>
              <a:rPr lang="en-US" sz="2200" dirty="0">
                <a:solidFill>
                  <a:srgbClr val="FFFF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Oct0ber 25, 2023</a:t>
            </a:r>
          </a:p>
          <a:p>
            <a:endParaRPr lang="en-US" sz="2200" dirty="0">
              <a:solidFill>
                <a:srgbClr val="FFFFFF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3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272133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 B+P Template-cu-powerpoint-template-010915 - Copy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AACBE4AB13B47B8C30A36C415A682" ma:contentTypeVersion="1" ma:contentTypeDescription="Create a new document." ma:contentTypeScope="" ma:versionID="389800b144ce6e587e75cb676c8096e8">
  <xsd:schema xmlns:xsd="http://www.w3.org/2001/XMLSchema" xmlns:xs="http://www.w3.org/2001/XMLSchema" xmlns:p="http://schemas.microsoft.com/office/2006/metadata/properties" xmlns:ns2="ba638347-5c04-42d2-a1c3-b7f286227752" targetNamespace="http://schemas.microsoft.com/office/2006/metadata/properties" ma:root="true" ma:fieldsID="142502acf8f3dd4879ea2df89c90e898" ns2:_="">
    <xsd:import namespace="ba638347-5c04-42d2-a1c3-b7f28622775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38347-5c04-42d2-a1c3-b7f2862277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638347-5c04-42d2-a1c3-b7f286227752">
      <UserInfo>
        <DisplayName>Tracy Vosburgh</DisplayName>
        <AccountId>39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CC4AC2-12A8-495A-AC6B-2C823E168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38347-5c04-42d2-a1c3-b7f2862277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769373-594B-497F-B29F-9AD96F02CA3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a638347-5c04-42d2-a1c3-b7f286227752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20801</TotalTime>
  <Words>1255</Words>
  <Application>Microsoft Office PowerPoint</Application>
  <PresentationFormat>On-screen Show (4:3)</PresentationFormat>
  <Paragraphs>183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Helvetica</vt:lpstr>
      <vt:lpstr>Symbol</vt:lpstr>
      <vt:lpstr>Times</vt:lpstr>
      <vt:lpstr>Times New Roman</vt:lpstr>
      <vt:lpstr>Office Theme</vt:lpstr>
      <vt:lpstr>2_Office Theme</vt:lpstr>
      <vt:lpstr>New B+P Template-cu-powerpoint-template-010915 - Copy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in the City of Ithaca</vt:lpstr>
      <vt:lpstr>Code Required Inspections</vt:lpstr>
      <vt:lpstr>Code Required Inspections</vt:lpstr>
      <vt:lpstr>What Is Required To Be Inspected</vt:lpstr>
      <vt:lpstr>Back to Changes in the City of Ithaca  New Process for Permit Applications in the City of Ithaca </vt:lpstr>
      <vt:lpstr>Permit Applications in the City of Ithaca Continued</vt:lpstr>
      <vt:lpstr>Permit Applications in the City of Ithaca Continued </vt:lpstr>
      <vt:lpstr>Permit Applications in the City of Ithaca Continued</vt:lpstr>
      <vt:lpstr>Permit Applications in the City of Ithaca Continued</vt:lpstr>
      <vt:lpstr>Permit Applications in the City of Ithaca Continued</vt:lpstr>
      <vt:lpstr>Permit Applications in the City of Ithaca Continued</vt:lpstr>
      <vt:lpstr>Permit Applications in the City of Ithaca Continued</vt:lpstr>
      <vt:lpstr>Permit Applications in the City of Ithaca Continued</vt:lpstr>
      <vt:lpstr>Permit Fee Changes in the City of Ithaca</vt:lpstr>
      <vt:lpstr>Back to Changes in the City of Ithaca</vt:lpstr>
      <vt:lpstr>Update On 2024 NYS Code Adoption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Thompson</cp:lastModifiedBy>
  <cp:revision>477</cp:revision>
  <cp:lastPrinted>2019-11-12T19:43:45Z</cp:lastPrinted>
  <dcterms:created xsi:type="dcterms:W3CDTF">2014-05-07T13:58:10Z</dcterms:created>
  <dcterms:modified xsi:type="dcterms:W3CDTF">2023-10-25T12:34:14Z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0x010100934AACBE4AB13B47B8C30A36C415A682</vt:lpwstr>
  </property>
</Properties>
</file>