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62" r:id="rId6"/>
    <p:sldId id="261" r:id="rId7"/>
    <p:sldId id="265" r:id="rId8"/>
    <p:sldId id="264" r:id="rId9"/>
    <p:sldId id="266" r:id="rId10"/>
    <p:sldId id="273" r:id="rId11"/>
    <p:sldId id="292" r:id="rId12"/>
    <p:sldId id="344" r:id="rId13"/>
    <p:sldId id="346" r:id="rId14"/>
    <p:sldId id="293" r:id="rId15"/>
    <p:sldId id="345" r:id="rId16"/>
    <p:sldId id="295" r:id="rId17"/>
    <p:sldId id="296" r:id="rId18"/>
    <p:sldId id="297" r:id="rId19"/>
    <p:sldId id="347" r:id="rId20"/>
    <p:sldId id="291" r:id="rId21"/>
    <p:sldId id="348" r:id="rId22"/>
    <p:sldId id="313" r:id="rId23"/>
    <p:sldId id="324" r:id="rId24"/>
    <p:sldId id="337" r:id="rId25"/>
    <p:sldId id="338" r:id="rId26"/>
    <p:sldId id="314" r:id="rId27"/>
    <p:sldId id="339" r:id="rId28"/>
    <p:sldId id="340" r:id="rId29"/>
    <p:sldId id="286" r:id="rId30"/>
    <p:sldId id="350" r:id="rId31"/>
    <p:sldId id="352" r:id="rId32"/>
    <p:sldId id="351" r:id="rId33"/>
    <p:sldId id="353" r:id="rId34"/>
    <p:sldId id="278" r:id="rId35"/>
    <p:sldId id="274" r:id="rId36"/>
    <p:sldId id="276" r:id="rId37"/>
    <p:sldId id="275" r:id="rId38"/>
    <p:sldId id="349" r:id="rId39"/>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69AF9A-71AA-92F7-37D7-25B329194DD9}" name="Christine Rogers" initials="CAR" userId="Christine Rogers" providerId="None"/>
  <p188:author id="{43E4E7A3-D84F-BD8B-ECF2-041B24E39E3A}" name="Stephanie Elline Morse Mattoon" initials="SEMM" userId="S::sem336@cornell.edu::f9b666b5-43f2-43c5-8ddb-bc9e1d2bf4c6" providerId="AD"/>
  <p188:author id="{67F001C5-67F6-F335-5076-E63CAEDD230D}" name="Joshua E. Turse" initials="JET" userId="S::jt559@cornell.edu::d5bf7b86-a4ca-4365-80ad-c2e5e9597c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02" y="3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7070C50C-F46C-8A4B-8A41-6A6FBB958D92}" type="datetimeFigureOut">
              <a:rPr lang="en-US" smtClean="0"/>
              <a:t>9/21/2023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Water Compliance Management</a:t>
            </a:r>
            <a:r>
              <a:rPr lang="en-US"/>
              <a:t> </a:t>
            </a:r>
          </a:p>
          <a:p>
            <a:r>
              <a:rPr lang="en-US"/>
              <a:t>Concentrated Animal Feed Operations (CAFO) </a:t>
            </a:r>
            <a:endParaRPr lang="en-US">
              <a:cs typeface="Calibri"/>
            </a:endParaRPr>
          </a:p>
          <a:p>
            <a:pPr marL="174970" indent="-174970">
              <a:buFont typeface="Arial"/>
              <a:buChar char="•"/>
            </a:pPr>
            <a:r>
              <a:rPr lang="en-US"/>
              <a:t>Cornell University Ruminant Center (CURC) </a:t>
            </a:r>
            <a:endParaRPr lang="en-US">
              <a:cs typeface="Calibri"/>
            </a:endParaRPr>
          </a:p>
          <a:p>
            <a:pPr marL="174970" indent="-174970">
              <a:buFont typeface="Arial"/>
              <a:buChar char="•"/>
            </a:pPr>
            <a:r>
              <a:rPr lang="en-US"/>
              <a:t>Vet School Teaching Dairy Barn </a:t>
            </a:r>
            <a:endParaRPr lang="en-US">
              <a:cs typeface="Calibri"/>
            </a:endParaRPr>
          </a:p>
          <a:p>
            <a:r>
              <a:rPr lang="en-US"/>
              <a:t>On Site Wastewater Discharge </a:t>
            </a:r>
            <a:endParaRPr lang="en-US">
              <a:cs typeface="Calibri"/>
            </a:endParaRPr>
          </a:p>
          <a:p>
            <a:pPr marL="641555" lvl="1" indent="-174970">
              <a:buFont typeface="Arial"/>
              <a:buChar char="•"/>
            </a:pPr>
            <a:r>
              <a:rPr lang="en-US"/>
              <a:t>Water Filtration Plant State Pollution Discharge Elimination System (SPDES) </a:t>
            </a:r>
            <a:endParaRPr lang="en-US">
              <a:cs typeface="Calibri"/>
            </a:endParaRPr>
          </a:p>
          <a:p>
            <a:pPr marL="641555" lvl="1" indent="-174970">
              <a:buFont typeface="Arial"/>
              <a:buChar char="•"/>
            </a:pPr>
            <a:r>
              <a:rPr lang="en-US"/>
              <a:t>Campus-wide SPDES – coordinate compliance with campus greenhouses </a:t>
            </a:r>
            <a:endParaRPr lang="en-US">
              <a:cs typeface="Calibri"/>
            </a:endParaRPr>
          </a:p>
          <a:p>
            <a:pPr marL="641555" lvl="1" indent="-174970">
              <a:buFont typeface="Arial"/>
              <a:buChar char="•"/>
            </a:pPr>
            <a:r>
              <a:rPr lang="en-US"/>
              <a:t>Septic Systems (SPDES GP) </a:t>
            </a:r>
            <a:endParaRPr lang="en-US">
              <a:cs typeface="Calibri"/>
            </a:endParaRPr>
          </a:p>
          <a:p>
            <a:pPr marL="641555" lvl="1" indent="-174970">
              <a:buFont typeface="Arial"/>
              <a:buChar char="•"/>
            </a:pPr>
            <a:r>
              <a:rPr lang="en-US"/>
              <a:t>Underground Injection Control (UIC) </a:t>
            </a:r>
            <a:endParaRPr lang="en-US">
              <a:cs typeface="Calibri"/>
            </a:endParaRPr>
          </a:p>
          <a:p>
            <a:pPr lvl="1"/>
            <a:r>
              <a:rPr lang="en-US"/>
              <a:t>Water Withdrawal </a:t>
            </a:r>
            <a:endParaRPr lang="en-US">
              <a:cs typeface="Calibri"/>
            </a:endParaRPr>
          </a:p>
          <a:p>
            <a:pPr marL="1108141" lvl="2" indent="-174970">
              <a:buFont typeface="Arial"/>
              <a:buChar char="•"/>
            </a:pPr>
            <a:r>
              <a:rPr lang="en-US"/>
              <a:t>CALS 40 Mile Facilities </a:t>
            </a:r>
            <a:endParaRPr lang="en-US">
              <a:cs typeface="Calibri"/>
            </a:endParaRPr>
          </a:p>
          <a:p>
            <a:pPr marL="1108141" lvl="2" indent="-174970">
              <a:buFont typeface="Arial"/>
              <a:buChar char="•"/>
            </a:pPr>
            <a:r>
              <a:rPr lang="en-US"/>
              <a:t>CURC </a:t>
            </a:r>
            <a:endParaRPr lang="en-US">
              <a:cs typeface="Calibri"/>
            </a:endParaRPr>
          </a:p>
          <a:p>
            <a:pPr marL="1108141" lvl="2" indent="-174970">
              <a:buFont typeface="Arial"/>
              <a:buChar char="•"/>
            </a:pPr>
            <a:r>
              <a:rPr lang="en-US"/>
              <a:t>Water Filtration Plant </a:t>
            </a:r>
            <a:endParaRPr lang="en-US">
              <a:cs typeface="Calibri"/>
            </a:endParaRPr>
          </a:p>
          <a:p>
            <a:pPr lvl="2"/>
            <a:r>
              <a:rPr lang="en-US"/>
              <a:t>Stormwater </a:t>
            </a:r>
            <a:endParaRPr lang="en-US">
              <a:cs typeface="Calibri"/>
            </a:endParaRPr>
          </a:p>
          <a:p>
            <a:pPr marL="1574727" lvl="3" indent="-174970">
              <a:buFont typeface="Arial"/>
              <a:buChar char="•"/>
            </a:pPr>
            <a:r>
              <a:rPr lang="en-US"/>
              <a:t>Construction General Permit (stormwater compliance for all construction projects) </a:t>
            </a:r>
            <a:endParaRPr lang="en-US">
              <a:cs typeface="Calibri"/>
            </a:endParaRPr>
          </a:p>
          <a:p>
            <a:pPr marL="1574727" lvl="3" indent="-174970">
              <a:buFont typeface="Arial"/>
              <a:buChar char="•"/>
            </a:pPr>
            <a:r>
              <a:rPr lang="en-US"/>
              <a:t>Permanent Practice O&amp;M compliance and reporting – Town of Ithaca OMRA </a:t>
            </a:r>
            <a:endParaRPr lang="en-US">
              <a:cs typeface="Calibri"/>
            </a:endParaRPr>
          </a:p>
          <a:p>
            <a:pPr marL="1574727" lvl="3" indent="-174970">
              <a:buFont typeface="Arial"/>
              <a:buChar char="•"/>
            </a:pPr>
            <a:r>
              <a:rPr lang="en-US"/>
              <a:t>Lake Source Cooling Enhanced Phosphorus Removal Stormwater requirements </a:t>
            </a:r>
            <a:endParaRPr lang="en-US">
              <a:cs typeface="Calibri"/>
            </a:endParaRPr>
          </a:p>
          <a:p>
            <a:pPr lvl="3"/>
            <a:r>
              <a:rPr lang="en-US"/>
              <a:t>Protection of Waters </a:t>
            </a:r>
            <a:endParaRPr lang="en-US">
              <a:cs typeface="Calibri"/>
            </a:endParaRPr>
          </a:p>
          <a:p>
            <a:pPr marL="2041312" lvl="4" indent="-174970">
              <a:buFont typeface="Arial"/>
              <a:buChar char="•"/>
            </a:pPr>
            <a:r>
              <a:rPr lang="en-US"/>
              <a:t>Stream disturbance – Water Filtration Plant intake, sailing center dredging </a:t>
            </a:r>
            <a:endParaRPr lang="en-US">
              <a:cs typeface="Calibri"/>
            </a:endParaRPr>
          </a:p>
          <a:p>
            <a:pPr marL="2041312" lvl="4" indent="-174970">
              <a:buFont typeface="Arial"/>
              <a:buChar char="•"/>
            </a:pPr>
            <a:r>
              <a:rPr lang="en-US"/>
              <a:t>Wetlands – liaison for PM’s and projects for joint application process </a:t>
            </a:r>
            <a:endParaRPr lang="en-US">
              <a:cs typeface="Calibri"/>
            </a:endParaRPr>
          </a:p>
          <a:p>
            <a:pPr lvl="4"/>
            <a:r>
              <a:rPr lang="en-US"/>
              <a:t>Industrial Pretreatment Permit with IAWWTF (aka Municipal Sanitary Sewer Program) </a:t>
            </a:r>
            <a:endParaRPr lang="en-US">
              <a:cs typeface="Calibri"/>
            </a:endParaRPr>
          </a:p>
          <a:p>
            <a:pPr marL="2507898" lvl="5" indent="-174970">
              <a:buFont typeface="Arial"/>
              <a:buChar char="•"/>
            </a:pPr>
            <a:r>
              <a:rPr lang="en-US"/>
              <a:t>Lead laboratory permit compliance inspections with IAWWTF </a:t>
            </a:r>
            <a:endParaRPr lang="en-US">
              <a:cs typeface="Calibri"/>
            </a:endParaRPr>
          </a:p>
          <a:p>
            <a:pPr marL="2507898" lvl="5" indent="-174970">
              <a:buFont typeface="Arial"/>
              <a:buChar char="•"/>
            </a:pPr>
            <a:r>
              <a:rPr lang="en-US"/>
              <a:t>Manage semi-annual campus sampling </a:t>
            </a:r>
            <a:endParaRPr lang="en-US">
              <a:cs typeface="Calibri"/>
            </a:endParaRPr>
          </a:p>
          <a:p>
            <a:pPr marL="2507898" lvl="5" indent="-174970">
              <a:buFont typeface="Arial"/>
              <a:buChar char="•"/>
            </a:pPr>
            <a:r>
              <a:rPr lang="en-US"/>
              <a:t>Self-monitoring reports for Campus, Radiological discharges, Teaching Dairy Barn and Vet Waste Management Facility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153D443-CBAC-934A-8506-FB4DF260D863}" type="slidenum">
              <a:rPr lang="en-US" smtClean="0"/>
              <a:t>14</a:t>
            </a:fld>
            <a:endParaRPr lang="en-US"/>
          </a:p>
        </p:txBody>
      </p:sp>
    </p:spTree>
    <p:extLst>
      <p:ext uri="{BB962C8B-B14F-4D97-AF65-F5344CB8AC3E}">
        <p14:creationId xmlns:p14="http://schemas.microsoft.com/office/powerpoint/2010/main" val="29802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US"/>
              <a:t>The responsibilities of the University Fire Marshal Office has grown significantly since its inception 23-years ago.</a:t>
            </a:r>
          </a:p>
          <a:p>
            <a:pPr marL="171707" indent="-171707">
              <a:buFont typeface="Arial" panose="020B0604020202020204" pitchFamily="34" charset="0"/>
              <a:buChar char="•"/>
            </a:pPr>
            <a:r>
              <a:rPr lang="en-US"/>
              <a:t>The responsibilities and growth attempts to parallel the growth of the University, Campus Community and needs of our Stakeholders </a:t>
            </a:r>
          </a:p>
        </p:txBody>
      </p:sp>
      <p:sp>
        <p:nvSpPr>
          <p:cNvPr id="4" name="Slide Number Placeholder 3"/>
          <p:cNvSpPr>
            <a:spLocks noGrp="1"/>
          </p:cNvSpPr>
          <p:nvPr>
            <p:ph type="sldNum" sz="quarter" idx="5"/>
          </p:nvPr>
        </p:nvSpPr>
        <p:spPr/>
        <p:txBody>
          <a:bodyPr/>
          <a:lstStyle/>
          <a:p>
            <a:fld id="{3153D443-CBAC-934A-8506-FB4DF260D863}" type="slidenum">
              <a:rPr lang="en-US" smtClean="0"/>
              <a:t>19</a:t>
            </a:fld>
            <a:endParaRPr lang="en-US"/>
          </a:p>
        </p:txBody>
      </p:sp>
    </p:spTree>
    <p:extLst>
      <p:ext uri="{BB962C8B-B14F-4D97-AF65-F5344CB8AC3E}">
        <p14:creationId xmlns:p14="http://schemas.microsoft.com/office/powerpoint/2010/main" val="274983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US"/>
              <a:t>Meet the current Emergency Response Team (ERT) who play a vital role in safe-guarding and protecting Cornell’s critical infrastructure, students and staff by providing 24/7-365 Emergency and Non-Emergency Response to campus</a:t>
            </a:r>
          </a:p>
          <a:p>
            <a:pPr marL="171707" indent="-171707">
              <a:buFont typeface="Arial" panose="020B0604020202020204" pitchFamily="34" charset="0"/>
              <a:buChar char="•"/>
            </a:pPr>
            <a:r>
              <a:rPr lang="en-US"/>
              <a:t>(2) Positions are vacant and will be filled in July 2022</a:t>
            </a:r>
          </a:p>
          <a:p>
            <a:pPr marL="171707" indent="-171707">
              <a:buFont typeface="Arial" panose="020B0604020202020204" pitchFamily="34" charset="0"/>
              <a:buChar char="•"/>
            </a:pPr>
            <a:r>
              <a:rPr lang="en-US"/>
              <a:t>Additionally, the ERT plays a major role in compliance by conducting over 29,000 inspections and tasks each year consisting of monthly and quarterly Sprinkler Valve Inspections, over 900 Evacuation Drills and over 6,000 tasks making certain that the 150 Automatic External Defibrillators (AED) deployed around campus as part of the University’s PAD Program are always in a ready state</a:t>
            </a:r>
          </a:p>
          <a:p>
            <a:pPr marL="171707" indent="-171707">
              <a:buFont typeface="Arial" panose="020B0604020202020204" pitchFamily="34" charset="0"/>
              <a:buChar char="•"/>
            </a:pPr>
            <a:r>
              <a:rPr lang="en-US"/>
              <a:t>In Calendar Year 2021, the ERT were dispatched to over 2,800 calls for assistance that encompassed Fire Alarm activations, Medical calls, Hazmat Incidents, Fires, Elevator Entrapments, Odor Complaints, Floods from broken pipes, just to identify a few </a:t>
            </a:r>
          </a:p>
          <a:p>
            <a:pPr marL="171707" indent="-171707">
              <a:buFont typeface="Arial" panose="020B0604020202020204" pitchFamily="34" charset="0"/>
              <a:buChar char="•"/>
            </a:pPr>
            <a:r>
              <a:rPr lang="en-US"/>
              <a:t>The ERT are the initial department liaison with the Campus Community and Emergency Response Agencies </a:t>
            </a:r>
          </a:p>
        </p:txBody>
      </p:sp>
      <p:sp>
        <p:nvSpPr>
          <p:cNvPr id="4" name="Slide Number Placeholder 3"/>
          <p:cNvSpPr>
            <a:spLocks noGrp="1"/>
          </p:cNvSpPr>
          <p:nvPr>
            <p:ph type="sldNum" sz="quarter" idx="5"/>
          </p:nvPr>
        </p:nvSpPr>
        <p:spPr/>
        <p:txBody>
          <a:bodyPr/>
          <a:lstStyle/>
          <a:p>
            <a:fld id="{3153D443-CBAC-934A-8506-FB4DF260D863}" type="slidenum">
              <a:rPr lang="en-US" smtClean="0"/>
              <a:t>23</a:t>
            </a:fld>
            <a:endParaRPr lang="en-US"/>
          </a:p>
        </p:txBody>
      </p:sp>
    </p:spTree>
    <p:extLst>
      <p:ext uri="{BB962C8B-B14F-4D97-AF65-F5344CB8AC3E}">
        <p14:creationId xmlns:p14="http://schemas.microsoft.com/office/powerpoint/2010/main" val="361517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Much of what the Emergency Services Team does is tied to campus population and number of fire protection related devices on campus.  The number of devices obviously grows as we build new buildings but also grows as older buildings are renovated with improved fire protection systems (e.g., Bradfield).</a:t>
            </a:r>
          </a:p>
        </p:txBody>
      </p:sp>
      <p:sp>
        <p:nvSpPr>
          <p:cNvPr id="4" name="Slide Number Placeholder 3"/>
          <p:cNvSpPr>
            <a:spLocks noGrp="1"/>
          </p:cNvSpPr>
          <p:nvPr>
            <p:ph type="sldNum" sz="quarter" idx="5"/>
          </p:nvPr>
        </p:nvSpPr>
        <p:spPr/>
        <p:txBody>
          <a:bodyPr/>
          <a:lstStyle/>
          <a:p>
            <a:fld id="{8CB874F8-DA02-4B67-A425-40C917E50D1C}" type="slidenum">
              <a:rPr lang="en-US" smtClean="0"/>
              <a:t>26</a:t>
            </a:fld>
            <a:endParaRPr lang="en-US"/>
          </a:p>
        </p:txBody>
      </p:sp>
    </p:spTree>
    <p:extLst>
      <p:ext uri="{BB962C8B-B14F-4D97-AF65-F5344CB8AC3E}">
        <p14:creationId xmlns:p14="http://schemas.microsoft.com/office/powerpoint/2010/main" val="2436875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38155"/>
            <a:ext cx="1393887" cy="1393887"/>
          </a:xfrm>
          <a:prstGeom prst="rect">
            <a:avLst/>
          </a:prstGeom>
        </p:spPr>
      </p:pic>
      <p:sp>
        <p:nvSpPr>
          <p:cNvPr id="7" name="Title 18"/>
          <p:cNvSpPr txBox="1">
            <a:spLocks/>
          </p:cNvSpPr>
          <p:nvPr userDrawn="1"/>
        </p:nvSpPr>
        <p:spPr>
          <a:xfrm>
            <a:off x="638700" y="3181350"/>
            <a:ext cx="7215996" cy="838200"/>
          </a:xfrm>
          <a:prstGeom prst="rect">
            <a:avLst/>
          </a:prstGeom>
        </p:spPr>
        <p:txBody>
          <a:bodyPr vert="horz" lIns="91440" tIns="45720" rIns="91440" bIns="45720" rtlCol="0" anchor="t">
            <a:normAutofit/>
          </a:bodyPr>
          <a:lstStyle>
            <a:lvl1pPr algn="l" defTabSz="914377" rtl="0" eaLnBrk="1" latinLnBrk="0" hangingPunct="1">
              <a:spcBef>
                <a:spcPct val="0"/>
              </a:spcBef>
              <a:buNone/>
              <a:defRPr sz="3200" kern="1200" baseline="0">
                <a:solidFill>
                  <a:schemeClr val="tx1">
                    <a:lumMod val="95000"/>
                    <a:lumOff val="5000"/>
                  </a:schemeClr>
                </a:solidFill>
                <a:latin typeface="+mj-lt"/>
                <a:ea typeface="+mj-ea"/>
                <a:cs typeface="+mj-cs"/>
              </a:defRPr>
            </a:lvl1pPr>
          </a:lstStyle>
          <a:p>
            <a:endParaRPr lang="en-US"/>
          </a:p>
        </p:txBody>
      </p:sp>
      <p:sp>
        <p:nvSpPr>
          <p:cNvPr id="6" name="Title 1"/>
          <p:cNvSpPr>
            <a:spLocks noGrp="1"/>
          </p:cNvSpPr>
          <p:nvPr>
            <p:ph type="ctrTitle"/>
          </p:nvPr>
        </p:nvSpPr>
        <p:spPr>
          <a:xfrm>
            <a:off x="457200" y="2114471"/>
            <a:ext cx="7848600" cy="564355"/>
          </a:xfrm>
        </p:spPr>
        <p:txBody>
          <a:bodyPr anchor="t">
            <a:normAutofit/>
          </a:bodyPr>
          <a:lstStyle>
            <a:lvl1pPr algn="l">
              <a:defRPr sz="2800">
                <a:solidFill>
                  <a:schemeClr val="tx1"/>
                </a:solidFill>
                <a:latin typeface="Arial" charset="0"/>
                <a:ea typeface="Arial" charset="0"/>
                <a:cs typeface="Arial" charset="0"/>
              </a:defRPr>
            </a:lvl1pPr>
          </a:lstStyle>
          <a:p>
            <a:r>
              <a:rPr lang="en-US"/>
              <a:t>Click to edit Master title style</a:t>
            </a:r>
          </a:p>
        </p:txBody>
      </p:sp>
      <p:sp>
        <p:nvSpPr>
          <p:cNvPr id="8" name="Subtitle 2"/>
          <p:cNvSpPr>
            <a:spLocks noGrp="1"/>
          </p:cNvSpPr>
          <p:nvPr>
            <p:ph type="subTitle" idx="1"/>
          </p:nvPr>
        </p:nvSpPr>
        <p:spPr>
          <a:xfrm>
            <a:off x="457200" y="2851943"/>
            <a:ext cx="7086600" cy="1015207"/>
          </a:xfrm>
        </p:spPr>
        <p:txBody>
          <a:bodyPr anchor="t">
            <a:normAutofit/>
          </a:bodyPr>
          <a:lstStyle>
            <a:lvl1pPr marL="0" indent="0" algn="l">
              <a:buNone/>
              <a:defRPr sz="2000">
                <a:solidFill>
                  <a:schemeClr val="accent5"/>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p:cNvSpPr>
            <a:spLocks noGrp="1"/>
          </p:cNvSpPr>
          <p:nvPr>
            <p:ph type="dt" sz="half" idx="10"/>
          </p:nvPr>
        </p:nvSpPr>
        <p:spPr>
          <a:xfrm>
            <a:off x="533400" y="4294982"/>
            <a:ext cx="2743200" cy="365125"/>
          </a:xfrm>
          <a:prstGeom prst="rect">
            <a:avLst/>
          </a:prstGeom>
        </p:spPr>
        <p:txBody>
          <a:bodyPr anchor="t"/>
          <a:lstStyle>
            <a:lvl1pPr algn="l">
              <a:defRPr sz="1400">
                <a:solidFill>
                  <a:schemeClr val="accent5"/>
                </a:solidFill>
                <a:latin typeface="Arial" charset="0"/>
                <a:ea typeface="Arial" charset="0"/>
                <a:cs typeface="Arial" charset="0"/>
              </a:defRPr>
            </a:lvl1pPr>
          </a:lstStyle>
          <a:p>
            <a:fld id="{BCF22DC7-71EF-0D42-98EF-E3AB7E2A66A2}" type="datetimeFigureOut">
              <a:rPr lang="en-US" smtClean="0"/>
              <a:pPr/>
              <a:t>9/21/2023</a:t>
            </a:fld>
            <a:endParaRPr lang="en-US"/>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sz="quarter" idx="13"/>
          </p:nvPr>
        </p:nvSpPr>
        <p:spPr>
          <a:xfrm>
            <a:off x="285753" y="1085851"/>
            <a:ext cx="8678863" cy="299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3"/>
          <p:cNvSpPr>
            <a:spLocks noGrp="1"/>
          </p:cNvSpPr>
          <p:nvPr>
            <p:ph type="title"/>
          </p:nvPr>
        </p:nvSpPr>
        <p:spPr>
          <a:xfrm>
            <a:off x="287899" y="461818"/>
            <a:ext cx="6554707" cy="452582"/>
          </a:xfrm>
        </p:spPr>
        <p:txBody>
          <a:bodyPr/>
          <a:lstStyle>
            <a:lvl1pPr algn="l">
              <a:defRPr/>
            </a:lvl1pPr>
          </a:lstStyle>
          <a:p>
            <a:r>
              <a:rPr lang="en-US"/>
              <a:t>Click to edit Master title style</a:t>
            </a:r>
          </a:p>
        </p:txBody>
      </p:sp>
      <p:sp>
        <p:nvSpPr>
          <p:cNvPr id="2" name="TextBox 1"/>
          <p:cNvSpPr txBox="1"/>
          <p:nvPr userDrawn="1"/>
        </p:nvSpPr>
        <p:spPr>
          <a:xfrm>
            <a:off x="3619500" y="-52060"/>
            <a:ext cx="1905000" cy="261610"/>
          </a:xfrm>
          <a:prstGeom prst="rect">
            <a:avLst/>
          </a:prstGeom>
          <a:noFill/>
        </p:spPr>
        <p:txBody>
          <a:bodyPr wrap="square" rtlCol="0">
            <a:spAutoFit/>
          </a:bodyPr>
          <a:lstStyle/>
          <a:p>
            <a:pPr algn="ctr"/>
            <a:r>
              <a:rPr lang="en-US" sz="1100">
                <a:solidFill>
                  <a:schemeClr val="bg1"/>
                </a:solidFill>
              </a:rPr>
              <a:t>Cornell University</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a:solidFill>
                  <a:schemeClr val="bg1"/>
                </a:solidFill>
                <a:latin typeface="Helvetica"/>
                <a:cs typeface="Helvetica"/>
              </a:rPr>
              <a:t>Photos, illustrations, graphics here.</a:t>
            </a:r>
            <a:endParaRPr lang="en-US" sz="1800">
              <a:solidFill>
                <a:schemeClr val="bg1"/>
              </a:solidFill>
            </a:endParaRPr>
          </a:p>
        </p:txBody>
      </p:sp>
      <p:sp>
        <p:nvSpPr>
          <p:cNvPr id="13" name="Content Placeholder 12"/>
          <p:cNvSpPr>
            <a:spLocks noGrp="1"/>
          </p:cNvSpPr>
          <p:nvPr>
            <p:ph sz="quarter" idx="13"/>
          </p:nvPr>
        </p:nvSpPr>
        <p:spPr>
          <a:xfrm>
            <a:off x="4800603" y="1085850"/>
            <a:ext cx="4050507"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461818"/>
            <a:ext cx="6554707" cy="452582"/>
          </a:xfrm>
        </p:spPr>
        <p:txBody>
          <a:bodyPr/>
          <a:lstStyle>
            <a:lvl1pPr algn="l">
              <a:defRPr/>
            </a:lvl1pPr>
          </a:lstStyle>
          <a:p>
            <a:r>
              <a:rPr lang="en-US"/>
              <a:t>Click to edit Master title style</a:t>
            </a:r>
          </a:p>
        </p:txBody>
      </p:sp>
      <p:sp>
        <p:nvSpPr>
          <p:cNvPr id="16" name="Text Placeholder 15"/>
          <p:cNvSpPr>
            <a:spLocks noGrp="1"/>
          </p:cNvSpPr>
          <p:nvPr>
            <p:ph type="body" sz="quarter" idx="14"/>
          </p:nvPr>
        </p:nvSpPr>
        <p:spPr>
          <a:xfrm>
            <a:off x="289408" y="1085850"/>
            <a:ext cx="4358795" cy="3657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userDrawn="1"/>
        </p:nvSpPr>
        <p:spPr>
          <a:xfrm>
            <a:off x="3619500" y="-52060"/>
            <a:ext cx="1905000" cy="261610"/>
          </a:xfrm>
          <a:prstGeom prst="rect">
            <a:avLst/>
          </a:prstGeom>
          <a:noFill/>
        </p:spPr>
        <p:txBody>
          <a:bodyPr wrap="square" rtlCol="0">
            <a:spAutoFit/>
          </a:bodyPr>
          <a:lstStyle/>
          <a:p>
            <a:pPr algn="ctr"/>
            <a:r>
              <a:rPr lang="en-US" sz="1100">
                <a:solidFill>
                  <a:schemeClr val="bg1"/>
                </a:solidFill>
              </a:rPr>
              <a:t>Cornell University</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9154-3FD0-48E0-AC3B-71BEF9761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1F31F4-33EE-473D-BCA6-7E0C69E61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8B950717-F934-094F-A03A-CB8EF3AF7586}"/>
              </a:ext>
            </a:extLst>
          </p:cNvPr>
          <p:cNvSpPr txBox="1">
            <a:spLocks/>
          </p:cNvSpPr>
          <p:nvPr userDrawn="1"/>
        </p:nvSpPr>
        <p:spPr>
          <a:xfrm>
            <a:off x="0" y="4869657"/>
            <a:ext cx="9144000" cy="273844"/>
          </a:xfrm>
          <a:prstGeom prst="rect">
            <a:avLst/>
          </a:prstGeom>
          <a:solidFill>
            <a:srgbClr val="116B93"/>
          </a:solidFill>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spc="225">
                <a:solidFill>
                  <a:schemeClr val="bg1"/>
                </a:solidFill>
              </a:rPr>
              <a:t>Environment, Health and Safety</a:t>
            </a:r>
          </a:p>
        </p:txBody>
      </p:sp>
      <p:sp>
        <p:nvSpPr>
          <p:cNvPr id="8" name="Slide Number Placeholder 4">
            <a:extLst>
              <a:ext uri="{FF2B5EF4-FFF2-40B4-BE49-F238E27FC236}">
                <a16:creationId xmlns:a16="http://schemas.microsoft.com/office/drawing/2014/main" id="{006B1B12-4CCD-9346-9207-12D7DF39D52D}"/>
              </a:ext>
            </a:extLst>
          </p:cNvPr>
          <p:cNvSpPr txBox="1">
            <a:spLocks/>
          </p:cNvSpPr>
          <p:nvPr userDrawn="1"/>
        </p:nvSpPr>
        <p:spPr>
          <a:xfrm>
            <a:off x="8628017" y="4869657"/>
            <a:ext cx="181247"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3F4FC-CA50-4A9A-81E6-B7890B728F4E}" type="slidenum">
              <a:rPr lang="en-US" sz="900" smtClean="0">
                <a:solidFill>
                  <a:schemeClr val="bg1"/>
                </a:solidFill>
              </a:rPr>
              <a:pPr/>
              <a:t>‹#›</a:t>
            </a:fld>
            <a:endParaRPr lang="en-US" sz="900">
              <a:solidFill>
                <a:schemeClr val="bg1"/>
              </a:solidFill>
            </a:endParaRPr>
          </a:p>
        </p:txBody>
      </p:sp>
    </p:spTree>
    <p:extLst>
      <p:ext uri="{BB962C8B-B14F-4D97-AF65-F5344CB8AC3E}">
        <p14:creationId xmlns:p14="http://schemas.microsoft.com/office/powerpoint/2010/main" val="191696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09C8-FF76-4A1E-98C6-1E4264BB3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19AD0-E1FF-4FE0-8777-DB347BD84C6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EF298-0D72-43A7-AE11-CAB42E55F08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5E3FC989-699E-3847-945F-B0B5394153F2}"/>
              </a:ext>
            </a:extLst>
          </p:cNvPr>
          <p:cNvSpPr txBox="1">
            <a:spLocks/>
          </p:cNvSpPr>
          <p:nvPr userDrawn="1"/>
        </p:nvSpPr>
        <p:spPr>
          <a:xfrm>
            <a:off x="0" y="4869657"/>
            <a:ext cx="9144000" cy="273844"/>
          </a:xfrm>
          <a:prstGeom prst="rect">
            <a:avLst/>
          </a:prstGeom>
          <a:solidFill>
            <a:srgbClr val="116B93"/>
          </a:solidFill>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spc="225">
                <a:solidFill>
                  <a:schemeClr val="bg1"/>
                </a:solidFill>
              </a:rPr>
              <a:t>Environment, Health and Safety</a:t>
            </a:r>
          </a:p>
        </p:txBody>
      </p:sp>
    </p:spTree>
    <p:extLst>
      <p:ext uri="{BB962C8B-B14F-4D97-AF65-F5344CB8AC3E}">
        <p14:creationId xmlns:p14="http://schemas.microsoft.com/office/powerpoint/2010/main" val="3144585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377" rtl="0" eaLnBrk="1" latinLnBrk="0" hangingPunct="1">
        <a:spcBef>
          <a:spcPct val="0"/>
        </a:spcBef>
        <a:buNone/>
        <a:defRPr sz="3200" kern="1200">
          <a:solidFill>
            <a:schemeClr val="accent3"/>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3pPr>
      <a:lvl4pPr marL="1600160"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4pPr>
      <a:lvl5pPr marL="2057349"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kEHS@cornell.edu" TargetMode="External"/><Relationship Id="rId2" Type="http://schemas.openxmlformats.org/officeDocument/2006/relationships/hyperlink" Target="mailto:tpf29@cornell.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hyperlink" Target="mailto:ljh252@cornell.edu" TargetMode="External"/><Relationship Id="rId2" Type="http://schemas.openxmlformats.org/officeDocument/2006/relationships/hyperlink" Target="mailto:rmf9@cornell.edu" TargetMode="External"/><Relationship Id="rId1" Type="http://schemas.openxmlformats.org/officeDocument/2006/relationships/slideLayout" Target="../slideLayouts/slideLayout2.xml"/><Relationship Id="rId4" Type="http://schemas.openxmlformats.org/officeDocument/2006/relationships/hyperlink" Target="mailto:christine.rogers@cornell.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yworkday.com/cornell/d/inst/4547$126401/rel-task/2998$14648.htmld#opennodes=2500%2411464&amp;viewing=2500%2411464"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hs.cornell.edu/shipping-and-transport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hs.cornell.edu/campus-health-safety/occupational-healt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85950"/>
            <a:ext cx="8305800" cy="1295399"/>
          </a:xfrm>
        </p:spPr>
        <p:txBody>
          <a:bodyPr>
            <a:normAutofit/>
          </a:bodyPr>
          <a:lstStyle/>
          <a:p>
            <a:r>
              <a:rPr lang="en-US" sz="3200" dirty="0">
                <a:latin typeface="Palatino Linotype" panose="02040502050505030304" pitchFamily="18" charset="0"/>
              </a:rPr>
              <a:t>Environment, Health and Safety</a:t>
            </a:r>
            <a:br>
              <a:rPr lang="en-US" sz="3200" dirty="0">
                <a:latin typeface="Palatino Linotype" panose="02040502050505030304" pitchFamily="18" charset="0"/>
              </a:rPr>
            </a:br>
            <a:r>
              <a:rPr lang="en-US" sz="1800" dirty="0">
                <a:latin typeface="Palatino Linotype" panose="02040502050505030304" pitchFamily="18" charset="0"/>
              </a:rPr>
              <a:t>9/21/23</a:t>
            </a:r>
            <a:endParaRPr lang="en-US" sz="3200" dirty="0">
              <a:latin typeface="Palatino Linotype" panose="02040502050505030304" pitchFamily="18" charset="0"/>
            </a:endParaRPr>
          </a:p>
        </p:txBody>
      </p:sp>
      <p:sp>
        <p:nvSpPr>
          <p:cNvPr id="3" name="Subtitle 2"/>
          <p:cNvSpPr>
            <a:spLocks noGrp="1"/>
          </p:cNvSpPr>
          <p:nvPr>
            <p:ph type="subTitle" idx="1"/>
          </p:nvPr>
        </p:nvSpPr>
        <p:spPr>
          <a:xfrm>
            <a:off x="464456" y="3279775"/>
            <a:ext cx="8374743" cy="1501775"/>
          </a:xfrm>
        </p:spPr>
        <p:txBody>
          <a:bodyPr>
            <a:normAutofit fontScale="92500" lnSpcReduction="20000"/>
          </a:bodyPr>
          <a:lstStyle/>
          <a:p>
            <a:r>
              <a:rPr lang="en-US">
                <a:latin typeface="Palatino Linotype" panose="02040502050505030304" pitchFamily="18" charset="0"/>
              </a:rPr>
              <a:t>Tim Fitzpatrick</a:t>
            </a:r>
          </a:p>
          <a:p>
            <a:r>
              <a:rPr lang="en-US" i="1">
                <a:latin typeface="Palatino Linotype" panose="02040502050505030304" pitchFamily="18" charset="0"/>
              </a:rPr>
              <a:t>Senior Director, Environment, Health and Safety</a:t>
            </a:r>
          </a:p>
          <a:p>
            <a:r>
              <a:rPr lang="en-US">
                <a:latin typeface="Palatino Linotype" panose="02040502050505030304" pitchFamily="18" charset="0"/>
              </a:rPr>
              <a:t>m. 717-682-4031, o. 607-254-4482</a:t>
            </a:r>
          </a:p>
          <a:p>
            <a:r>
              <a:rPr lang="en-US">
                <a:latin typeface="Palatino Linotype" panose="02040502050505030304" pitchFamily="18" charset="0"/>
                <a:hlinkClick r:id="rId2"/>
              </a:rPr>
              <a:t>tpf29@cornell.edu</a:t>
            </a:r>
            <a:endParaRPr lang="en-US">
              <a:latin typeface="Palatino Linotype" panose="02040502050505030304" pitchFamily="18" charset="0"/>
            </a:endParaRPr>
          </a:p>
          <a:p>
            <a:r>
              <a:rPr lang="en-US">
                <a:latin typeface="Palatino Linotype" panose="02040502050505030304" pitchFamily="18" charset="0"/>
                <a:hlinkClick r:id="rId3"/>
              </a:rPr>
              <a:t>AskEHS@cornell.edu</a:t>
            </a:r>
            <a:endParaRPr lang="en-US">
              <a:latin typeface="Palatino Linotype" panose="02040502050505030304" pitchFamily="18" charset="0"/>
            </a:endParaRPr>
          </a:p>
          <a:p>
            <a:endParaRPr lang="en-US">
              <a:latin typeface="Palatino Linotype" panose="02040502050505030304" pitchFamily="18" charset="0"/>
            </a:endParaRPr>
          </a:p>
        </p:txBody>
      </p:sp>
    </p:spTree>
    <p:extLst>
      <p:ext uri="{BB962C8B-B14F-4D97-AF65-F5344CB8AC3E}">
        <p14:creationId xmlns:p14="http://schemas.microsoft.com/office/powerpoint/2010/main" val="290303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7AC2DB2-F70F-9EE6-8E01-170A72DBF927}"/>
              </a:ext>
            </a:extLst>
          </p:cNvPr>
          <p:cNvSpPr txBox="1">
            <a:spLocks/>
          </p:cNvSpPr>
          <p:nvPr/>
        </p:nvSpPr>
        <p:spPr>
          <a:xfrm>
            <a:off x="1855110" y="551492"/>
            <a:ext cx="5432616" cy="452582"/>
          </a:xfrm>
          <a:prstGeom prst="rect">
            <a:avLst/>
          </a:prstGeom>
        </p:spPr>
        <p:txBody>
          <a:bodyPr vert="horz" lIns="91440" tIns="45720" rIns="91440" bIns="45720" rtlCol="0" anchor="ctr">
            <a:normAutofit fontScale="75000" lnSpcReduction="20000"/>
          </a:bodyPr>
          <a:lstStyle>
            <a:lvl1pPr algn="l" defTabSz="914377" rtl="0" eaLnBrk="1" latinLnBrk="0" hangingPunct="1">
              <a:spcBef>
                <a:spcPct val="0"/>
              </a:spcBef>
              <a:buNone/>
              <a:defRPr sz="3200" kern="1200">
                <a:solidFill>
                  <a:schemeClr val="accent3"/>
                </a:solidFill>
                <a:latin typeface="+mj-lt"/>
                <a:ea typeface="+mj-ea"/>
                <a:cs typeface="+mj-cs"/>
              </a:defRPr>
            </a:lvl1pPr>
          </a:lstStyle>
          <a:p>
            <a:r>
              <a:rPr lang="en-US" sz="2900">
                <a:solidFill>
                  <a:schemeClr val="tx1"/>
                </a:solidFill>
                <a:latin typeface="Palatino Linotype"/>
                <a:cs typeface="Helvetica"/>
              </a:rPr>
              <a:t>The Hazardous Materials Services Section</a:t>
            </a:r>
          </a:p>
        </p:txBody>
      </p:sp>
      <p:pic>
        <p:nvPicPr>
          <p:cNvPr id="14" name="Picture 14" descr="Graphical user interface, application, website&#10;&#10;Description automatically generated">
            <a:extLst>
              <a:ext uri="{FF2B5EF4-FFF2-40B4-BE49-F238E27FC236}">
                <a16:creationId xmlns:a16="http://schemas.microsoft.com/office/drawing/2014/main" id="{EBC9F177-F756-4294-7E48-8BEF288BA48C}"/>
              </a:ext>
            </a:extLst>
          </p:cNvPr>
          <p:cNvPicPr>
            <a:picLocks noChangeAspect="1"/>
          </p:cNvPicPr>
          <p:nvPr/>
        </p:nvPicPr>
        <p:blipFill>
          <a:blip r:embed="rId2"/>
          <a:stretch>
            <a:fillRect/>
          </a:stretch>
        </p:blipFill>
        <p:spPr>
          <a:xfrm>
            <a:off x="85029" y="1218022"/>
            <a:ext cx="8966973" cy="3097747"/>
          </a:xfrm>
          <a:prstGeom prst="rect">
            <a:avLst/>
          </a:prstGeom>
        </p:spPr>
      </p:pic>
      <p:sp>
        <p:nvSpPr>
          <p:cNvPr id="2" name="Rectangle 1">
            <a:extLst>
              <a:ext uri="{FF2B5EF4-FFF2-40B4-BE49-F238E27FC236}">
                <a16:creationId xmlns:a16="http://schemas.microsoft.com/office/drawing/2014/main" id="{736DDCFC-38A8-CF22-B3C9-A77DF9174232}"/>
              </a:ext>
            </a:extLst>
          </p:cNvPr>
          <p:cNvSpPr/>
          <p:nvPr/>
        </p:nvSpPr>
        <p:spPr>
          <a:xfrm>
            <a:off x="4012283" y="1408130"/>
            <a:ext cx="1119432" cy="10899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 name="Picture 5" descr="A person with curly hair wearing a striped shirt&#10;&#10;Description automatically generated">
            <a:extLst>
              <a:ext uri="{FF2B5EF4-FFF2-40B4-BE49-F238E27FC236}">
                <a16:creationId xmlns:a16="http://schemas.microsoft.com/office/drawing/2014/main" id="{2D46FE29-D543-4B70-4137-2A548A951B95}"/>
              </a:ext>
            </a:extLst>
          </p:cNvPr>
          <p:cNvPicPr>
            <a:picLocks noChangeAspect="1"/>
          </p:cNvPicPr>
          <p:nvPr/>
        </p:nvPicPr>
        <p:blipFill>
          <a:blip r:embed="rId3"/>
          <a:stretch>
            <a:fillRect/>
          </a:stretch>
        </p:blipFill>
        <p:spPr>
          <a:xfrm>
            <a:off x="4355181" y="1492035"/>
            <a:ext cx="433635" cy="509740"/>
          </a:xfrm>
          <a:prstGeom prst="rect">
            <a:avLst/>
          </a:prstGeom>
        </p:spPr>
      </p:pic>
      <p:sp>
        <p:nvSpPr>
          <p:cNvPr id="7" name="TextBox 6">
            <a:extLst>
              <a:ext uri="{FF2B5EF4-FFF2-40B4-BE49-F238E27FC236}">
                <a16:creationId xmlns:a16="http://schemas.microsoft.com/office/drawing/2014/main" id="{481C77D6-669C-D7FB-CDCC-10327D249A1C}"/>
              </a:ext>
            </a:extLst>
          </p:cNvPr>
          <p:cNvSpPr txBox="1"/>
          <p:nvPr/>
        </p:nvSpPr>
        <p:spPr>
          <a:xfrm>
            <a:off x="3971041" y="2020870"/>
            <a:ext cx="119013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b="1">
                <a:cs typeface="Times"/>
              </a:rPr>
              <a:t>Jaron Khoury</a:t>
            </a:r>
            <a:endParaRPr lang="en-US" sz="700">
              <a:cs typeface="Times"/>
            </a:endParaRPr>
          </a:p>
          <a:p>
            <a:pPr algn="ctr"/>
            <a:r>
              <a:rPr lang="en-US" sz="700">
                <a:cs typeface="Times"/>
              </a:rPr>
              <a:t>Environmental Engineer</a:t>
            </a:r>
          </a:p>
          <a:p>
            <a:pPr algn="ctr"/>
            <a:r>
              <a:rPr lang="en-US" sz="700">
                <a:cs typeface="Times"/>
              </a:rPr>
              <a:t>Ithaca Main Campus</a:t>
            </a:r>
          </a:p>
          <a:p>
            <a:endParaRPr lang="en-US" sz="700">
              <a:cs typeface="Times"/>
            </a:endParaRPr>
          </a:p>
          <a:p>
            <a:pPr algn="l"/>
            <a:endParaRPr lang="en-US">
              <a:cs typeface="Times"/>
            </a:endParaRPr>
          </a:p>
        </p:txBody>
      </p:sp>
      <p:sp>
        <p:nvSpPr>
          <p:cNvPr id="10" name="Rectangle 9">
            <a:extLst>
              <a:ext uri="{FF2B5EF4-FFF2-40B4-BE49-F238E27FC236}">
                <a16:creationId xmlns:a16="http://schemas.microsoft.com/office/drawing/2014/main" id="{E907D0E3-F938-BFB3-DADA-22C496FAAF68}"/>
              </a:ext>
            </a:extLst>
          </p:cNvPr>
          <p:cNvSpPr/>
          <p:nvPr/>
        </p:nvSpPr>
        <p:spPr>
          <a:xfrm>
            <a:off x="4012283" y="3016578"/>
            <a:ext cx="1119432" cy="10899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descr="A person with curly hair wearing a striped shirt&#10;&#10;Description automatically generated">
            <a:extLst>
              <a:ext uri="{FF2B5EF4-FFF2-40B4-BE49-F238E27FC236}">
                <a16:creationId xmlns:a16="http://schemas.microsoft.com/office/drawing/2014/main" id="{78E238DB-207A-8DEA-55C2-CD0F4AA7D0B1}"/>
              </a:ext>
            </a:extLst>
          </p:cNvPr>
          <p:cNvPicPr>
            <a:picLocks noChangeAspect="1"/>
          </p:cNvPicPr>
          <p:nvPr/>
        </p:nvPicPr>
        <p:blipFill>
          <a:blip r:embed="rId3"/>
          <a:stretch>
            <a:fillRect/>
          </a:stretch>
        </p:blipFill>
        <p:spPr>
          <a:xfrm>
            <a:off x="4378748" y="3047458"/>
            <a:ext cx="433635" cy="509740"/>
          </a:xfrm>
          <a:prstGeom prst="rect">
            <a:avLst/>
          </a:prstGeom>
        </p:spPr>
      </p:pic>
      <p:sp>
        <p:nvSpPr>
          <p:cNvPr id="12" name="TextBox 11">
            <a:extLst>
              <a:ext uri="{FF2B5EF4-FFF2-40B4-BE49-F238E27FC236}">
                <a16:creationId xmlns:a16="http://schemas.microsoft.com/office/drawing/2014/main" id="{B9B15AED-B7C7-2ACA-551F-8A373B4844DC}"/>
              </a:ext>
            </a:extLst>
          </p:cNvPr>
          <p:cNvSpPr txBox="1"/>
          <p:nvPr/>
        </p:nvSpPr>
        <p:spPr>
          <a:xfrm>
            <a:off x="4012283" y="3629319"/>
            <a:ext cx="1119432"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b="1">
                <a:cs typeface="Times"/>
              </a:rPr>
              <a:t>Jaron Khoury</a:t>
            </a:r>
            <a:endParaRPr lang="en-US" sz="700">
              <a:cs typeface="Times"/>
            </a:endParaRPr>
          </a:p>
          <a:p>
            <a:pPr algn="ctr"/>
            <a:r>
              <a:rPr lang="en-US" sz="700">
                <a:cs typeface="Times"/>
              </a:rPr>
              <a:t>Environmental Engineer</a:t>
            </a:r>
          </a:p>
          <a:p>
            <a:pPr algn="ctr"/>
            <a:r>
              <a:rPr lang="en-US" sz="700">
                <a:cs typeface="Times"/>
              </a:rPr>
              <a:t>Ithaca Main Campus</a:t>
            </a:r>
          </a:p>
          <a:p>
            <a:pPr algn="l"/>
            <a:endParaRPr lang="en-US">
              <a:cs typeface="Times"/>
            </a:endParaRPr>
          </a:p>
        </p:txBody>
      </p:sp>
      <p:sp>
        <p:nvSpPr>
          <p:cNvPr id="13" name="Rectangle 12">
            <a:extLst>
              <a:ext uri="{FF2B5EF4-FFF2-40B4-BE49-F238E27FC236}">
                <a16:creationId xmlns:a16="http://schemas.microsoft.com/office/drawing/2014/main" id="{ABC0BB5D-1D91-6383-40C6-BE17BA4CD1FA}"/>
              </a:ext>
            </a:extLst>
          </p:cNvPr>
          <p:cNvSpPr/>
          <p:nvPr/>
        </p:nvSpPr>
        <p:spPr>
          <a:xfrm>
            <a:off x="7777113" y="3016577"/>
            <a:ext cx="1107648" cy="10899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5" name="Picture 14" descr="A person with brown hair and a black jacket&#10;&#10;Description automatically generated">
            <a:extLst>
              <a:ext uri="{FF2B5EF4-FFF2-40B4-BE49-F238E27FC236}">
                <a16:creationId xmlns:a16="http://schemas.microsoft.com/office/drawing/2014/main" id="{78236036-0F02-6C17-37AB-1CBE8436AE47}"/>
              </a:ext>
            </a:extLst>
          </p:cNvPr>
          <p:cNvPicPr>
            <a:picLocks noChangeAspect="1"/>
          </p:cNvPicPr>
          <p:nvPr/>
        </p:nvPicPr>
        <p:blipFill>
          <a:blip r:embed="rId4"/>
          <a:stretch>
            <a:fillRect/>
          </a:stretch>
        </p:blipFill>
        <p:spPr>
          <a:xfrm>
            <a:off x="8142009" y="3045642"/>
            <a:ext cx="360183" cy="519263"/>
          </a:xfrm>
          <a:prstGeom prst="rect">
            <a:avLst/>
          </a:prstGeom>
        </p:spPr>
      </p:pic>
      <p:sp>
        <p:nvSpPr>
          <p:cNvPr id="16" name="TextBox 15">
            <a:extLst>
              <a:ext uri="{FF2B5EF4-FFF2-40B4-BE49-F238E27FC236}">
                <a16:creationId xmlns:a16="http://schemas.microsoft.com/office/drawing/2014/main" id="{B76EBA60-09FC-F171-3A22-D87B25B8078F}"/>
              </a:ext>
            </a:extLst>
          </p:cNvPr>
          <p:cNvSpPr txBox="1"/>
          <p:nvPr/>
        </p:nvSpPr>
        <p:spPr>
          <a:xfrm>
            <a:off x="7777113" y="3629319"/>
            <a:ext cx="11312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b="1">
                <a:cs typeface="Times"/>
              </a:rPr>
              <a:t>Jonah </a:t>
            </a:r>
            <a:r>
              <a:rPr lang="en-US" sz="700" b="1" err="1">
                <a:cs typeface="Times"/>
              </a:rPr>
              <a:t>Kasnitz</a:t>
            </a:r>
            <a:endParaRPr lang="en-US"/>
          </a:p>
          <a:p>
            <a:pPr algn="ctr"/>
            <a:r>
              <a:rPr lang="en-US" sz="700">
                <a:cs typeface="Times"/>
              </a:rPr>
              <a:t>Hazardous Materials Associate</a:t>
            </a:r>
          </a:p>
          <a:p>
            <a:pPr algn="ctr"/>
            <a:r>
              <a:rPr lang="en-US" sz="700">
                <a:cs typeface="Times"/>
              </a:rPr>
              <a:t>Ithaca Main Campus</a:t>
            </a:r>
          </a:p>
        </p:txBody>
      </p:sp>
    </p:spTree>
    <p:extLst>
      <p:ext uri="{BB962C8B-B14F-4D97-AF65-F5344CB8AC3E}">
        <p14:creationId xmlns:p14="http://schemas.microsoft.com/office/powerpoint/2010/main" val="232975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45433F-B1C3-4057-AEC0-481B1E5278F9}"/>
              </a:ext>
            </a:extLst>
          </p:cNvPr>
          <p:cNvSpPr>
            <a:spLocks noGrp="1"/>
          </p:cNvSpPr>
          <p:nvPr>
            <p:ph type="body" sz="quarter" idx="13"/>
          </p:nvPr>
        </p:nvSpPr>
        <p:spPr/>
        <p:txBody>
          <a:bodyPr vert="horz" lIns="91440" tIns="45720" rIns="91440" bIns="45720" rtlCol="0" anchor="t">
            <a:normAutofit lnSpcReduction="10000"/>
          </a:bodyPr>
          <a:lstStyle/>
          <a:p>
            <a:pPr marL="342265" indent="-342265"/>
            <a:r>
              <a:rPr lang="en-US" sz="2000">
                <a:latin typeface="Arial"/>
                <a:cs typeface="Arial"/>
              </a:rPr>
              <a:t>Handle, manage and dispose of hazardous waste to protect the health and safety of all personnel on campus.</a:t>
            </a:r>
            <a:endParaRPr lang="en-US"/>
          </a:p>
          <a:p>
            <a:pPr marL="342265" indent="-342265"/>
            <a:r>
              <a:rPr lang="en-US" sz="2000">
                <a:latin typeface="Arial"/>
                <a:cs typeface="Arial"/>
              </a:rPr>
              <a:t>Meet hazardous waste management regulatory requirements and be protective of the outdoor environment.</a:t>
            </a:r>
            <a:endParaRPr lang="en-US" sz="2000">
              <a:solidFill>
                <a:srgbClr val="4D4F53"/>
              </a:solidFill>
            </a:endParaRPr>
          </a:p>
          <a:p>
            <a:pPr marL="342265" indent="-342265"/>
            <a:r>
              <a:rPr lang="en-US" sz="2000">
                <a:latin typeface="Arial"/>
                <a:cs typeface="Arial"/>
              </a:rPr>
              <a:t>Provide hazardous materials shipping oversite for the campus.</a:t>
            </a:r>
            <a:endParaRPr lang="en-US">
              <a:solidFill>
                <a:srgbClr val="000000"/>
              </a:solidFill>
            </a:endParaRPr>
          </a:p>
          <a:p>
            <a:pPr marL="342265" indent="-342265"/>
            <a:r>
              <a:rPr lang="en-US" sz="2000">
                <a:latin typeface="Arial"/>
                <a:cs typeface="Arial"/>
              </a:rPr>
              <a:t>Management of the chemical and radiological remediation sites owned by the university.</a:t>
            </a:r>
            <a:endParaRPr lang="en-US">
              <a:solidFill>
                <a:srgbClr val="000000"/>
              </a:solidFill>
            </a:endParaRPr>
          </a:p>
          <a:p>
            <a:pPr marL="342265" indent="-342265"/>
            <a:r>
              <a:rPr lang="en-US" sz="2000">
                <a:latin typeface="Arial"/>
                <a:cs typeface="Arial"/>
              </a:rPr>
              <a:t>Manage the university’s Hazardous Materials Spill Response Team.</a:t>
            </a:r>
            <a:endParaRPr lang="en-US" sz="2000">
              <a:solidFill>
                <a:schemeClr val="tx1"/>
              </a:solidFill>
            </a:endParaRPr>
          </a:p>
          <a:p>
            <a:pPr marL="342265" indent="-342265"/>
            <a:r>
              <a:rPr lang="en-US" sz="2000">
                <a:solidFill>
                  <a:srgbClr val="4D4F53"/>
                </a:solidFill>
                <a:latin typeface="Arial"/>
                <a:cs typeface="Arial"/>
              </a:rPr>
              <a:t>Manage </a:t>
            </a:r>
            <a:r>
              <a:rPr lang="en-US" sz="2000">
                <a:latin typeface="Arial"/>
                <a:cs typeface="Arial"/>
              </a:rPr>
              <a:t>Petroleum and </a:t>
            </a:r>
            <a:r>
              <a:rPr lang="en-US" sz="2000">
                <a:solidFill>
                  <a:srgbClr val="4D4F53"/>
                </a:solidFill>
                <a:latin typeface="Arial"/>
                <a:cs typeface="Arial"/>
              </a:rPr>
              <a:t>Chemical Bulk Storage Programs.</a:t>
            </a:r>
            <a:endParaRPr lang="en-US" sz="2000">
              <a:solidFill>
                <a:srgbClr val="4D4F53"/>
              </a:solidFill>
              <a:latin typeface="Arial"/>
            </a:endParaRPr>
          </a:p>
          <a:p>
            <a:pPr marL="342265" indent="-342265"/>
            <a:endParaRPr lang="en-US" sz="2000">
              <a:solidFill>
                <a:schemeClr val="tx1"/>
              </a:solidFill>
              <a:latin typeface="Palatino Linotype" panose="02040502050505030304" pitchFamily="18" charset="0"/>
            </a:endParaRPr>
          </a:p>
        </p:txBody>
      </p:sp>
      <p:sp>
        <p:nvSpPr>
          <p:cNvPr id="3" name="Title 2">
            <a:extLst>
              <a:ext uri="{FF2B5EF4-FFF2-40B4-BE49-F238E27FC236}">
                <a16:creationId xmlns:a16="http://schemas.microsoft.com/office/drawing/2014/main" id="{412708E3-C70D-41EC-9894-3DEAF1392DB9}"/>
              </a:ext>
            </a:extLst>
          </p:cNvPr>
          <p:cNvSpPr>
            <a:spLocks noGrp="1"/>
          </p:cNvSpPr>
          <p:nvPr>
            <p:ph type="title"/>
          </p:nvPr>
        </p:nvSpPr>
        <p:spPr/>
        <p:txBody>
          <a:bodyPr>
            <a:normAutofit fontScale="90000"/>
          </a:bodyPr>
          <a:lstStyle/>
          <a:p>
            <a:r>
              <a:rPr lang="en-US" sz="2900">
                <a:solidFill>
                  <a:schemeClr val="tx1"/>
                </a:solidFill>
                <a:latin typeface="Palatino Linotype"/>
                <a:cs typeface="Helvetica"/>
              </a:rPr>
              <a:t>The Hazardous Waste Services Section</a:t>
            </a:r>
          </a:p>
        </p:txBody>
      </p:sp>
    </p:spTree>
    <p:extLst>
      <p:ext uri="{BB962C8B-B14F-4D97-AF65-F5344CB8AC3E}">
        <p14:creationId xmlns:p14="http://schemas.microsoft.com/office/powerpoint/2010/main" val="319138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45433F-B1C3-4057-AEC0-481B1E5278F9}"/>
              </a:ext>
            </a:extLst>
          </p:cNvPr>
          <p:cNvSpPr>
            <a:spLocks noGrp="1"/>
          </p:cNvSpPr>
          <p:nvPr>
            <p:ph type="body" sz="quarter" idx="13"/>
          </p:nvPr>
        </p:nvSpPr>
        <p:spPr/>
        <p:txBody>
          <a:bodyPr vert="horz" lIns="91440" tIns="45720" rIns="91440" bIns="45720" rtlCol="0" anchor="t">
            <a:normAutofit lnSpcReduction="10000"/>
          </a:bodyPr>
          <a:lstStyle/>
          <a:p>
            <a:pPr marL="342265" indent="-342265"/>
            <a:r>
              <a:rPr lang="en-US" sz="2000" dirty="0">
                <a:solidFill>
                  <a:schemeClr val="tx1"/>
                </a:solidFill>
                <a:latin typeface="Arial"/>
                <a:cs typeface="Arial"/>
              </a:rPr>
              <a:t>Upon request and definition of project scope from university Project Managers, conduct recommendations for applicable permitting and regulatory compliance requirements in the siting, design, permitting, construction, and building commissioning process.</a:t>
            </a:r>
            <a:endParaRPr lang="en-US" sz="2000" dirty="0">
              <a:solidFill>
                <a:schemeClr val="tx1"/>
              </a:solidFill>
              <a:latin typeface="Arial"/>
            </a:endParaRPr>
          </a:p>
          <a:p>
            <a:pPr marL="342265" indent="-342265"/>
            <a:r>
              <a:rPr lang="en-US" sz="2000" dirty="0">
                <a:solidFill>
                  <a:schemeClr val="tx1"/>
                </a:solidFill>
                <a:latin typeface="Arial"/>
                <a:cs typeface="Arial"/>
              </a:rPr>
              <a:t>Ensure O&amp;M incorporates on-going requirements into facility management.</a:t>
            </a:r>
          </a:p>
          <a:p>
            <a:pPr marL="342265" indent="-342265"/>
            <a:r>
              <a:rPr lang="en-US" sz="2000" dirty="0">
                <a:solidFill>
                  <a:schemeClr val="tx1"/>
                </a:solidFill>
                <a:latin typeface="Arial"/>
                <a:cs typeface="Arial"/>
              </a:rPr>
              <a:t>This is a collaborative process with early notification responsibilities for the prospective PM team and compliance services (permitting, design, municipal approvals, inspections and certification) funded by the respective project.</a:t>
            </a:r>
            <a:endParaRPr lang="en-US" sz="2000" dirty="0">
              <a:solidFill>
                <a:schemeClr val="tx1"/>
              </a:solidFill>
              <a:latin typeface="Arial"/>
            </a:endParaRPr>
          </a:p>
        </p:txBody>
      </p:sp>
      <p:sp>
        <p:nvSpPr>
          <p:cNvPr id="3" name="Title 2">
            <a:extLst>
              <a:ext uri="{FF2B5EF4-FFF2-40B4-BE49-F238E27FC236}">
                <a16:creationId xmlns:a16="http://schemas.microsoft.com/office/drawing/2014/main" id="{412708E3-C70D-41EC-9894-3DEAF1392DB9}"/>
              </a:ext>
            </a:extLst>
          </p:cNvPr>
          <p:cNvSpPr>
            <a:spLocks noGrp="1"/>
          </p:cNvSpPr>
          <p:nvPr>
            <p:ph type="title"/>
          </p:nvPr>
        </p:nvSpPr>
        <p:spPr/>
        <p:txBody>
          <a:bodyPr>
            <a:normAutofit fontScale="90000"/>
          </a:bodyPr>
          <a:lstStyle/>
          <a:p>
            <a:r>
              <a:rPr lang="en-US">
                <a:solidFill>
                  <a:schemeClr val="tx1"/>
                </a:solidFill>
                <a:latin typeface="Palatino Linotype"/>
              </a:rPr>
              <a:t>Project Support</a:t>
            </a:r>
            <a:endParaRPr lang="en-US">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37875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C93512-811F-5298-FAE3-872A5F0FB460}"/>
              </a:ext>
            </a:extLst>
          </p:cNvPr>
          <p:cNvSpPr>
            <a:spLocks noGrp="1"/>
          </p:cNvSpPr>
          <p:nvPr>
            <p:ph type="body" sz="quarter" idx="13"/>
          </p:nvPr>
        </p:nvSpPr>
        <p:spPr>
          <a:xfrm>
            <a:off x="285753" y="1085851"/>
            <a:ext cx="8678863" cy="3801128"/>
          </a:xfrm>
        </p:spPr>
        <p:txBody>
          <a:bodyPr vert="horz" lIns="91440" tIns="45720" rIns="91440" bIns="45720" rtlCol="0" anchor="t">
            <a:normAutofit fontScale="85000" lnSpcReduction="20000"/>
          </a:bodyPr>
          <a:lstStyle/>
          <a:p>
            <a:pPr marL="342265" indent="-342265"/>
            <a:r>
              <a:rPr lang="en-US">
                <a:latin typeface="Arial"/>
                <a:cs typeface="Arial"/>
              </a:rPr>
              <a:t>Clean Air Act (CAA) and university-wide air quality program </a:t>
            </a:r>
            <a:endParaRPr lang="en-US"/>
          </a:p>
          <a:p>
            <a:pPr marL="742315" lvl="1" indent="-285115"/>
            <a:r>
              <a:rPr lang="en-US" sz="1600">
                <a:latin typeface="Arial"/>
                <a:cs typeface="Arial"/>
              </a:rPr>
              <a:t>CAA Title V Permit (Ithaca) &amp; Facility Registration (CU Agri-Tech)</a:t>
            </a:r>
          </a:p>
          <a:p>
            <a:pPr marL="742315" lvl="1" indent="-285115"/>
            <a:r>
              <a:rPr lang="en-US" sz="1600">
                <a:latin typeface="Arial"/>
                <a:cs typeface="Arial"/>
              </a:rPr>
              <a:t>Annual Emission Statements (Ithaca campus only) </a:t>
            </a:r>
          </a:p>
          <a:p>
            <a:pPr marL="742315" lvl="1" indent="-285115"/>
            <a:r>
              <a:rPr lang="en-US" sz="1600">
                <a:latin typeface="Arial"/>
                <a:cs typeface="Arial"/>
              </a:rPr>
              <a:t>CAA Part 98 Mandatory Greenhouse Gas Reporting </a:t>
            </a:r>
            <a:endParaRPr lang="en-US"/>
          </a:p>
          <a:p>
            <a:pPr marL="742315" lvl="1" indent="-285115"/>
            <a:r>
              <a:rPr lang="en-US" sz="1600">
                <a:latin typeface="Arial"/>
                <a:cs typeface="Arial"/>
              </a:rPr>
              <a:t>Small boiler (GACT) compliance – Ithaca and outlying facilities </a:t>
            </a:r>
            <a:endParaRPr lang="en-US"/>
          </a:p>
          <a:p>
            <a:pPr marL="742315" lvl="1" indent="-285115"/>
            <a:r>
              <a:rPr lang="en-US" sz="1600">
                <a:latin typeface="Arial"/>
                <a:cs typeface="Arial"/>
              </a:rPr>
              <a:t>NOx RACT Compliance (Ithaca campus only) </a:t>
            </a:r>
          </a:p>
          <a:p>
            <a:pPr marL="742315" lvl="1" indent="-285115"/>
            <a:r>
              <a:rPr lang="en-US" sz="1600">
                <a:latin typeface="Arial"/>
                <a:cs typeface="Arial"/>
              </a:rPr>
              <a:t>Emergency Generator inventory and compliance</a:t>
            </a:r>
          </a:p>
          <a:p>
            <a:pPr marL="742315" lvl="1" indent="-285115"/>
            <a:r>
              <a:rPr lang="en-US" sz="1600">
                <a:latin typeface="Arial"/>
                <a:cs typeface="Arial"/>
              </a:rPr>
              <a:t>Surface Coating &amp; Paint Stripping</a:t>
            </a:r>
          </a:p>
          <a:p>
            <a:pPr marL="742315" lvl="1" indent="-285115"/>
            <a:r>
              <a:rPr lang="en-US" sz="1600">
                <a:latin typeface="Arial"/>
                <a:cs typeface="Arial"/>
              </a:rPr>
              <a:t>Gasoline Dispensing </a:t>
            </a:r>
          </a:p>
          <a:p>
            <a:pPr marL="742315" lvl="1" indent="-285115"/>
            <a:r>
              <a:rPr lang="en-US" sz="1600">
                <a:latin typeface="Arial"/>
                <a:cs typeface="Arial"/>
              </a:rPr>
              <a:t>Risk Management Planning </a:t>
            </a:r>
            <a:endParaRPr lang="en-US" sz="1600"/>
          </a:p>
          <a:p>
            <a:pPr marL="342265" indent="-342265"/>
            <a:r>
              <a:rPr lang="en-US">
                <a:latin typeface="Arial"/>
                <a:cs typeface="Arial"/>
              </a:rPr>
              <a:t>Ozone Protection</a:t>
            </a:r>
          </a:p>
          <a:p>
            <a:pPr marL="742315" lvl="1" indent="-285115"/>
            <a:r>
              <a:rPr lang="en-US" sz="1600">
                <a:latin typeface="Arial"/>
                <a:cs typeface="Arial"/>
              </a:rPr>
              <a:t>Stationary A/C</a:t>
            </a:r>
            <a:endParaRPr lang="en-US" sz="1600">
              <a:cs typeface="Arial"/>
            </a:endParaRPr>
          </a:p>
          <a:p>
            <a:pPr marL="742315" lvl="1" indent="-285115"/>
            <a:r>
              <a:rPr lang="en-US" sz="1600">
                <a:latin typeface="Arial"/>
                <a:cs typeface="Arial"/>
              </a:rPr>
              <a:t>Motor Vehicle A/C</a:t>
            </a:r>
            <a:endParaRPr lang="en-US" sz="1600">
              <a:cs typeface="Arial"/>
            </a:endParaRPr>
          </a:p>
          <a:p>
            <a:pPr marL="342265" indent="-342265"/>
            <a:r>
              <a:rPr lang="en-US">
                <a:latin typeface="Arial"/>
                <a:cs typeface="Arial"/>
              </a:rPr>
              <a:t>Radioactive air Emissions</a:t>
            </a:r>
          </a:p>
          <a:p>
            <a:pPr marL="742315" lvl="1" indent="-285115"/>
            <a:r>
              <a:rPr lang="en-US" sz="1600">
                <a:latin typeface="Arial"/>
                <a:cs typeface="Arial"/>
              </a:rPr>
              <a:t>Monitor emissions</a:t>
            </a:r>
            <a:endParaRPr lang="en-US" sz="1600">
              <a:cs typeface="Arial"/>
            </a:endParaRPr>
          </a:p>
          <a:p>
            <a:pPr marL="742315" lvl="1" indent="-285115"/>
            <a:r>
              <a:rPr lang="en-US" sz="1600">
                <a:latin typeface="Arial"/>
                <a:cs typeface="Arial"/>
              </a:rPr>
              <a:t>Document exemption from permitting</a:t>
            </a:r>
            <a:endParaRPr lang="en-US" sz="1600">
              <a:cs typeface="Arial"/>
            </a:endParaRPr>
          </a:p>
          <a:p>
            <a:pPr marL="742315" lvl="1" indent="-285115"/>
            <a:endParaRPr lang="en-US"/>
          </a:p>
          <a:p>
            <a:pPr marL="742315" lvl="1" indent="-285115"/>
            <a:endParaRPr lang="en-US" sz="1600"/>
          </a:p>
          <a:p>
            <a:pPr marL="342900" indent="-285750"/>
            <a:endParaRPr lang="en-US" sz="1600"/>
          </a:p>
          <a:p>
            <a:pPr marL="0" indent="0">
              <a:buNone/>
            </a:pPr>
            <a:endParaRPr lang="en-US"/>
          </a:p>
        </p:txBody>
      </p:sp>
      <p:sp>
        <p:nvSpPr>
          <p:cNvPr id="3" name="Title 2">
            <a:extLst>
              <a:ext uri="{FF2B5EF4-FFF2-40B4-BE49-F238E27FC236}">
                <a16:creationId xmlns:a16="http://schemas.microsoft.com/office/drawing/2014/main" id="{2969F7E0-036B-B926-CFF7-371DF93D57C9}"/>
              </a:ext>
            </a:extLst>
          </p:cNvPr>
          <p:cNvSpPr>
            <a:spLocks noGrp="1"/>
          </p:cNvSpPr>
          <p:nvPr>
            <p:ph type="title"/>
          </p:nvPr>
        </p:nvSpPr>
        <p:spPr/>
        <p:txBody>
          <a:bodyPr>
            <a:noAutofit/>
          </a:bodyPr>
          <a:lstStyle/>
          <a:p>
            <a:r>
              <a:rPr lang="en-US" sz="2900">
                <a:solidFill>
                  <a:schemeClr val="tx1"/>
                </a:solidFill>
                <a:latin typeface="Palatino Linotype"/>
                <a:cs typeface="Helvetica"/>
              </a:rPr>
              <a:t>Air Program</a:t>
            </a:r>
            <a:endParaRPr lang="en-US" sz="2800">
              <a:solidFill>
                <a:schemeClr val="tx1"/>
              </a:solidFill>
              <a:latin typeface="Palatino Linotype"/>
            </a:endParaRPr>
          </a:p>
        </p:txBody>
      </p:sp>
    </p:spTree>
    <p:extLst>
      <p:ext uri="{BB962C8B-B14F-4D97-AF65-F5344CB8AC3E}">
        <p14:creationId xmlns:p14="http://schemas.microsoft.com/office/powerpoint/2010/main" val="290086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C93512-811F-5298-FAE3-872A5F0FB460}"/>
              </a:ext>
            </a:extLst>
          </p:cNvPr>
          <p:cNvSpPr>
            <a:spLocks noGrp="1"/>
          </p:cNvSpPr>
          <p:nvPr>
            <p:ph type="body" sz="quarter" idx="13"/>
          </p:nvPr>
        </p:nvSpPr>
        <p:spPr>
          <a:xfrm>
            <a:off x="285753" y="1085851"/>
            <a:ext cx="8678863" cy="3810346"/>
          </a:xfrm>
        </p:spPr>
        <p:txBody>
          <a:bodyPr vert="horz" lIns="91440" tIns="45720" rIns="91440" bIns="45720" rtlCol="0" anchor="t">
            <a:normAutofit fontScale="92500"/>
          </a:bodyPr>
          <a:lstStyle/>
          <a:p>
            <a:pPr marL="342265" indent="-342265"/>
            <a:endParaRPr lang="en-US">
              <a:latin typeface="Arial"/>
              <a:ea typeface="Times New Roman"/>
              <a:cs typeface="Arial"/>
            </a:endParaRPr>
          </a:p>
          <a:p>
            <a:pPr marL="342265" indent="-342265"/>
            <a:r>
              <a:rPr lang="en-US">
                <a:latin typeface="Arial"/>
                <a:cs typeface="Arial"/>
              </a:rPr>
              <a:t>On Site Wastewater Discharge – SPDES, BMPs, UICs</a:t>
            </a:r>
          </a:p>
          <a:p>
            <a:pPr marL="342265" indent="-342265"/>
            <a:r>
              <a:rPr lang="en-US">
                <a:latin typeface="Arial"/>
                <a:ea typeface="Times New Roman"/>
                <a:cs typeface="Arial"/>
              </a:rPr>
              <a:t>Stormwater – Const Permits, Infrastructure O&amp;M, LSC TP Offsets</a:t>
            </a:r>
          </a:p>
          <a:p>
            <a:pPr marL="342265" indent="-342265"/>
            <a:r>
              <a:rPr lang="en-US">
                <a:latin typeface="Arial"/>
                <a:cs typeface="Arial"/>
              </a:rPr>
              <a:t>IAWWTF Industrial Pretreatment Permit (aka Municipal Sanitary Sewer Program) – Inspections, sampling, self-monitoring reports</a:t>
            </a:r>
            <a:endParaRPr lang="en-US">
              <a:cs typeface="Arial"/>
            </a:endParaRPr>
          </a:p>
          <a:p>
            <a:pPr marL="342265" indent="-342265"/>
            <a:r>
              <a:rPr lang="en-US">
                <a:latin typeface="Arial"/>
                <a:ea typeface="Times New Roman"/>
                <a:cs typeface="Arial"/>
              </a:rPr>
              <a:t>Concentrated Animal Feed Operations – CAFO)</a:t>
            </a:r>
          </a:p>
          <a:p>
            <a:pPr marL="342265" indent="-342265"/>
            <a:r>
              <a:rPr lang="en-US">
                <a:latin typeface="Arial"/>
                <a:ea typeface="Times New Roman"/>
                <a:cs typeface="Arial"/>
              </a:rPr>
              <a:t>Water Withdrawal – WFP, CURC, Local CU Farms</a:t>
            </a:r>
          </a:p>
          <a:p>
            <a:pPr marL="342265" indent="-342265"/>
            <a:r>
              <a:rPr lang="en-US">
                <a:latin typeface="Arial"/>
                <a:cs typeface="Arial"/>
              </a:rPr>
              <a:t>Protection of Waters – stream disturbance, wetland protection</a:t>
            </a:r>
          </a:p>
          <a:p>
            <a:pPr marL="342265" indent="-342265"/>
            <a:endParaRPr lang="en-US">
              <a:latin typeface="Arial"/>
              <a:ea typeface="Times New Roman"/>
              <a:cs typeface="Arial"/>
            </a:endParaRPr>
          </a:p>
          <a:p>
            <a:pPr marL="342265" indent="-342265"/>
            <a:endParaRPr lang="en-US">
              <a:latin typeface="Arial"/>
              <a:cs typeface="Arial"/>
            </a:endParaRPr>
          </a:p>
          <a:p>
            <a:pPr marL="0" lvl="0" indent="0">
              <a:buNone/>
            </a:pPr>
            <a:endParaRPr lang="en-US">
              <a:latin typeface="Times New Roman"/>
              <a:cs typeface="Arial"/>
            </a:endParaRPr>
          </a:p>
        </p:txBody>
      </p:sp>
      <p:sp>
        <p:nvSpPr>
          <p:cNvPr id="3" name="Title 2">
            <a:extLst>
              <a:ext uri="{FF2B5EF4-FFF2-40B4-BE49-F238E27FC236}">
                <a16:creationId xmlns:a16="http://schemas.microsoft.com/office/drawing/2014/main" id="{2969F7E0-036B-B926-CFF7-371DF93D57C9}"/>
              </a:ext>
            </a:extLst>
          </p:cNvPr>
          <p:cNvSpPr>
            <a:spLocks noGrp="1"/>
          </p:cNvSpPr>
          <p:nvPr>
            <p:ph type="title"/>
          </p:nvPr>
        </p:nvSpPr>
        <p:spPr>
          <a:xfrm>
            <a:off x="287899" y="491277"/>
            <a:ext cx="6554707" cy="452582"/>
          </a:xfrm>
        </p:spPr>
        <p:txBody>
          <a:bodyPr>
            <a:normAutofit fontScale="90000"/>
          </a:bodyPr>
          <a:lstStyle/>
          <a:p>
            <a:r>
              <a:rPr lang="en-US">
                <a:solidFill>
                  <a:schemeClr val="tx1"/>
                </a:solidFill>
                <a:latin typeface="Palatino Linotype"/>
                <a:cs typeface="Helvetica"/>
              </a:rPr>
              <a:t>Water Program</a:t>
            </a:r>
            <a:endParaRPr lang="en-US">
              <a:solidFill>
                <a:schemeClr val="tx1"/>
              </a:solidFill>
              <a:latin typeface="Palatino Linotype"/>
            </a:endParaRPr>
          </a:p>
        </p:txBody>
      </p:sp>
      <p:sp>
        <p:nvSpPr>
          <p:cNvPr id="4" name="TextBox 3">
            <a:extLst>
              <a:ext uri="{FF2B5EF4-FFF2-40B4-BE49-F238E27FC236}">
                <a16:creationId xmlns:a16="http://schemas.microsoft.com/office/drawing/2014/main" id="{BE6320A2-0208-D53C-13A0-FACDA1AAD9D0}"/>
              </a:ext>
            </a:extLst>
          </p:cNvPr>
          <p:cNvSpPr txBox="1"/>
          <p:nvPr/>
        </p:nvSpPr>
        <p:spPr>
          <a:xfrm>
            <a:off x="3200399" y="234314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Times"/>
            </a:endParaRPr>
          </a:p>
        </p:txBody>
      </p:sp>
    </p:spTree>
    <p:extLst>
      <p:ext uri="{BB962C8B-B14F-4D97-AF65-F5344CB8AC3E}">
        <p14:creationId xmlns:p14="http://schemas.microsoft.com/office/powerpoint/2010/main" val="53931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C93512-811F-5298-FAE3-872A5F0FB460}"/>
              </a:ext>
            </a:extLst>
          </p:cNvPr>
          <p:cNvSpPr>
            <a:spLocks noGrp="1"/>
          </p:cNvSpPr>
          <p:nvPr>
            <p:ph type="body" sz="quarter" idx="13"/>
          </p:nvPr>
        </p:nvSpPr>
        <p:spPr>
          <a:xfrm>
            <a:off x="285753" y="910713"/>
            <a:ext cx="8678863" cy="1487476"/>
          </a:xfrm>
        </p:spPr>
        <p:txBody>
          <a:bodyPr vert="horz" lIns="91440" tIns="45720" rIns="91440" bIns="45720" rtlCol="0" anchor="t">
            <a:noAutofit/>
          </a:bodyPr>
          <a:lstStyle/>
          <a:p>
            <a:pPr marL="342265" indent="-342265"/>
            <a:r>
              <a:rPr lang="en-US" sz="2000">
                <a:latin typeface="Arial"/>
                <a:cs typeface="Arial"/>
              </a:rPr>
              <a:t>Chemical Waste (RCRA)</a:t>
            </a:r>
          </a:p>
          <a:p>
            <a:pPr marL="342265" indent="-342265"/>
            <a:r>
              <a:rPr lang="en-US" sz="2000">
                <a:latin typeface="Arial"/>
                <a:cs typeface="Arial"/>
              </a:rPr>
              <a:t>Radioactive Waste</a:t>
            </a:r>
          </a:p>
          <a:p>
            <a:pPr marL="342265" indent="-342265"/>
            <a:r>
              <a:rPr lang="en-US" sz="2000">
                <a:latin typeface="Arial"/>
                <a:cs typeface="Arial"/>
              </a:rPr>
              <a:t>Regulated Medical Waste</a:t>
            </a:r>
          </a:p>
          <a:p>
            <a:pPr marL="342265" indent="-342265"/>
            <a:r>
              <a:rPr lang="en-US" sz="2000">
                <a:latin typeface="Arial"/>
                <a:cs typeface="Arial"/>
              </a:rPr>
              <a:t>PCB Caulk</a:t>
            </a:r>
          </a:p>
        </p:txBody>
      </p:sp>
      <p:sp>
        <p:nvSpPr>
          <p:cNvPr id="3" name="Title 2">
            <a:extLst>
              <a:ext uri="{FF2B5EF4-FFF2-40B4-BE49-F238E27FC236}">
                <a16:creationId xmlns:a16="http://schemas.microsoft.com/office/drawing/2014/main" id="{2969F7E0-036B-B926-CFF7-371DF93D57C9}"/>
              </a:ext>
            </a:extLst>
          </p:cNvPr>
          <p:cNvSpPr>
            <a:spLocks noGrp="1"/>
          </p:cNvSpPr>
          <p:nvPr>
            <p:ph type="title"/>
          </p:nvPr>
        </p:nvSpPr>
        <p:spPr/>
        <p:txBody>
          <a:bodyPr>
            <a:normAutofit fontScale="90000"/>
          </a:bodyPr>
          <a:lstStyle/>
          <a:p>
            <a:r>
              <a:rPr lang="en-US">
                <a:solidFill>
                  <a:schemeClr val="tx1"/>
                </a:solidFill>
                <a:latin typeface="Palatino Linotype"/>
                <a:cs typeface="Helvetica"/>
              </a:rPr>
              <a:t>Hazardous Waste Program</a:t>
            </a:r>
            <a:endParaRPr lang="en-US">
              <a:solidFill>
                <a:schemeClr val="tx1"/>
              </a:solidFill>
              <a:latin typeface="Palatino Linotype"/>
            </a:endParaRPr>
          </a:p>
        </p:txBody>
      </p:sp>
      <p:sp>
        <p:nvSpPr>
          <p:cNvPr id="7" name="Title 2">
            <a:extLst>
              <a:ext uri="{FF2B5EF4-FFF2-40B4-BE49-F238E27FC236}">
                <a16:creationId xmlns:a16="http://schemas.microsoft.com/office/drawing/2014/main" id="{B4BFFA91-B30C-611F-5FF0-7BD23324D1A8}"/>
              </a:ext>
            </a:extLst>
          </p:cNvPr>
          <p:cNvSpPr txBox="1">
            <a:spLocks/>
          </p:cNvSpPr>
          <p:nvPr/>
        </p:nvSpPr>
        <p:spPr>
          <a:xfrm>
            <a:off x="283597" y="2393242"/>
            <a:ext cx="6554707" cy="452582"/>
          </a:xfrm>
          <a:prstGeom prst="rect">
            <a:avLst/>
          </a:prstGeom>
        </p:spPr>
        <p:txBody>
          <a:bodyPr vert="horz" lIns="91440" tIns="45720" rIns="91440" bIns="45720" rtlCol="0" anchor="ctr">
            <a:normAutofit fontScale="82500" lnSpcReduction="10000"/>
          </a:bodyPr>
          <a:lstStyle>
            <a:lvl1pPr algn="l" defTabSz="914377" rtl="0" eaLnBrk="1" latinLnBrk="0" hangingPunct="1">
              <a:spcBef>
                <a:spcPct val="0"/>
              </a:spcBef>
              <a:buNone/>
              <a:defRPr sz="3200" kern="1200">
                <a:solidFill>
                  <a:schemeClr val="accent3"/>
                </a:solidFill>
                <a:latin typeface="+mj-lt"/>
                <a:ea typeface="+mj-ea"/>
                <a:cs typeface="+mj-cs"/>
              </a:defRPr>
            </a:lvl1pPr>
          </a:lstStyle>
          <a:p>
            <a:r>
              <a:rPr lang="en-US">
                <a:solidFill>
                  <a:schemeClr val="tx1"/>
                </a:solidFill>
                <a:latin typeface="Palatino Linotype"/>
                <a:cs typeface="Helvetica"/>
              </a:rPr>
              <a:t>Solid Waste</a:t>
            </a:r>
            <a:endParaRPr lang="en-US">
              <a:solidFill>
                <a:schemeClr val="tx1"/>
              </a:solidFill>
              <a:latin typeface="Palatino Linotype"/>
            </a:endParaRPr>
          </a:p>
        </p:txBody>
      </p:sp>
      <p:sp>
        <p:nvSpPr>
          <p:cNvPr id="9" name="Text Placeholder 1">
            <a:extLst>
              <a:ext uri="{FF2B5EF4-FFF2-40B4-BE49-F238E27FC236}">
                <a16:creationId xmlns:a16="http://schemas.microsoft.com/office/drawing/2014/main" id="{35D37B18-E817-FC45-F88F-7717627F91E8}"/>
              </a:ext>
            </a:extLst>
          </p:cNvPr>
          <p:cNvSpPr txBox="1">
            <a:spLocks/>
          </p:cNvSpPr>
          <p:nvPr/>
        </p:nvSpPr>
        <p:spPr>
          <a:xfrm>
            <a:off x="290669" y="2842138"/>
            <a:ext cx="8678863" cy="989718"/>
          </a:xfrm>
          <a:prstGeom prst="rect">
            <a:avLst/>
          </a:prstGeom>
        </p:spPr>
        <p:txBody>
          <a:bodyPr vert="horz" lIns="91440" tIns="45720" rIns="91440" bIns="45720" rtlCol="0" anchor="t">
            <a:normAutofit/>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3pPr>
            <a:lvl4pPr marL="1600160"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4pPr>
            <a:lvl5pPr marL="2057349"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265" indent="-342265"/>
            <a:r>
              <a:rPr lang="en-US" sz="2200">
                <a:latin typeface="Arial"/>
                <a:cs typeface="Arial"/>
              </a:rPr>
              <a:t>Project waste (C&amp;D, exempt fill, PCB, etc.)</a:t>
            </a:r>
            <a:endParaRPr lang="en-US" sz="2200">
              <a:cs typeface="Arial"/>
            </a:endParaRPr>
          </a:p>
          <a:p>
            <a:pPr marL="342265" indent="-342265"/>
            <a:r>
              <a:rPr lang="en-US" sz="2200">
                <a:latin typeface="Arial"/>
                <a:cs typeface="Arial"/>
              </a:rPr>
              <a:t>Novel research (pyrolysis, compost, human waste)</a:t>
            </a:r>
          </a:p>
        </p:txBody>
      </p:sp>
    </p:spTree>
    <p:extLst>
      <p:ext uri="{BB962C8B-B14F-4D97-AF65-F5344CB8AC3E}">
        <p14:creationId xmlns:p14="http://schemas.microsoft.com/office/powerpoint/2010/main" val="312937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C93512-811F-5298-FAE3-872A5F0FB460}"/>
              </a:ext>
            </a:extLst>
          </p:cNvPr>
          <p:cNvSpPr>
            <a:spLocks noGrp="1"/>
          </p:cNvSpPr>
          <p:nvPr>
            <p:ph type="body" sz="quarter" idx="13"/>
          </p:nvPr>
        </p:nvSpPr>
        <p:spPr/>
        <p:txBody>
          <a:bodyPr vert="horz" lIns="91440" tIns="45720" rIns="91440" bIns="45720" rtlCol="0" anchor="t">
            <a:normAutofit fontScale="77500" lnSpcReduction="20000"/>
          </a:bodyPr>
          <a:lstStyle/>
          <a:p>
            <a:pPr marL="342265" indent="-342265"/>
            <a:r>
              <a:rPr lang="en-US">
                <a:latin typeface="Arial"/>
                <a:cs typeface="Arial"/>
              </a:rPr>
              <a:t>CDS – Chemical Disposal Site</a:t>
            </a:r>
          </a:p>
          <a:p>
            <a:pPr marL="742315" lvl="1" indent="-285115"/>
            <a:r>
              <a:rPr lang="en-US" sz="1600">
                <a:latin typeface="Arial"/>
                <a:cs typeface="Arial"/>
              </a:rPr>
              <a:t>Contains chemicals disposed by the university from the 1940s into the 1970s.</a:t>
            </a:r>
          </a:p>
          <a:p>
            <a:pPr marL="742315" lvl="1" indent="-285115"/>
            <a:r>
              <a:rPr lang="en-US" sz="1600">
                <a:latin typeface="Arial"/>
                <a:cs typeface="Arial"/>
              </a:rPr>
              <a:t>Located on Snyder road adjacent to the RDS.</a:t>
            </a:r>
            <a:endParaRPr lang="en-US" sz="1600">
              <a:cs typeface="Arial"/>
            </a:endParaRPr>
          </a:p>
          <a:p>
            <a:pPr marL="457200" lvl="1" indent="0">
              <a:buNone/>
            </a:pPr>
            <a:endParaRPr lang="en-US" sz="1600">
              <a:cs typeface="Arial"/>
            </a:endParaRPr>
          </a:p>
          <a:p>
            <a:pPr marL="342265" indent="-342265"/>
            <a:r>
              <a:rPr lang="en-US">
                <a:latin typeface="Arial"/>
                <a:cs typeface="Arial"/>
              </a:rPr>
              <a:t>RDS – Radiological Disposal Site</a:t>
            </a:r>
          </a:p>
          <a:p>
            <a:pPr marL="742315" lvl="1" indent="-285115"/>
            <a:r>
              <a:rPr lang="en-US" sz="1600">
                <a:latin typeface="Arial"/>
                <a:cs typeface="Arial"/>
              </a:rPr>
              <a:t>Contains low level radioactive materials.</a:t>
            </a:r>
            <a:endParaRPr lang="en-US" sz="1600">
              <a:cs typeface="Arial"/>
            </a:endParaRPr>
          </a:p>
          <a:p>
            <a:pPr marL="742315" lvl="1" indent="-285115"/>
            <a:r>
              <a:rPr lang="en-US" sz="1600">
                <a:latin typeface="Arial"/>
                <a:cs typeface="Arial"/>
              </a:rPr>
              <a:t>NYS DEC in process of dropping control limit of 1-4, dioxane as part of their efforts on emerging contaminants.</a:t>
            </a:r>
            <a:endParaRPr lang="en-US" sz="1600">
              <a:cs typeface="Arial"/>
            </a:endParaRPr>
          </a:p>
          <a:p>
            <a:pPr marL="742315" lvl="1" indent="-285115"/>
            <a:r>
              <a:rPr lang="en-US" sz="1600">
                <a:latin typeface="Arial"/>
                <a:cs typeface="Arial"/>
              </a:rPr>
              <a:t>Includes the building at the exposure field.</a:t>
            </a:r>
          </a:p>
          <a:p>
            <a:pPr marL="742315" lvl="1" indent="-285115"/>
            <a:endParaRPr lang="en-US" sz="1600">
              <a:latin typeface="Arial"/>
              <a:cs typeface="Arial"/>
            </a:endParaRPr>
          </a:p>
          <a:p>
            <a:pPr marL="342265" indent="-342265"/>
            <a:r>
              <a:rPr lang="en-US">
                <a:latin typeface="Arial"/>
                <a:cs typeface="Arial"/>
              </a:rPr>
              <a:t>FReDS – Former Refuse Disposal Site</a:t>
            </a:r>
          </a:p>
          <a:p>
            <a:pPr marL="742315" lvl="1" indent="-285115"/>
            <a:r>
              <a:rPr lang="en-US" sz="1600">
                <a:latin typeface="Arial"/>
                <a:cs typeface="Arial"/>
              </a:rPr>
              <a:t>South of Library Annex.</a:t>
            </a:r>
          </a:p>
          <a:p>
            <a:pPr marL="742315" lvl="1" indent="-285115"/>
            <a:r>
              <a:rPr lang="en-US" sz="1600">
                <a:latin typeface="Arial"/>
                <a:cs typeface="Arial"/>
              </a:rPr>
              <a:t>Capped with NYS DEC approval with no permanent treatment.</a:t>
            </a:r>
          </a:p>
          <a:p>
            <a:pPr marL="742315" lvl="1" indent="-285115"/>
            <a:r>
              <a:rPr lang="en-US" sz="1600">
                <a:latin typeface="Arial"/>
                <a:cs typeface="Arial"/>
              </a:rPr>
              <a:t>NYS DEC in process of installing monitor wells due to concerns over emerging contaminants (1-4, dioxane, PFAs, PFOAs).</a:t>
            </a:r>
            <a:endParaRPr lang="en-US" sz="1600"/>
          </a:p>
        </p:txBody>
      </p:sp>
      <p:sp>
        <p:nvSpPr>
          <p:cNvPr id="3" name="Title 2">
            <a:extLst>
              <a:ext uri="{FF2B5EF4-FFF2-40B4-BE49-F238E27FC236}">
                <a16:creationId xmlns:a16="http://schemas.microsoft.com/office/drawing/2014/main" id="{2969F7E0-036B-B926-CFF7-371DF93D57C9}"/>
              </a:ext>
            </a:extLst>
          </p:cNvPr>
          <p:cNvSpPr>
            <a:spLocks noGrp="1"/>
          </p:cNvSpPr>
          <p:nvPr>
            <p:ph type="title"/>
          </p:nvPr>
        </p:nvSpPr>
        <p:spPr/>
        <p:txBody>
          <a:bodyPr>
            <a:normAutofit fontScale="90000"/>
          </a:bodyPr>
          <a:lstStyle/>
          <a:p>
            <a:r>
              <a:rPr lang="en-US">
                <a:solidFill>
                  <a:schemeClr val="tx1"/>
                </a:solidFill>
                <a:latin typeface="Palatino Linotype"/>
                <a:cs typeface="Helvetica"/>
              </a:rPr>
              <a:t>Disposal Sites</a:t>
            </a:r>
            <a:endParaRPr lang="en-US">
              <a:solidFill>
                <a:schemeClr val="tx1"/>
              </a:solidFill>
              <a:latin typeface="Palatino Linotype"/>
            </a:endParaRPr>
          </a:p>
        </p:txBody>
      </p:sp>
    </p:spTree>
    <p:extLst>
      <p:ext uri="{BB962C8B-B14F-4D97-AF65-F5344CB8AC3E}">
        <p14:creationId xmlns:p14="http://schemas.microsoft.com/office/powerpoint/2010/main" val="3397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C93512-811F-5298-FAE3-872A5F0FB460}"/>
              </a:ext>
            </a:extLst>
          </p:cNvPr>
          <p:cNvSpPr>
            <a:spLocks noGrp="1"/>
          </p:cNvSpPr>
          <p:nvPr>
            <p:ph type="body" sz="quarter" idx="13"/>
          </p:nvPr>
        </p:nvSpPr>
        <p:spPr>
          <a:xfrm>
            <a:off x="285753" y="1085851"/>
            <a:ext cx="8678863" cy="3668258"/>
          </a:xfrm>
        </p:spPr>
        <p:txBody>
          <a:bodyPr vert="horz" lIns="91440" tIns="45720" rIns="91440" bIns="45720" rtlCol="0" anchor="t">
            <a:normAutofit fontScale="77500" lnSpcReduction="20000"/>
          </a:bodyPr>
          <a:lstStyle/>
          <a:p>
            <a:pPr marL="342265" indent="-342265"/>
            <a:r>
              <a:rPr lang="en-US" sz="2000" b="1">
                <a:latin typeface="Arial"/>
                <a:cs typeface="Arial"/>
              </a:rPr>
              <a:t>Petroleum Bulk Storage (PBS)</a:t>
            </a:r>
            <a:endParaRPr lang="en-US" sz="2000"/>
          </a:p>
          <a:p>
            <a:pPr marL="457200" lvl="1" indent="0">
              <a:buNone/>
            </a:pPr>
            <a:endParaRPr lang="en-US" sz="1600">
              <a:cs typeface="Arial"/>
            </a:endParaRPr>
          </a:p>
          <a:p>
            <a:pPr marL="742315" lvl="1" indent="-285115"/>
            <a:r>
              <a:rPr lang="en-US" sz="1600">
                <a:latin typeface="Arial"/>
                <a:cs typeface="Arial"/>
              </a:rPr>
              <a:t>SPCCs (Spill Prevention Controls &amp; Countermeasures) – 20+ (update every 5 years and signed off by a PE)</a:t>
            </a:r>
            <a:endParaRPr lang="en-US" sz="1600"/>
          </a:p>
          <a:p>
            <a:pPr marL="742315" lvl="1" indent="-285115"/>
            <a:r>
              <a:rPr lang="en-US" sz="1600">
                <a:latin typeface="Arial"/>
                <a:cs typeface="Arial"/>
              </a:rPr>
              <a:t>ASTs – 131 – (~half are EDGs)</a:t>
            </a:r>
          </a:p>
          <a:p>
            <a:pPr marL="742315" lvl="1" indent="-285115"/>
            <a:r>
              <a:rPr lang="en-US" sz="1600">
                <a:latin typeface="Arial"/>
                <a:cs typeface="Arial"/>
              </a:rPr>
              <a:t>USTs – 1 (Upson Hall) NYS Issued Certificates – 10</a:t>
            </a:r>
            <a:endParaRPr lang="en-US" sz="1600"/>
          </a:p>
          <a:p>
            <a:pPr marL="742315" lvl="1" indent="-285115"/>
            <a:r>
              <a:rPr lang="en-US" sz="1600">
                <a:latin typeface="Arial"/>
                <a:cs typeface="Arial"/>
              </a:rPr>
              <a:t>CEP tanks 1 – 665,000 gal distillate fuel tank (with well monitoring &amp; liner testing) and 4 other petroleum tanks  </a:t>
            </a:r>
            <a:endParaRPr lang="en-US" sz="1600"/>
          </a:p>
          <a:p>
            <a:pPr marL="742315" lvl="1" indent="-285115"/>
            <a:r>
              <a:rPr lang="en-US" sz="1600">
                <a:latin typeface="Arial"/>
                <a:cs typeface="Arial"/>
              </a:rPr>
              <a:t>UNREG Sites (Farm Exempt) – 5</a:t>
            </a:r>
            <a:endParaRPr lang="en-US" sz="1600"/>
          </a:p>
          <a:p>
            <a:pPr marL="742315" lvl="1" indent="-285115"/>
            <a:r>
              <a:rPr lang="en-US" sz="1600">
                <a:latin typeface="Arial"/>
                <a:cs typeface="Arial"/>
              </a:rPr>
              <a:t>Facility Inspectors (Unit Specific – Monthly Inspections) – 60+</a:t>
            </a:r>
            <a:endParaRPr lang="en-US" sz="1600"/>
          </a:p>
          <a:p>
            <a:pPr marL="742315" lvl="1" indent="-285115"/>
            <a:r>
              <a:rPr lang="en-US" sz="1600">
                <a:latin typeface="Arial"/>
                <a:cs typeface="Arial"/>
              </a:rPr>
              <a:t>Online Inspection tracking Tool – PBS Online Application</a:t>
            </a:r>
            <a:endParaRPr lang="en-US" sz="1600"/>
          </a:p>
          <a:p>
            <a:pPr marL="742315" lvl="1" indent="-285115"/>
            <a:r>
              <a:rPr lang="en-US" sz="1600">
                <a:latin typeface="Arial"/>
                <a:cs typeface="Arial"/>
              </a:rPr>
              <a:t>Tank Inventory Tool – EHS Application Suite</a:t>
            </a:r>
            <a:endParaRPr lang="en-US" sz="1600"/>
          </a:p>
          <a:p>
            <a:pPr marL="0" indent="0">
              <a:buNone/>
            </a:pPr>
            <a:r>
              <a:rPr lang="en-US">
                <a:latin typeface="Arial"/>
                <a:cs typeface="Arial"/>
              </a:rPr>
              <a:t>  </a:t>
            </a:r>
          </a:p>
          <a:p>
            <a:pPr marL="342265" indent="-342265"/>
            <a:r>
              <a:rPr lang="en-US" sz="2000" b="1">
                <a:latin typeface="Arial"/>
                <a:cs typeface="Arial"/>
              </a:rPr>
              <a:t>Chemical Bulk Storage (CBS)</a:t>
            </a:r>
            <a:endParaRPr lang="en-US" sz="2000"/>
          </a:p>
          <a:p>
            <a:pPr marL="742315" lvl="1" indent="-285115"/>
            <a:endParaRPr lang="en-US">
              <a:cs typeface="Arial"/>
            </a:endParaRPr>
          </a:p>
          <a:p>
            <a:pPr marL="742315" lvl="1" indent="-285115"/>
            <a:r>
              <a:rPr lang="en-US" sz="1600">
                <a:latin typeface="Arial"/>
                <a:cs typeface="Arial"/>
              </a:rPr>
              <a:t>CVM Waste Management Facility – 1 tank, Potassium Hydroxide </a:t>
            </a:r>
            <a:endParaRPr lang="en-US" sz="1600"/>
          </a:p>
          <a:p>
            <a:pPr marL="742315" lvl="1" indent="-285115"/>
            <a:r>
              <a:rPr lang="en-US" sz="1600">
                <a:latin typeface="Arial"/>
                <a:cs typeface="Arial"/>
              </a:rPr>
              <a:t>Water Filtration Plant – 4 tanks, Sodium Hypochlorite </a:t>
            </a:r>
          </a:p>
          <a:p>
            <a:pPr marL="742315" lvl="1" indent="-285115"/>
            <a:r>
              <a:rPr lang="en-US" sz="1600">
                <a:latin typeface="Arial"/>
                <a:cs typeface="Arial"/>
              </a:rPr>
              <a:t>Central Energy Plant – 5 tanks – 12,000 gal aqueous ammonia and boiler chemicals.</a:t>
            </a:r>
            <a:endParaRPr lang="en-US" sz="1600"/>
          </a:p>
          <a:p>
            <a:pPr marL="742315" lvl="1" indent="-285115"/>
            <a:r>
              <a:rPr lang="en-US" sz="1600">
                <a:latin typeface="Arial"/>
                <a:cs typeface="Arial"/>
              </a:rPr>
              <a:t>SPRs (Spill Prevention Reports) – (5 year 3rd party inspections and PE signoff)</a:t>
            </a:r>
            <a:endParaRPr lang="en-US" sz="1600"/>
          </a:p>
          <a:p>
            <a:pPr marL="342265" indent="-342265"/>
            <a:endParaRPr lang="en-US"/>
          </a:p>
        </p:txBody>
      </p:sp>
      <p:sp>
        <p:nvSpPr>
          <p:cNvPr id="3" name="Title 2">
            <a:extLst>
              <a:ext uri="{FF2B5EF4-FFF2-40B4-BE49-F238E27FC236}">
                <a16:creationId xmlns:a16="http://schemas.microsoft.com/office/drawing/2014/main" id="{2969F7E0-036B-B926-CFF7-371DF93D57C9}"/>
              </a:ext>
            </a:extLst>
          </p:cNvPr>
          <p:cNvSpPr>
            <a:spLocks noGrp="1"/>
          </p:cNvSpPr>
          <p:nvPr>
            <p:ph type="title"/>
          </p:nvPr>
        </p:nvSpPr>
        <p:spPr/>
        <p:txBody>
          <a:bodyPr>
            <a:normAutofit fontScale="90000"/>
          </a:bodyPr>
          <a:lstStyle/>
          <a:p>
            <a:r>
              <a:rPr lang="en-US">
                <a:solidFill>
                  <a:schemeClr val="tx1"/>
                </a:solidFill>
                <a:latin typeface="Palatino Linotype"/>
                <a:cs typeface="Helvetica"/>
              </a:rPr>
              <a:t>Petroleum and Chemical Bulk Storage</a:t>
            </a:r>
          </a:p>
        </p:txBody>
      </p:sp>
    </p:spTree>
    <p:extLst>
      <p:ext uri="{BB962C8B-B14F-4D97-AF65-F5344CB8AC3E}">
        <p14:creationId xmlns:p14="http://schemas.microsoft.com/office/powerpoint/2010/main" val="209595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EFFA4CD-799A-DB45-7A83-4BFA12EA8E86}"/>
              </a:ext>
            </a:extLst>
          </p:cNvPr>
          <p:cNvSpPr txBox="1">
            <a:spLocks/>
          </p:cNvSpPr>
          <p:nvPr/>
        </p:nvSpPr>
        <p:spPr>
          <a:xfrm>
            <a:off x="283596" y="446274"/>
            <a:ext cx="8115877" cy="452582"/>
          </a:xfrm>
          <a:prstGeom prst="rect">
            <a:avLst/>
          </a:prstGeom>
        </p:spPr>
        <p:txBody>
          <a:bodyPr vert="horz" lIns="91440" tIns="45720" rIns="91440" bIns="45720" rtlCol="0" anchor="ctr">
            <a:noAutofit/>
          </a:bodyPr>
          <a:lstStyle>
            <a:lvl1pPr algn="l" defTabSz="914377" rtl="0" eaLnBrk="1" latinLnBrk="0" hangingPunct="1">
              <a:spcBef>
                <a:spcPct val="0"/>
              </a:spcBef>
              <a:buNone/>
              <a:defRPr sz="3200" kern="1200">
                <a:solidFill>
                  <a:schemeClr val="accent3"/>
                </a:solidFill>
                <a:latin typeface="+mj-lt"/>
                <a:ea typeface="+mj-ea"/>
                <a:cs typeface="+mj-cs"/>
              </a:defRPr>
            </a:lvl1pPr>
          </a:lstStyle>
          <a:p>
            <a:r>
              <a:rPr lang="en-US" sz="2900">
                <a:solidFill>
                  <a:schemeClr val="tx1"/>
                </a:solidFill>
                <a:latin typeface="Palatino Linotype"/>
                <a:cs typeface="Helvetica"/>
              </a:rPr>
              <a:t>Spill Response, Reporting, and Cleanup</a:t>
            </a:r>
            <a:endParaRPr lang="en-US" sz="2900">
              <a:solidFill>
                <a:schemeClr val="tx1"/>
              </a:solidFill>
              <a:latin typeface="Palatino Linotype"/>
            </a:endParaRPr>
          </a:p>
        </p:txBody>
      </p:sp>
      <p:sp>
        <p:nvSpPr>
          <p:cNvPr id="3" name="TextBox 2">
            <a:extLst>
              <a:ext uri="{FF2B5EF4-FFF2-40B4-BE49-F238E27FC236}">
                <a16:creationId xmlns:a16="http://schemas.microsoft.com/office/drawing/2014/main" id="{06C54ED2-A7C0-B464-3363-FF38C8DB9350}"/>
              </a:ext>
            </a:extLst>
          </p:cNvPr>
          <p:cNvSpPr txBox="1"/>
          <p:nvPr/>
        </p:nvSpPr>
        <p:spPr>
          <a:xfrm>
            <a:off x="224419" y="1130455"/>
            <a:ext cx="860455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ea typeface="+mn-lt"/>
                <a:cs typeface="Times"/>
              </a:rPr>
              <a:t>Typically</a:t>
            </a:r>
            <a:r>
              <a:rPr lang="en-US">
                <a:latin typeface="Arial"/>
                <a:ea typeface="+mn-lt"/>
                <a:cs typeface="+mn-lt"/>
              </a:rPr>
              <a:t>, 2-4 spill team “hot pages” and responses per month</a:t>
            </a:r>
            <a:endParaRPr lang="en-US"/>
          </a:p>
          <a:p>
            <a:endParaRPr lang="en-US" sz="1200">
              <a:solidFill>
                <a:schemeClr val="accent2"/>
              </a:solidFill>
              <a:latin typeface="Arial"/>
              <a:cs typeface="Arial"/>
            </a:endParaRPr>
          </a:p>
          <a:p>
            <a:pPr marL="628650" lvl="1" indent="-171450">
              <a:buFont typeface="Arial"/>
              <a:buChar char="•"/>
            </a:pPr>
            <a:r>
              <a:rPr lang="en-US" sz="1200">
                <a:solidFill>
                  <a:schemeClr val="accent2"/>
                </a:solidFill>
                <a:latin typeface="Arial"/>
                <a:cs typeface="Arial"/>
              </a:rPr>
              <a:t>Interior – lab bio/chem/rad spills (Hg spills are still common – ongoing efforts to encourage alternatives</a:t>
            </a:r>
          </a:p>
          <a:p>
            <a:pPr marL="628650" lvl="1" indent="-171450">
              <a:buFont typeface="Arial"/>
              <a:buChar char="•"/>
            </a:pPr>
            <a:r>
              <a:rPr lang="en-US" sz="1200">
                <a:solidFill>
                  <a:schemeClr val="accent2"/>
                </a:solidFill>
                <a:latin typeface="Arial"/>
                <a:cs typeface="Arial"/>
              </a:rPr>
              <a:t>Exterior – usually require </a:t>
            </a:r>
            <a:r>
              <a:rPr lang="en-US" sz="1200" err="1">
                <a:solidFill>
                  <a:schemeClr val="accent2"/>
                </a:solidFill>
                <a:latin typeface="Arial"/>
                <a:cs typeface="Arial"/>
              </a:rPr>
              <a:t>reportiing</a:t>
            </a:r>
            <a:r>
              <a:rPr lang="en-US" sz="1200">
                <a:solidFill>
                  <a:schemeClr val="accent2"/>
                </a:solidFill>
                <a:latin typeface="Arial"/>
                <a:cs typeface="Arial"/>
              </a:rPr>
              <a:t> with 2 </a:t>
            </a:r>
            <a:r>
              <a:rPr lang="en-US" sz="1200" err="1">
                <a:solidFill>
                  <a:schemeClr val="accent2"/>
                </a:solidFill>
                <a:latin typeface="Arial"/>
                <a:cs typeface="Arial"/>
              </a:rPr>
              <a:t>hrs</a:t>
            </a:r>
            <a:r>
              <a:rPr lang="en-US" sz="1200">
                <a:solidFill>
                  <a:schemeClr val="accent2"/>
                </a:solidFill>
                <a:latin typeface="Arial"/>
                <a:cs typeface="Arial"/>
              </a:rPr>
              <a:t> (e.g., hydraulic leaks, other petroleum, sewage)</a:t>
            </a:r>
          </a:p>
          <a:p>
            <a:pPr marL="628650" lvl="1" indent="-171450">
              <a:buFont typeface="Arial"/>
              <a:buChar char="•"/>
            </a:pPr>
            <a:r>
              <a:rPr lang="en-US" sz="1200">
                <a:solidFill>
                  <a:schemeClr val="accent2"/>
                </a:solidFill>
                <a:latin typeface="Arial"/>
                <a:cs typeface="Arial"/>
              </a:rPr>
              <a:t>Typically, 1-3 larger environmental remediations per year (e.g., petroleum spill, mercury)</a:t>
            </a:r>
          </a:p>
          <a:p>
            <a:pPr lvl="1"/>
            <a:endParaRPr lang="en-US" sz="1200">
              <a:solidFill>
                <a:schemeClr val="accent2"/>
              </a:solidFill>
              <a:latin typeface="Arial"/>
              <a:ea typeface="+mn-lt"/>
              <a:cs typeface="Arial"/>
            </a:endParaRPr>
          </a:p>
          <a:p>
            <a:pPr marL="285750" indent="-285750">
              <a:buFont typeface="Arial"/>
              <a:buChar char="•"/>
            </a:pPr>
            <a:r>
              <a:rPr lang="en-US">
                <a:solidFill>
                  <a:srgbClr val="000000"/>
                </a:solidFill>
                <a:latin typeface="Arial"/>
                <a:cs typeface="Times"/>
              </a:rPr>
              <a:t>Roster of trained staff across the department (on call 24/7)</a:t>
            </a:r>
          </a:p>
          <a:p>
            <a:pPr marL="628650" lvl="1" indent="-171450">
              <a:buFont typeface="Arial"/>
              <a:buChar char="•"/>
            </a:pPr>
            <a:endParaRPr lang="en-US" sz="1200">
              <a:solidFill>
                <a:schemeClr val="accent2"/>
              </a:solidFill>
              <a:latin typeface="Arial"/>
              <a:cs typeface="Arial"/>
            </a:endParaRPr>
          </a:p>
          <a:p>
            <a:pPr marL="628650" lvl="1" indent="-171450">
              <a:buFont typeface="Arial"/>
              <a:buChar char="•"/>
            </a:pPr>
            <a:r>
              <a:rPr lang="en-US" sz="1200">
                <a:solidFill>
                  <a:schemeClr val="accent2"/>
                </a:solidFill>
                <a:latin typeface="Arial"/>
                <a:cs typeface="Arial"/>
              </a:rPr>
              <a:t>Currently 5 active, 6 pending staff members</a:t>
            </a:r>
          </a:p>
          <a:p>
            <a:pPr marL="628650" lvl="1" indent="-171450">
              <a:buFont typeface="Arial"/>
              <a:buChar char="•"/>
            </a:pPr>
            <a:r>
              <a:rPr lang="en-US" sz="1200">
                <a:solidFill>
                  <a:schemeClr val="accent2"/>
                </a:solidFill>
                <a:latin typeface="Arial"/>
                <a:cs typeface="Arial"/>
              </a:rPr>
              <a:t>Initial 40-hour training</a:t>
            </a:r>
            <a:endParaRPr lang="en-US">
              <a:solidFill>
                <a:schemeClr val="accent2"/>
              </a:solidFill>
              <a:latin typeface="Times"/>
              <a:cs typeface="Times"/>
            </a:endParaRPr>
          </a:p>
          <a:p>
            <a:pPr marL="628650" lvl="1" indent="-171450">
              <a:buFont typeface="Arial"/>
              <a:buChar char="•"/>
            </a:pPr>
            <a:r>
              <a:rPr lang="en-US" sz="1200">
                <a:solidFill>
                  <a:schemeClr val="accent2"/>
                </a:solidFill>
                <a:latin typeface="Arial"/>
                <a:cs typeface="Arial"/>
              </a:rPr>
              <a:t>Annual 8-hour refresher training</a:t>
            </a:r>
            <a:endParaRPr lang="en-US"/>
          </a:p>
          <a:p>
            <a:pPr marL="628650" lvl="1" indent="-171450">
              <a:buFont typeface="Arial"/>
              <a:buChar char="•"/>
            </a:pPr>
            <a:r>
              <a:rPr lang="en-US" sz="1200">
                <a:solidFill>
                  <a:schemeClr val="accent2"/>
                </a:solidFill>
                <a:latin typeface="Arial"/>
                <a:cs typeface="Arial"/>
              </a:rPr>
              <a:t>Medical monitoring necessary (baseline and annual)</a:t>
            </a:r>
            <a:endParaRPr lang="en-US"/>
          </a:p>
          <a:p>
            <a:pPr marL="628650" lvl="1" indent="-171450">
              <a:buFont typeface="Arial"/>
              <a:buChar char="•"/>
            </a:pPr>
            <a:r>
              <a:rPr lang="en-US" sz="1200">
                <a:solidFill>
                  <a:schemeClr val="accent2"/>
                </a:solidFill>
                <a:latin typeface="Arial"/>
                <a:cs typeface="Arial"/>
              </a:rPr>
              <a:t>Respiratory Protection Program</a:t>
            </a:r>
            <a:endParaRPr lang="en-US">
              <a:solidFill>
                <a:schemeClr val="accent2"/>
              </a:solidFill>
            </a:endParaRPr>
          </a:p>
          <a:p>
            <a:pPr marL="628650" lvl="1" indent="-171450">
              <a:buFont typeface="Arial"/>
              <a:buChar char="•"/>
            </a:pPr>
            <a:endParaRPr lang="en-US" sz="1200">
              <a:solidFill>
                <a:schemeClr val="accent2"/>
              </a:solidFill>
              <a:latin typeface="Arial"/>
              <a:ea typeface="+mn-lt"/>
              <a:cs typeface="Arial"/>
            </a:endParaRPr>
          </a:p>
          <a:p>
            <a:pPr marL="285750" indent="-285750">
              <a:buFont typeface="Arial"/>
              <a:buChar char="•"/>
            </a:pPr>
            <a:r>
              <a:rPr lang="en-US">
                <a:latin typeface="Arial"/>
                <a:ea typeface="+mn-lt"/>
                <a:cs typeface="+mn-lt"/>
              </a:rPr>
              <a:t>Maintain spill response vehicle, equipment inventories (e.g., sorbents and containers), training program, and personal protective equipment (PPE)</a:t>
            </a:r>
          </a:p>
          <a:p>
            <a:endParaRPr lang="en-US">
              <a:latin typeface="Arial"/>
              <a:ea typeface="+mn-lt"/>
              <a:cs typeface="+mn-lt"/>
            </a:endParaRPr>
          </a:p>
          <a:p>
            <a:pPr marL="285750" indent="-285750">
              <a:buFont typeface="Arial"/>
              <a:buChar char="•"/>
            </a:pPr>
            <a:r>
              <a:rPr lang="en-US">
                <a:latin typeface="Arial"/>
                <a:ea typeface="+mn-lt"/>
                <a:cs typeface="+mn-lt"/>
              </a:rPr>
              <a:t>Make full attempts to recover cleanup costs from entities responsible </a:t>
            </a:r>
          </a:p>
        </p:txBody>
      </p:sp>
      <p:pic>
        <p:nvPicPr>
          <p:cNvPr id="5" name="Picture 5" descr="A picture containing ground, outdoor, trash&#10;&#10;Description automatically generated">
            <a:extLst>
              <a:ext uri="{FF2B5EF4-FFF2-40B4-BE49-F238E27FC236}">
                <a16:creationId xmlns:a16="http://schemas.microsoft.com/office/drawing/2014/main" id="{D0060DC0-A8D9-39B2-40E8-E0E61CEB8C0D}"/>
              </a:ext>
            </a:extLst>
          </p:cNvPr>
          <p:cNvPicPr>
            <a:picLocks noChangeAspect="1"/>
          </p:cNvPicPr>
          <p:nvPr/>
        </p:nvPicPr>
        <p:blipFill>
          <a:blip r:embed="rId2"/>
          <a:stretch>
            <a:fillRect/>
          </a:stretch>
        </p:blipFill>
        <p:spPr>
          <a:xfrm>
            <a:off x="7033630" y="2051045"/>
            <a:ext cx="1321420" cy="1766237"/>
          </a:xfrm>
          <a:prstGeom prst="rect">
            <a:avLst/>
          </a:prstGeom>
        </p:spPr>
      </p:pic>
    </p:spTree>
    <p:extLst>
      <p:ext uri="{BB962C8B-B14F-4D97-AF65-F5344CB8AC3E}">
        <p14:creationId xmlns:p14="http://schemas.microsoft.com/office/powerpoint/2010/main" val="252130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FE2676-315E-4785-8395-31029B558264}"/>
              </a:ext>
            </a:extLst>
          </p:cNvPr>
          <p:cNvSpPr>
            <a:spLocks noGrp="1"/>
          </p:cNvSpPr>
          <p:nvPr>
            <p:ph type="body" sz="quarter" idx="13"/>
          </p:nvPr>
        </p:nvSpPr>
        <p:spPr>
          <a:xfrm>
            <a:off x="228600" y="1352550"/>
            <a:ext cx="8682831" cy="3790950"/>
          </a:xfrm>
        </p:spPr>
        <p:txBody>
          <a:bodyPr vert="horz" lIns="91440" tIns="45720" rIns="91440" bIns="45720" rtlCol="0" anchor="t">
            <a:normAutofit/>
          </a:bodyPr>
          <a:lstStyle/>
          <a:p>
            <a:pPr marL="0" indent="0">
              <a:buNone/>
            </a:pPr>
            <a:endParaRPr lang="en-US" dirty="0"/>
          </a:p>
          <a:p>
            <a:pPr marL="0" indent="0" algn="ctr">
              <a:buNone/>
            </a:pPr>
            <a:r>
              <a:rPr lang="en-US" dirty="0"/>
              <a:t>       </a:t>
            </a:r>
          </a:p>
          <a:p>
            <a:pPr marL="0" indent="0" algn="ctr">
              <a:buNone/>
            </a:pPr>
            <a:endParaRPr lang="en-US" sz="1200" b="1" dirty="0"/>
          </a:p>
          <a:p>
            <a:pPr marL="0" indent="0">
              <a:buNone/>
            </a:pPr>
            <a:r>
              <a:rPr lang="en-US" sz="1200" b="1" dirty="0"/>
              <a:t>                                                                     Ron Flynn, University Fire Marshal</a:t>
            </a:r>
          </a:p>
          <a:p>
            <a:pPr marL="0" indent="0">
              <a:buNone/>
            </a:pPr>
            <a:r>
              <a:rPr lang="en-US" sz="1200" b="1" dirty="0"/>
              <a:t>                                                         Manager Fire Protection and Emergency Services</a:t>
            </a:r>
          </a:p>
          <a:p>
            <a:pPr marL="0" indent="0" algn="ctr">
              <a:buNone/>
            </a:pPr>
            <a:endParaRPr lang="en-US" sz="1400" b="1" dirty="0"/>
          </a:p>
          <a:p>
            <a:pPr marL="0" indent="0" algn="ctr">
              <a:buNone/>
            </a:pPr>
            <a:endParaRPr lang="en-US" sz="1400" b="1" dirty="0"/>
          </a:p>
          <a:p>
            <a:pPr marL="0" indent="0" algn="ctr">
              <a:buNone/>
            </a:pPr>
            <a:endParaRPr lang="en-US" sz="1400" b="1" dirty="0"/>
          </a:p>
          <a:p>
            <a:pPr marL="0" indent="0" algn="just">
              <a:buNone/>
            </a:pPr>
            <a:endParaRPr lang="en-US" sz="1400" b="1" dirty="0"/>
          </a:p>
          <a:p>
            <a:pPr marL="0" indent="0" algn="just">
              <a:buNone/>
            </a:pPr>
            <a:r>
              <a:rPr lang="en-US" sz="1200" b="1" dirty="0">
                <a:latin typeface="Arial"/>
                <a:cs typeface="Arial"/>
              </a:rPr>
              <a:t>  Open	      Kathy MacCheyne       Kate VanLoke          John Jelliff                Kyle Bellinger             Tracy </a:t>
            </a:r>
            <a:r>
              <a:rPr lang="en-US" sz="1200" b="1" dirty="0" err="1">
                <a:latin typeface="Arial"/>
                <a:cs typeface="Arial"/>
              </a:rPr>
              <a:t>Havlik</a:t>
            </a:r>
            <a:r>
              <a:rPr lang="en-US" sz="1200" b="1" dirty="0">
                <a:latin typeface="Arial"/>
                <a:cs typeface="Arial"/>
              </a:rPr>
              <a:t> </a:t>
            </a:r>
            <a:endParaRPr lang="en-US" sz="1200" b="1" dirty="0"/>
          </a:p>
          <a:p>
            <a:pPr marL="0" indent="0" algn="just">
              <a:buNone/>
            </a:pPr>
            <a:r>
              <a:rPr lang="en-US" sz="900" b="1" dirty="0">
                <a:latin typeface="Arial"/>
                <a:cs typeface="Arial"/>
              </a:rPr>
              <a:t>Asst. Fire Marshal            Asst. Fire Marshal              Asst. Fire Marshal                   Supervisor              Fire Compliance Specialist     Administrative Assistant </a:t>
            </a:r>
            <a:endParaRPr lang="en-US" sz="900" b="1" dirty="0"/>
          </a:p>
          <a:p>
            <a:pPr marL="0" indent="0" algn="just">
              <a:buNone/>
            </a:pPr>
            <a:r>
              <a:rPr lang="en-US" sz="900" b="1" dirty="0"/>
              <a:t>                                                                                                                                  Emergency Services </a:t>
            </a:r>
          </a:p>
          <a:p>
            <a:pPr marL="0" indent="0" algn="just">
              <a:buNone/>
            </a:pPr>
            <a:endParaRPr lang="en-US" sz="900" b="1" dirty="0"/>
          </a:p>
          <a:p>
            <a:pPr marL="0" indent="0" algn="just">
              <a:buNone/>
            </a:pPr>
            <a:endParaRPr lang="en-US" sz="900" b="1" dirty="0"/>
          </a:p>
          <a:p>
            <a:pPr marL="0" indent="0" algn="just">
              <a:buNone/>
            </a:pPr>
            <a:endParaRPr lang="en-US" sz="1400" b="1" dirty="0"/>
          </a:p>
        </p:txBody>
      </p:sp>
      <p:sp>
        <p:nvSpPr>
          <p:cNvPr id="5" name="Title 4">
            <a:extLst>
              <a:ext uri="{FF2B5EF4-FFF2-40B4-BE49-F238E27FC236}">
                <a16:creationId xmlns:a16="http://schemas.microsoft.com/office/drawing/2014/main" id="{E78BA803-7177-49A5-87C9-A8C5D823E893}"/>
              </a:ext>
            </a:extLst>
          </p:cNvPr>
          <p:cNvSpPr>
            <a:spLocks noGrp="1"/>
          </p:cNvSpPr>
          <p:nvPr>
            <p:ph type="title"/>
          </p:nvPr>
        </p:nvSpPr>
        <p:spPr>
          <a:xfrm>
            <a:off x="296348" y="339183"/>
            <a:ext cx="8551301" cy="452582"/>
          </a:xfrm>
        </p:spPr>
        <p:txBody>
          <a:bodyPr>
            <a:normAutofit fontScale="90000"/>
          </a:bodyPr>
          <a:lstStyle/>
          <a:p>
            <a:r>
              <a:rPr lang="en-US"/>
              <a:t>University Fire Marshal Office Staff</a:t>
            </a:r>
          </a:p>
        </p:txBody>
      </p:sp>
      <p:pic>
        <p:nvPicPr>
          <p:cNvPr id="4" name="Picture 3" descr="A person in a uniform&#10;&#10;Description automatically generated with medium confidence">
            <a:extLst>
              <a:ext uri="{FF2B5EF4-FFF2-40B4-BE49-F238E27FC236}">
                <a16:creationId xmlns:a16="http://schemas.microsoft.com/office/drawing/2014/main" id="{24EE9341-5751-4819-B1F6-FCF768769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092" y="1379844"/>
            <a:ext cx="1151985" cy="1097280"/>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925477E3-ACC5-4B86-8079-A6AAB0F26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156" y="3028950"/>
            <a:ext cx="870845" cy="914400"/>
          </a:xfrm>
          <a:prstGeom prst="rect">
            <a:avLst/>
          </a:prstGeom>
        </p:spPr>
      </p:pic>
      <p:pic>
        <p:nvPicPr>
          <p:cNvPr id="14" name="Picture 13" descr="A picture containing person, wall, wearing, white&#10;&#10;Description automatically generated">
            <a:extLst>
              <a:ext uri="{FF2B5EF4-FFF2-40B4-BE49-F238E27FC236}">
                <a16:creationId xmlns:a16="http://schemas.microsoft.com/office/drawing/2014/main" id="{E6221DC5-9548-4FA8-A979-F150A982B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7812" y="3036094"/>
            <a:ext cx="1004775" cy="914400"/>
          </a:xfrm>
          <a:prstGeom prst="rect">
            <a:avLst/>
          </a:prstGeom>
        </p:spPr>
      </p:pic>
      <p:pic>
        <p:nvPicPr>
          <p:cNvPr id="16" name="Picture 15" descr="A person wearing glasses and a black jacket&#10;&#10;Description automatically generated">
            <a:extLst>
              <a:ext uri="{FF2B5EF4-FFF2-40B4-BE49-F238E27FC236}">
                <a16:creationId xmlns:a16="http://schemas.microsoft.com/office/drawing/2014/main" id="{0FBFB14B-228E-4C10-9966-C6A182B95438}"/>
              </a:ext>
            </a:extLst>
          </p:cNvPr>
          <p:cNvPicPr>
            <a:picLocks noChangeAspect="1"/>
          </p:cNvPicPr>
          <p:nvPr/>
        </p:nvPicPr>
        <p:blipFill>
          <a:blip r:embed="rId6"/>
          <a:stretch>
            <a:fillRect/>
          </a:stretch>
        </p:blipFill>
        <p:spPr>
          <a:xfrm>
            <a:off x="4628938" y="3017759"/>
            <a:ext cx="720969" cy="914400"/>
          </a:xfrm>
          <a:prstGeom prst="rect">
            <a:avLst/>
          </a:prstGeom>
        </p:spPr>
      </p:pic>
      <p:pic>
        <p:nvPicPr>
          <p:cNvPr id="6" name="Picture 5" descr="A person taking a selfie&#10;&#10;Description automatically generated">
            <a:extLst>
              <a:ext uri="{FF2B5EF4-FFF2-40B4-BE49-F238E27FC236}">
                <a16:creationId xmlns:a16="http://schemas.microsoft.com/office/drawing/2014/main" id="{B723C249-528D-4EE5-AC84-B82DF2DC1FB6}"/>
              </a:ext>
            </a:extLst>
          </p:cNvPr>
          <p:cNvPicPr>
            <a:picLocks noChangeAspect="1"/>
          </p:cNvPicPr>
          <p:nvPr/>
        </p:nvPicPr>
        <p:blipFill>
          <a:blip r:embed="rId7"/>
          <a:stretch>
            <a:fillRect/>
          </a:stretch>
        </p:blipFill>
        <p:spPr>
          <a:xfrm>
            <a:off x="7637080" y="3029542"/>
            <a:ext cx="768420" cy="914400"/>
          </a:xfrm>
          <a:prstGeom prst="rect">
            <a:avLst/>
          </a:prstGeom>
        </p:spPr>
      </p:pic>
      <p:pic>
        <p:nvPicPr>
          <p:cNvPr id="7" name="Picture 6" descr="A person wearing a hat&#10;&#10;Description automatically generated">
            <a:extLst>
              <a:ext uri="{FF2B5EF4-FFF2-40B4-BE49-F238E27FC236}">
                <a16:creationId xmlns:a16="http://schemas.microsoft.com/office/drawing/2014/main" id="{CCA74208-9DD7-4442-ACA7-CD9253B4D3CB}"/>
              </a:ext>
            </a:extLst>
          </p:cNvPr>
          <p:cNvPicPr>
            <a:picLocks noChangeAspect="1"/>
          </p:cNvPicPr>
          <p:nvPr/>
        </p:nvPicPr>
        <p:blipFill>
          <a:blip r:embed="rId8"/>
          <a:stretch>
            <a:fillRect/>
          </a:stretch>
        </p:blipFill>
        <p:spPr>
          <a:xfrm>
            <a:off x="6221627" y="3037944"/>
            <a:ext cx="685800" cy="874030"/>
          </a:xfrm>
          <a:prstGeom prst="rect">
            <a:avLst/>
          </a:prstGeom>
        </p:spPr>
      </p:pic>
    </p:spTree>
    <p:extLst>
      <p:ext uri="{BB962C8B-B14F-4D97-AF65-F5344CB8AC3E}">
        <p14:creationId xmlns:p14="http://schemas.microsoft.com/office/powerpoint/2010/main" val="334024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45433F-B1C3-4057-AEC0-481B1E5278F9}"/>
              </a:ext>
            </a:extLst>
          </p:cNvPr>
          <p:cNvSpPr>
            <a:spLocks noGrp="1"/>
          </p:cNvSpPr>
          <p:nvPr>
            <p:ph type="body" sz="quarter" idx="13"/>
          </p:nvPr>
        </p:nvSpPr>
        <p:spPr/>
        <p:txBody>
          <a:bodyPr vert="horz" lIns="91440" tIns="45720" rIns="91440" bIns="45720" rtlCol="0" anchor="t">
            <a:normAutofit lnSpcReduction="10000"/>
          </a:bodyPr>
          <a:lstStyle/>
          <a:p>
            <a:pPr marL="342265" indent="-342265"/>
            <a:r>
              <a:rPr lang="en-US" sz="2000">
                <a:solidFill>
                  <a:schemeClr val="tx1"/>
                </a:solidFill>
                <a:latin typeface="Palatino Linotype"/>
                <a:cs typeface="Arial"/>
              </a:rPr>
              <a:t>Tim Fitzpatrick, </a:t>
            </a:r>
            <a:r>
              <a:rPr lang="en-US" sz="2000" i="1">
                <a:solidFill>
                  <a:schemeClr val="tx1"/>
                </a:solidFill>
                <a:latin typeface="Palatino Linotype"/>
                <a:cs typeface="Arial"/>
              </a:rPr>
              <a:t>Senior Director of Environment, Health and Safety</a:t>
            </a:r>
          </a:p>
          <a:p>
            <a:pPr marL="342265" indent="-342265"/>
            <a:r>
              <a:rPr lang="en-US" sz="2000">
                <a:solidFill>
                  <a:schemeClr val="tx1"/>
                </a:solidFill>
                <a:latin typeface="Palatino Linotype"/>
                <a:cs typeface="Arial"/>
              </a:rPr>
              <a:t>Ron Flynn, </a:t>
            </a:r>
            <a:r>
              <a:rPr lang="en-US" sz="2000" i="1">
                <a:solidFill>
                  <a:schemeClr val="tx1"/>
                </a:solidFill>
                <a:latin typeface="Palatino Linotype"/>
                <a:cs typeface="Arial"/>
              </a:rPr>
              <a:t>University Fire Marshal-Manager Fire Protection and Emergency Services </a:t>
            </a:r>
            <a:r>
              <a:rPr lang="en-US" sz="2000" u="sng">
                <a:solidFill>
                  <a:schemeClr val="tx1"/>
                </a:solidFill>
                <a:latin typeface="Palatino Linotype"/>
                <a:cs typeface="Arial"/>
                <a:hlinkClick r:id="rId2">
                  <a:extLst>
                    <a:ext uri="{A12FA001-AC4F-418D-AE19-62706E023703}">
                      <ahyp:hlinkClr xmlns:ahyp="http://schemas.microsoft.com/office/drawing/2018/hyperlinkcolor" val="tx"/>
                    </a:ext>
                  </a:extLst>
                </a:hlinkClick>
              </a:rPr>
              <a:t>rmf9@cornell.edu</a:t>
            </a:r>
            <a:r>
              <a:rPr lang="en-US" sz="2000" u="sng">
                <a:solidFill>
                  <a:schemeClr val="tx1"/>
                </a:solidFill>
                <a:latin typeface="Palatino Linotype"/>
                <a:cs typeface="Arial"/>
              </a:rPr>
              <a:t>,</a:t>
            </a:r>
            <a:r>
              <a:rPr lang="en-US" sz="2000">
                <a:solidFill>
                  <a:schemeClr val="tx1"/>
                </a:solidFill>
                <a:latin typeface="Palatino Linotype"/>
                <a:cs typeface="Arial"/>
              </a:rPr>
              <a:t>   607-254-1627</a:t>
            </a:r>
            <a:endParaRPr lang="en-US" sz="2000">
              <a:solidFill>
                <a:schemeClr val="tx1"/>
              </a:solidFill>
              <a:latin typeface="Palatino Linotype" panose="02040502050505030304" pitchFamily="18" charset="0"/>
            </a:endParaRPr>
          </a:p>
          <a:p>
            <a:pPr marL="342265" indent="-342265"/>
            <a:r>
              <a:rPr lang="en-US" sz="2000">
                <a:solidFill>
                  <a:schemeClr val="tx1"/>
                </a:solidFill>
                <a:latin typeface="Palatino Linotype"/>
                <a:cs typeface="Arial"/>
              </a:rPr>
              <a:t>Johnathan Bootland, </a:t>
            </a:r>
            <a:r>
              <a:rPr lang="en-US" sz="2000" i="1">
                <a:solidFill>
                  <a:schemeClr val="tx1"/>
                </a:solidFill>
                <a:latin typeface="Palatino Linotype"/>
                <a:cs typeface="Arial"/>
              </a:rPr>
              <a:t>Associate Director of Occupational Health, Safety, and Injury Prevention. </a:t>
            </a:r>
            <a:r>
              <a:rPr lang="en-US" sz="2000" u="sng">
                <a:solidFill>
                  <a:schemeClr val="tx1"/>
                </a:solidFill>
                <a:latin typeface="Palatino Linotype"/>
                <a:cs typeface="Arial"/>
              </a:rPr>
              <a:t>jb2742</a:t>
            </a:r>
            <a:r>
              <a:rPr lang="en-US" sz="2000">
                <a:solidFill>
                  <a:schemeClr val="tx1"/>
                </a:solidFill>
                <a:latin typeface="Palatino Linotype"/>
                <a:cs typeface="Arial"/>
                <a:hlinkClick r:id="rId3">
                  <a:extLst>
                    <a:ext uri="{A12FA001-AC4F-418D-AE19-62706E023703}">
                      <ahyp:hlinkClr xmlns:ahyp="http://schemas.microsoft.com/office/drawing/2018/hyperlinkcolor" val="tx"/>
                    </a:ext>
                  </a:extLst>
                </a:hlinkClick>
              </a:rPr>
              <a:t>@cornell.edu</a:t>
            </a:r>
            <a:r>
              <a:rPr lang="en-US" sz="2000">
                <a:solidFill>
                  <a:schemeClr val="tx1"/>
                </a:solidFill>
                <a:latin typeface="Palatino Linotype"/>
                <a:cs typeface="Arial"/>
              </a:rPr>
              <a:t>, 607-882-1357</a:t>
            </a:r>
            <a:endParaRPr lang="en-US" sz="2000" i="1">
              <a:solidFill>
                <a:schemeClr val="tx1"/>
              </a:solidFill>
              <a:latin typeface="Palatino Linotype"/>
              <a:cs typeface="Arial"/>
            </a:endParaRPr>
          </a:p>
          <a:p>
            <a:pPr marL="342265" indent="-342265"/>
            <a:r>
              <a:rPr lang="en-US" sz="2000">
                <a:solidFill>
                  <a:schemeClr val="tx1"/>
                </a:solidFill>
                <a:latin typeface="Palatino Linotype"/>
                <a:cs typeface="Arial"/>
              </a:rPr>
              <a:t>Pat McNally, </a:t>
            </a:r>
            <a:r>
              <a:rPr lang="en-US" sz="2000" i="1">
                <a:solidFill>
                  <a:schemeClr val="tx1"/>
                </a:solidFill>
                <a:latin typeface="Palatino Linotype"/>
                <a:cs typeface="Arial"/>
              </a:rPr>
              <a:t>Director of Enviromental Compliance and Hazardous Waste Services</a:t>
            </a:r>
            <a:r>
              <a:rPr lang="en-US" sz="2000">
                <a:solidFill>
                  <a:schemeClr val="tx1"/>
                </a:solidFill>
                <a:latin typeface="Palatino Linotype"/>
                <a:cs typeface="Arial"/>
              </a:rPr>
              <a:t> </a:t>
            </a:r>
            <a:r>
              <a:rPr lang="en-US" sz="2000" u="sng">
                <a:solidFill>
                  <a:schemeClr val="tx1"/>
                </a:solidFill>
                <a:latin typeface="Palatino Linotype"/>
                <a:cs typeface="Arial"/>
              </a:rPr>
              <a:t>pom1@cornell.edu,</a:t>
            </a:r>
            <a:r>
              <a:rPr lang="en-US" sz="2000">
                <a:solidFill>
                  <a:schemeClr val="tx1"/>
                </a:solidFill>
                <a:latin typeface="Palatino Linotype"/>
                <a:cs typeface="Arial"/>
              </a:rPr>
              <a:t>  607-255-2304</a:t>
            </a:r>
            <a:endParaRPr lang="en-US" sz="2000">
              <a:solidFill>
                <a:schemeClr val="tx1"/>
              </a:solidFill>
              <a:latin typeface="Palatino Linotype" panose="02040502050505030304" pitchFamily="18" charset="0"/>
            </a:endParaRPr>
          </a:p>
          <a:p>
            <a:pPr marL="342265" indent="-342265"/>
            <a:r>
              <a:rPr lang="en-US" sz="2000">
                <a:solidFill>
                  <a:schemeClr val="tx1"/>
                </a:solidFill>
                <a:latin typeface="Palatino Linotype"/>
                <a:cs typeface="Arial"/>
              </a:rPr>
              <a:t>Christine Rogers, PhD CIH, </a:t>
            </a:r>
            <a:r>
              <a:rPr lang="en-US" sz="2000" i="1">
                <a:solidFill>
                  <a:schemeClr val="tx1"/>
                </a:solidFill>
                <a:latin typeface="Palatino Linotype"/>
                <a:cs typeface="Arial"/>
              </a:rPr>
              <a:t>Director of Research Safety</a:t>
            </a:r>
            <a:r>
              <a:rPr lang="en-US" sz="2000">
                <a:solidFill>
                  <a:schemeClr val="tx1"/>
                </a:solidFill>
                <a:latin typeface="Palatino Linotype"/>
                <a:cs typeface="Arial"/>
              </a:rPr>
              <a:t>   </a:t>
            </a:r>
            <a:r>
              <a:rPr lang="en-US" sz="2000">
                <a:solidFill>
                  <a:schemeClr val="tx1"/>
                </a:solidFill>
                <a:latin typeface="Palatino Linotype"/>
                <a:cs typeface="Arial"/>
                <a:hlinkClick r:id="rId4">
                  <a:extLst>
                    <a:ext uri="{A12FA001-AC4F-418D-AE19-62706E023703}">
                      <ahyp:hlinkClr xmlns:ahyp="http://schemas.microsoft.com/office/drawing/2018/hyperlinkcolor" val="tx"/>
                    </a:ext>
                  </a:extLst>
                </a:hlinkClick>
              </a:rPr>
              <a:t>christine.rogers@cornell.edu,</a:t>
            </a:r>
            <a:r>
              <a:rPr lang="en-US" sz="2000">
                <a:solidFill>
                  <a:schemeClr val="tx1"/>
                </a:solidFill>
                <a:latin typeface="Palatino Linotype"/>
                <a:cs typeface="Arial"/>
              </a:rPr>
              <a:t>   413-345-8408</a:t>
            </a:r>
            <a:endParaRPr lang="en-US" sz="2000" i="1">
              <a:solidFill>
                <a:schemeClr val="tx1"/>
              </a:solidFill>
              <a:latin typeface="Palatino Linotype" panose="02040502050505030304" pitchFamily="18" charset="0"/>
            </a:endParaRPr>
          </a:p>
        </p:txBody>
      </p:sp>
      <p:sp>
        <p:nvSpPr>
          <p:cNvPr id="3" name="Title 2">
            <a:extLst>
              <a:ext uri="{FF2B5EF4-FFF2-40B4-BE49-F238E27FC236}">
                <a16:creationId xmlns:a16="http://schemas.microsoft.com/office/drawing/2014/main" id="{412708E3-C70D-41EC-9894-3DEAF1392DB9}"/>
              </a:ext>
            </a:extLst>
          </p:cNvPr>
          <p:cNvSpPr>
            <a:spLocks noGrp="1"/>
          </p:cNvSpPr>
          <p:nvPr>
            <p:ph type="title"/>
          </p:nvPr>
        </p:nvSpPr>
        <p:spPr/>
        <p:txBody>
          <a:bodyPr>
            <a:normAutofit fontScale="90000"/>
          </a:bodyPr>
          <a:lstStyle/>
          <a:p>
            <a:r>
              <a:rPr lang="en-US">
                <a:solidFill>
                  <a:schemeClr val="tx1"/>
                </a:solidFill>
                <a:latin typeface="Palatino Linotype" panose="02040502050505030304" pitchFamily="18" charset="0"/>
              </a:rPr>
              <a:t>EHS Leadership</a:t>
            </a:r>
          </a:p>
        </p:txBody>
      </p:sp>
    </p:spTree>
    <p:extLst>
      <p:ext uri="{BB962C8B-B14F-4D97-AF65-F5344CB8AC3E}">
        <p14:creationId xmlns:p14="http://schemas.microsoft.com/office/powerpoint/2010/main" val="138462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6900854-94DC-40EB-947B-3A4BE4C9A74A}"/>
              </a:ext>
            </a:extLst>
          </p:cNvPr>
          <p:cNvSpPr>
            <a:spLocks noGrp="1"/>
          </p:cNvSpPr>
          <p:nvPr>
            <p:ph type="body" sz="quarter" idx="13"/>
          </p:nvPr>
        </p:nvSpPr>
        <p:spPr>
          <a:xfrm>
            <a:off x="285753" y="971551"/>
            <a:ext cx="8678863" cy="4038600"/>
          </a:xfrm>
        </p:spPr>
        <p:txBody>
          <a:bodyPr numCol="2">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Enforcement of codes and standards</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NYS Codes</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NFPA Standards</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F.M. Global</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ADA</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Code consultations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Fire, Sprinkler and Life Safety System Plan Reviews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Acceptance Testing Coordination w/AHJ’s</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Schedule and participate in all acceptance testing of Fire Alarm, Sprinkler and Life Safety System Testing</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Subject Matter Expert (SME) for Fire Alarm, Sprinkler and Life Safety Systems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Single Point of Contact for C.U. Project Management, Design Teams, Engineers, and Contractors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Maintain Cornell’s Alarm Reduction Program and information</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Maintain Inventory of Fire Alarm Systems, devices, and device location maps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Oversight of Cornell’s Fire Alarm Digitize Reporting System and Records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Monthly Reports for Fire Alarm Activations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Coordinate compliance testing of all Third-Party vendors for Semi &amp; Annual Kitchen Hood Suppression Systems and Gas Suppression Systems and distribution of reports  </a:t>
            </a:r>
          </a:p>
          <a:p>
            <a:pPr marL="0" marR="0" lvl="0" indent="0">
              <a:lnSpc>
                <a:spcPct val="107000"/>
              </a:lnSpc>
              <a:spcBef>
                <a:spcPts val="0"/>
              </a:spcBef>
              <a:spcAft>
                <a:spcPts val="0"/>
              </a:spcAft>
              <a:buNone/>
            </a:pPr>
            <a:endParaRPr lang="en-US" sz="1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B03926B-55BC-47F9-AD65-61923B558ABA}"/>
              </a:ext>
            </a:extLst>
          </p:cNvPr>
          <p:cNvSpPr>
            <a:spLocks noGrp="1"/>
          </p:cNvSpPr>
          <p:nvPr>
            <p:ph type="title"/>
          </p:nvPr>
        </p:nvSpPr>
        <p:spPr/>
        <p:txBody>
          <a:bodyPr anchor="ctr">
            <a:normAutofit/>
          </a:bodyPr>
          <a:lstStyle/>
          <a:p>
            <a:pPr>
              <a:lnSpc>
                <a:spcPct val="90000"/>
              </a:lnSpc>
            </a:pPr>
            <a:r>
              <a:rPr lang="en-US" sz="2500"/>
              <a:t>What Does The Fire Marshal Office Do?</a:t>
            </a:r>
          </a:p>
        </p:txBody>
      </p:sp>
    </p:spTree>
    <p:extLst>
      <p:ext uri="{BB962C8B-B14F-4D97-AF65-F5344CB8AC3E}">
        <p14:creationId xmlns:p14="http://schemas.microsoft.com/office/powerpoint/2010/main" val="310251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6900854-94DC-40EB-947B-3A4BE4C9A74A}"/>
              </a:ext>
            </a:extLst>
          </p:cNvPr>
          <p:cNvSpPr>
            <a:spLocks noGrp="1"/>
          </p:cNvSpPr>
          <p:nvPr>
            <p:ph type="body" sz="quarter" idx="13"/>
          </p:nvPr>
        </p:nvSpPr>
        <p:spPr>
          <a:xfrm>
            <a:off x="285753" y="971551"/>
            <a:ext cx="8678863" cy="4038600"/>
          </a:xfrm>
        </p:spPr>
        <p:txBody>
          <a:bodyPr numCol="2">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Knox Box Inventory &amp; Key(s) Management</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Maximum Occupancy review &amp; Placards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Impairment Coordination</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Impairment Notification</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Fire Watch requirements </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Documentation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Liaison and Single point of contact for Emergency Response Agencies</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Bang’s Ambulance</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Cayuga Heights</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Ithaca Fire</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Lansing Fire</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Dryden, Freeville, Harford &amp; Varna Emergency Services </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Tompkins County Department of Emergency Response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Coordinate Annual Fire Inspections</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Scheduling</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Distribution of inspection documentation</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Tracking of violations &amp; data </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Negotiation Abatement Extension requests and Compliance Plans</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Inspection Close Out</a:t>
            </a:r>
          </a:p>
          <a:p>
            <a:pPr marL="0" marR="0" lvl="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Maintain all Fire Code Compliance  </a:t>
            </a:r>
          </a:p>
          <a:p>
            <a:pPr marL="0" marR="0" lvl="0" indent="0">
              <a:lnSpc>
                <a:spcPct val="107000"/>
              </a:lnSpc>
              <a:spcBef>
                <a:spcPts val="0"/>
              </a:spcBef>
              <a:spcAft>
                <a:spcPts val="0"/>
              </a:spcAft>
              <a:buNone/>
            </a:pPr>
            <a:r>
              <a:rPr lang="en-US" sz="1800">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Documentation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University Event Management Team</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25Live Event Registration approval</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Collaborate with Student Groups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B03926B-55BC-47F9-AD65-61923B558ABA}"/>
              </a:ext>
            </a:extLst>
          </p:cNvPr>
          <p:cNvSpPr>
            <a:spLocks noGrp="1"/>
          </p:cNvSpPr>
          <p:nvPr>
            <p:ph type="title"/>
          </p:nvPr>
        </p:nvSpPr>
        <p:spPr/>
        <p:txBody>
          <a:bodyPr anchor="ctr">
            <a:normAutofit/>
          </a:bodyPr>
          <a:lstStyle/>
          <a:p>
            <a:pPr>
              <a:lnSpc>
                <a:spcPct val="90000"/>
              </a:lnSpc>
            </a:pPr>
            <a:r>
              <a:rPr lang="en-US" sz="2500"/>
              <a:t>What Does The Fire Marshal Office Do?</a:t>
            </a:r>
          </a:p>
        </p:txBody>
      </p:sp>
    </p:spTree>
    <p:extLst>
      <p:ext uri="{BB962C8B-B14F-4D97-AF65-F5344CB8AC3E}">
        <p14:creationId xmlns:p14="http://schemas.microsoft.com/office/powerpoint/2010/main" val="34655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6900854-94DC-40EB-947B-3A4BE4C9A74A}"/>
              </a:ext>
            </a:extLst>
          </p:cNvPr>
          <p:cNvSpPr>
            <a:spLocks noGrp="1"/>
          </p:cNvSpPr>
          <p:nvPr>
            <p:ph type="body" sz="quarter" idx="13"/>
          </p:nvPr>
        </p:nvSpPr>
        <p:spPr>
          <a:xfrm>
            <a:off x="285753" y="971551"/>
            <a:ext cx="8678863" cy="4038600"/>
          </a:xfrm>
        </p:spPr>
        <p:txBody>
          <a:bodyPr numCol="2">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Designated Hot Work Annual Permits, Inspections and Hot Work Training</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Provide Training</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CPR/AED</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First Aid</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Fire Safety Education </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Fire Extinguisher Use </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Commercial Kitchen Safety</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Fire Safety consultations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Develop and maintain building level Fire Safety and Evacuation Plans </a:t>
            </a:r>
          </a:p>
          <a:p>
            <a:pPr marL="342900" marR="0" lvl="0" indent="-342900">
              <a:lnSpc>
                <a:spcPct val="107000"/>
              </a:lnSpc>
              <a:spcBef>
                <a:spcPts val="0"/>
              </a:spcBef>
              <a:spcAft>
                <a:spcPts val="0"/>
              </a:spcAft>
              <a:buFont typeface="Symbol" panose="05050102010706020507" pitchFamily="18" charset="2"/>
              <a:buChar char=""/>
            </a:pP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Events Management</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Safety Management</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Planning</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Site logistics review </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Resource coordination</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Scheduling of EHS Event Safety Staff</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Tent Inspections</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Emergency Evacuation Plans </a:t>
            </a:r>
          </a:p>
          <a:p>
            <a:pPr marL="342900" marR="0" lvl="0" indent="-342900">
              <a:lnSpc>
                <a:spcPct val="107000"/>
              </a:lnSpc>
              <a:spcBef>
                <a:spcPts val="0"/>
              </a:spcBef>
              <a:spcAft>
                <a:spcPts val="0"/>
              </a:spcAft>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Develop Incident Action Plans (IAP) </a:t>
            </a:r>
          </a:p>
          <a:p>
            <a:pPr marL="342900" marR="0" lvl="0" indent="-342900">
              <a:lnSpc>
                <a:spcPct val="107000"/>
              </a:lnSpc>
              <a:spcBef>
                <a:spcPts val="0"/>
              </a:spcBef>
              <a:spcAft>
                <a:spcPts val="0"/>
              </a:spcAft>
              <a:buFont typeface="Symbol" panose="05050102010706020507" pitchFamily="18" charset="2"/>
              <a:buChar char=""/>
            </a:pPr>
            <a:endParaRPr lang="en-US" sz="1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B03926B-55BC-47F9-AD65-61923B558ABA}"/>
              </a:ext>
            </a:extLst>
          </p:cNvPr>
          <p:cNvSpPr>
            <a:spLocks noGrp="1"/>
          </p:cNvSpPr>
          <p:nvPr>
            <p:ph type="title"/>
          </p:nvPr>
        </p:nvSpPr>
        <p:spPr/>
        <p:txBody>
          <a:bodyPr anchor="ctr">
            <a:normAutofit/>
          </a:bodyPr>
          <a:lstStyle/>
          <a:p>
            <a:pPr>
              <a:lnSpc>
                <a:spcPct val="90000"/>
              </a:lnSpc>
            </a:pPr>
            <a:r>
              <a:rPr lang="en-US" sz="2500"/>
              <a:t>What Does The Fire Marshal Office Do?</a:t>
            </a:r>
          </a:p>
        </p:txBody>
      </p:sp>
    </p:spTree>
    <p:extLst>
      <p:ext uri="{BB962C8B-B14F-4D97-AF65-F5344CB8AC3E}">
        <p14:creationId xmlns:p14="http://schemas.microsoft.com/office/powerpoint/2010/main" val="348904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FE2676-315E-4785-8395-31029B558264}"/>
              </a:ext>
            </a:extLst>
          </p:cNvPr>
          <p:cNvSpPr>
            <a:spLocks noGrp="1"/>
          </p:cNvSpPr>
          <p:nvPr>
            <p:ph type="body" sz="quarter" idx="13"/>
          </p:nvPr>
        </p:nvSpPr>
        <p:spPr>
          <a:xfrm>
            <a:off x="232568" y="971550"/>
            <a:ext cx="8678863" cy="3380185"/>
          </a:xfrm>
        </p:spPr>
        <p:txBody>
          <a:bodyPr/>
          <a:lstStyle/>
          <a:p>
            <a:pPr marL="0" indent="0">
              <a:buNone/>
            </a:pPr>
            <a:endParaRPr lang="en-US"/>
          </a:p>
          <a:p>
            <a:pPr marL="0" indent="0">
              <a:buNone/>
            </a:pPr>
            <a:endParaRPr lang="en-US"/>
          </a:p>
          <a:p>
            <a:pPr marL="0" indent="0">
              <a:buNone/>
            </a:pPr>
            <a:endParaRPr lang="en-US"/>
          </a:p>
          <a:p>
            <a:pPr marL="0" indent="0">
              <a:buNone/>
            </a:pPr>
            <a:endParaRPr lang="en-US"/>
          </a:p>
        </p:txBody>
      </p:sp>
      <p:sp>
        <p:nvSpPr>
          <p:cNvPr id="5" name="Title 4">
            <a:extLst>
              <a:ext uri="{FF2B5EF4-FFF2-40B4-BE49-F238E27FC236}">
                <a16:creationId xmlns:a16="http://schemas.microsoft.com/office/drawing/2014/main" id="{E78BA803-7177-49A5-87C9-A8C5D823E893}"/>
              </a:ext>
            </a:extLst>
          </p:cNvPr>
          <p:cNvSpPr>
            <a:spLocks noGrp="1"/>
          </p:cNvSpPr>
          <p:nvPr>
            <p:ph type="title"/>
          </p:nvPr>
        </p:nvSpPr>
        <p:spPr>
          <a:xfrm>
            <a:off x="296348" y="339183"/>
            <a:ext cx="8551301" cy="452582"/>
          </a:xfrm>
        </p:spPr>
        <p:txBody>
          <a:bodyPr>
            <a:normAutofit fontScale="90000"/>
          </a:bodyPr>
          <a:lstStyle/>
          <a:p>
            <a:r>
              <a:rPr lang="en-US"/>
              <a:t>Emergency Services Team- </a:t>
            </a:r>
            <a:r>
              <a:rPr lang="en-US" sz="2700"/>
              <a:t>Supervised by John Jelliff</a:t>
            </a:r>
            <a:endParaRPr lang="en-US"/>
          </a:p>
        </p:txBody>
      </p:sp>
      <p:pic>
        <p:nvPicPr>
          <p:cNvPr id="4" name="Picture 3" descr="A person with a mustache&#10;&#10;Description automatically generated with medium confidence">
            <a:extLst>
              <a:ext uri="{FF2B5EF4-FFF2-40B4-BE49-F238E27FC236}">
                <a16:creationId xmlns:a16="http://schemas.microsoft.com/office/drawing/2014/main" id="{5E512156-8340-4C68-B4A7-59C35A6D0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75" y="1052451"/>
            <a:ext cx="1115995" cy="1324467"/>
          </a:xfrm>
          <a:prstGeom prst="rect">
            <a:avLst/>
          </a:prstGeom>
        </p:spPr>
      </p:pic>
      <p:pic>
        <p:nvPicPr>
          <p:cNvPr id="7" name="Picture 6" descr="A person with blonde hair and red lipstick smiling&#10;&#10;Description automatically generated">
            <a:extLst>
              <a:ext uri="{FF2B5EF4-FFF2-40B4-BE49-F238E27FC236}">
                <a16:creationId xmlns:a16="http://schemas.microsoft.com/office/drawing/2014/main" id="{97494F3D-89AE-4980-BFDD-BDC227AB88C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62405" y="3073456"/>
            <a:ext cx="1081216" cy="1324466"/>
          </a:xfrm>
          <a:prstGeom prst="rect">
            <a:avLst/>
          </a:prstGeom>
        </p:spPr>
      </p:pic>
      <p:pic>
        <p:nvPicPr>
          <p:cNvPr id="9" name="Picture 8" descr="A person with a serious face&#10;&#10;Description automatically generated">
            <a:extLst>
              <a:ext uri="{FF2B5EF4-FFF2-40B4-BE49-F238E27FC236}">
                <a16:creationId xmlns:a16="http://schemas.microsoft.com/office/drawing/2014/main" id="{14A9F624-5965-4260-B03B-14BA709D1156}"/>
              </a:ext>
            </a:extLst>
          </p:cNvPr>
          <p:cNvPicPr>
            <a:picLocks noChangeAspect="1"/>
          </p:cNvPicPr>
          <p:nvPr/>
        </p:nvPicPr>
        <p:blipFill>
          <a:blip r:embed="rId5"/>
          <a:stretch>
            <a:fillRect/>
          </a:stretch>
        </p:blipFill>
        <p:spPr>
          <a:xfrm>
            <a:off x="4809049" y="3076084"/>
            <a:ext cx="1081323" cy="1318575"/>
          </a:xfrm>
          <a:prstGeom prst="rect">
            <a:avLst/>
          </a:prstGeom>
        </p:spPr>
      </p:pic>
      <p:pic>
        <p:nvPicPr>
          <p:cNvPr id="11" name="Picture 10" descr="A person taking a selfie&#10;&#10;Description automatically generated">
            <a:extLst>
              <a:ext uri="{FF2B5EF4-FFF2-40B4-BE49-F238E27FC236}">
                <a16:creationId xmlns:a16="http://schemas.microsoft.com/office/drawing/2014/main" id="{E647D061-DC92-40F8-B499-8981159C96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398" y="2975971"/>
            <a:ext cx="1038777" cy="1371600"/>
          </a:xfrm>
          <a:prstGeom prst="rect">
            <a:avLst/>
          </a:prstGeom>
        </p:spPr>
      </p:pic>
      <p:pic>
        <p:nvPicPr>
          <p:cNvPr id="13" name="Picture 12" descr="A picture containing person, person, wall, indoor&#10;&#10;Description automatically generated">
            <a:extLst>
              <a:ext uri="{FF2B5EF4-FFF2-40B4-BE49-F238E27FC236}">
                <a16:creationId xmlns:a16="http://schemas.microsoft.com/office/drawing/2014/main" id="{9E27D987-8E48-4DEB-BD8C-0A44023922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6945" y="1119069"/>
            <a:ext cx="1430102" cy="1188720"/>
          </a:xfrm>
          <a:prstGeom prst="rect">
            <a:avLst/>
          </a:prstGeom>
        </p:spPr>
      </p:pic>
      <p:sp>
        <p:nvSpPr>
          <p:cNvPr id="14" name="Rectangle 13">
            <a:extLst>
              <a:ext uri="{FF2B5EF4-FFF2-40B4-BE49-F238E27FC236}">
                <a16:creationId xmlns:a16="http://schemas.microsoft.com/office/drawing/2014/main" id="{E3089710-C5B1-4FCB-814F-7E2D6FD87B14}"/>
              </a:ext>
            </a:extLst>
          </p:cNvPr>
          <p:cNvSpPr/>
          <p:nvPr/>
        </p:nvSpPr>
        <p:spPr>
          <a:xfrm>
            <a:off x="256380" y="2481262"/>
            <a:ext cx="2336799" cy="45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Arial" panose="020B0604020202020204" pitchFamily="34" charset="0"/>
                <a:cs typeface="Arial" panose="020B0604020202020204" pitchFamily="34" charset="0"/>
              </a:rPr>
              <a:t>Chris Jordan</a:t>
            </a:r>
          </a:p>
          <a:p>
            <a:pPr algn="ctr"/>
            <a:r>
              <a:rPr lang="en-US" sz="1000" b="1">
                <a:solidFill>
                  <a:schemeClr val="tx1"/>
                </a:solidFill>
                <a:latin typeface="Arial" panose="020B0604020202020204" pitchFamily="34" charset="0"/>
                <a:cs typeface="Arial" panose="020B0604020202020204" pitchFamily="34" charset="0"/>
              </a:rPr>
              <a:t>30-Years of Service</a:t>
            </a:r>
          </a:p>
          <a:p>
            <a:pPr algn="ctr"/>
            <a:r>
              <a:rPr lang="en-US" sz="1000" b="1">
                <a:solidFill>
                  <a:schemeClr val="tx1"/>
                </a:solidFill>
                <a:latin typeface="Arial" panose="020B0604020202020204" pitchFamily="34" charset="0"/>
                <a:cs typeface="Arial" panose="020B0604020202020204" pitchFamily="34" charset="0"/>
              </a:rPr>
              <a:t>Emergency Services Specialist</a:t>
            </a:r>
          </a:p>
          <a:p>
            <a:pPr algn="ctr"/>
            <a:r>
              <a:rPr lang="en-US" sz="1000" b="1">
                <a:solidFill>
                  <a:schemeClr val="tx1"/>
                </a:solidFill>
                <a:latin typeface="Arial" panose="020B0604020202020204" pitchFamily="34" charset="0"/>
                <a:cs typeface="Arial" panose="020B0604020202020204" pitchFamily="34" charset="0"/>
              </a:rPr>
              <a:t>Certified NYS EMT</a:t>
            </a:r>
            <a:endParaRPr lang="en-US" sz="100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96F0878-9CFF-4708-8CFB-64B5F70EE99A}"/>
              </a:ext>
            </a:extLst>
          </p:cNvPr>
          <p:cNvSpPr/>
          <p:nvPr/>
        </p:nvSpPr>
        <p:spPr>
          <a:xfrm>
            <a:off x="3403598" y="2432446"/>
            <a:ext cx="2336799" cy="45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Arial" panose="020B0604020202020204" pitchFamily="34" charset="0"/>
                <a:cs typeface="Arial" panose="020B0604020202020204" pitchFamily="34" charset="0"/>
              </a:rPr>
              <a:t>John Jelliff</a:t>
            </a:r>
          </a:p>
          <a:p>
            <a:pPr algn="ctr"/>
            <a:r>
              <a:rPr lang="en-US" sz="1000" b="1">
                <a:solidFill>
                  <a:schemeClr val="tx1"/>
                </a:solidFill>
                <a:latin typeface="Arial" panose="020B0604020202020204" pitchFamily="34" charset="0"/>
                <a:cs typeface="Arial" panose="020B0604020202020204" pitchFamily="34" charset="0"/>
              </a:rPr>
              <a:t>21-Years of Service</a:t>
            </a:r>
          </a:p>
          <a:p>
            <a:pPr algn="ctr"/>
            <a:r>
              <a:rPr lang="en-US" sz="1000" b="1">
                <a:solidFill>
                  <a:schemeClr val="tx1"/>
                </a:solidFill>
                <a:latin typeface="Arial" panose="020B0604020202020204" pitchFamily="34" charset="0"/>
                <a:cs typeface="Arial" panose="020B0604020202020204" pitchFamily="34" charset="0"/>
              </a:rPr>
              <a:t>Emergency Services Specialist</a:t>
            </a:r>
          </a:p>
          <a:p>
            <a:pPr algn="ctr"/>
            <a:r>
              <a:rPr lang="en-US" sz="1000" b="1">
                <a:solidFill>
                  <a:schemeClr val="tx1"/>
                </a:solidFill>
                <a:latin typeface="Arial" panose="020B0604020202020204" pitchFamily="34" charset="0"/>
                <a:cs typeface="Arial" panose="020B0604020202020204" pitchFamily="34" charset="0"/>
              </a:rPr>
              <a:t>Certified NYS EMT</a:t>
            </a:r>
            <a:endParaRPr lang="en-US" sz="100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053EB2F-94C8-4CDE-BA48-697D20CC19D8}"/>
              </a:ext>
            </a:extLst>
          </p:cNvPr>
          <p:cNvSpPr/>
          <p:nvPr/>
        </p:nvSpPr>
        <p:spPr>
          <a:xfrm>
            <a:off x="37849" y="4449366"/>
            <a:ext cx="2301449" cy="45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solidFill>
                  <a:schemeClr val="tx1"/>
                </a:solidFill>
                <a:latin typeface="Arial"/>
                <a:cs typeface="Arial"/>
              </a:rPr>
              <a:t>Laura Shields</a:t>
            </a:r>
          </a:p>
          <a:p>
            <a:pPr algn="ctr"/>
            <a:r>
              <a:rPr lang="en-US" sz="1000" b="1">
                <a:solidFill>
                  <a:schemeClr val="tx1"/>
                </a:solidFill>
                <a:latin typeface="Arial"/>
                <a:cs typeface="Arial"/>
              </a:rPr>
              <a:t>Emergency Services Specialist</a:t>
            </a:r>
          </a:p>
          <a:p>
            <a:pPr algn="ctr"/>
            <a:r>
              <a:rPr lang="en-US" sz="1000" b="1">
                <a:solidFill>
                  <a:schemeClr val="tx1"/>
                </a:solidFill>
                <a:latin typeface="Arial" panose="020B0604020202020204" pitchFamily="34" charset="0"/>
                <a:cs typeface="Arial" panose="020B0604020202020204" pitchFamily="34" charset="0"/>
              </a:rPr>
              <a:t>Certified NYS Paramedic</a:t>
            </a:r>
            <a:endParaRPr lang="en-US" sz="100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BE49D20C-4FE8-430B-87E4-725F164FAB45}"/>
              </a:ext>
            </a:extLst>
          </p:cNvPr>
          <p:cNvSpPr/>
          <p:nvPr/>
        </p:nvSpPr>
        <p:spPr>
          <a:xfrm>
            <a:off x="3721751" y="4449366"/>
            <a:ext cx="3244129" cy="45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solidFill>
                  <a:schemeClr val="tx1"/>
                </a:solidFill>
                <a:latin typeface="Arial"/>
                <a:cs typeface="Arial"/>
              </a:rPr>
              <a:t>Dustin Brunner</a:t>
            </a:r>
            <a:endParaRPr lang="en-US" sz="1000" b="1">
              <a:solidFill>
                <a:schemeClr val="tx1"/>
              </a:solidFill>
              <a:latin typeface="Arial" panose="020B0604020202020204" pitchFamily="34" charset="0"/>
              <a:cs typeface="Arial" panose="020B0604020202020204" pitchFamily="34" charset="0"/>
            </a:endParaRPr>
          </a:p>
          <a:p>
            <a:pPr algn="ctr"/>
            <a:r>
              <a:rPr lang="en-US" sz="1000" b="1">
                <a:solidFill>
                  <a:schemeClr val="tx1"/>
                </a:solidFill>
                <a:latin typeface="Arial" panose="020B0604020202020204" pitchFamily="34" charset="0"/>
                <a:cs typeface="Arial" panose="020B0604020202020204" pitchFamily="34" charset="0"/>
              </a:rPr>
              <a:t>Emergency Services Specialist</a:t>
            </a:r>
          </a:p>
          <a:p>
            <a:pPr algn="ctr"/>
            <a:r>
              <a:rPr lang="en-US" sz="1000" b="1">
                <a:solidFill>
                  <a:schemeClr val="tx1"/>
                </a:solidFill>
                <a:latin typeface="Arial" panose="020B0604020202020204" pitchFamily="34" charset="0"/>
                <a:cs typeface="Arial" panose="020B0604020202020204" pitchFamily="34" charset="0"/>
              </a:rPr>
              <a:t>Certified NYS Paramedic</a:t>
            </a:r>
            <a:endParaRPr lang="en-US" sz="100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DA28AE3-C865-4EBC-9ED0-0BF139A918C4}"/>
              </a:ext>
            </a:extLst>
          </p:cNvPr>
          <p:cNvSpPr/>
          <p:nvPr/>
        </p:nvSpPr>
        <p:spPr>
          <a:xfrm>
            <a:off x="6361388" y="4449366"/>
            <a:ext cx="2336799" cy="45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Anthony Whitaker</a:t>
            </a:r>
          </a:p>
          <a:p>
            <a:pPr algn="ctr"/>
            <a:r>
              <a:rPr lang="en-US" sz="1000" b="1" dirty="0">
                <a:solidFill>
                  <a:schemeClr val="tx1"/>
                </a:solidFill>
                <a:latin typeface="Arial" panose="020B0604020202020204" pitchFamily="34" charset="0"/>
                <a:cs typeface="Arial" panose="020B0604020202020204" pitchFamily="34" charset="0"/>
              </a:rPr>
              <a:t>Emergency Services Specialist</a:t>
            </a:r>
          </a:p>
          <a:p>
            <a:pPr algn="ctr"/>
            <a:r>
              <a:rPr lang="en-US" sz="1000" b="1" dirty="0">
                <a:solidFill>
                  <a:schemeClr val="tx1"/>
                </a:solidFill>
                <a:latin typeface="Arial" panose="020B0604020202020204" pitchFamily="34" charset="0"/>
                <a:cs typeface="Arial" panose="020B0604020202020204" pitchFamily="34" charset="0"/>
              </a:rPr>
              <a:t>Certified NYS EMT</a:t>
            </a:r>
            <a:endParaRPr lang="en-US" sz="10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BEE348C-6FAA-43C9-8CD8-46A2F76F176F}"/>
              </a:ext>
            </a:extLst>
          </p:cNvPr>
          <p:cNvSpPr/>
          <p:nvPr/>
        </p:nvSpPr>
        <p:spPr>
          <a:xfrm>
            <a:off x="6248400" y="2425304"/>
            <a:ext cx="2336799" cy="45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Arial" panose="020B0604020202020204" pitchFamily="34" charset="0"/>
                <a:cs typeface="Arial" panose="020B0604020202020204" pitchFamily="34" charset="0"/>
              </a:rPr>
              <a:t>Steve Jordan</a:t>
            </a:r>
          </a:p>
          <a:p>
            <a:pPr algn="ctr"/>
            <a:r>
              <a:rPr lang="en-US" sz="1000" b="1">
                <a:solidFill>
                  <a:schemeClr val="tx1"/>
                </a:solidFill>
                <a:latin typeface="Arial" panose="020B0604020202020204" pitchFamily="34" charset="0"/>
                <a:cs typeface="Arial" panose="020B0604020202020204" pitchFamily="34" charset="0"/>
              </a:rPr>
              <a:t>31-Years of Service</a:t>
            </a:r>
          </a:p>
          <a:p>
            <a:pPr algn="ctr"/>
            <a:r>
              <a:rPr lang="en-US" sz="1000" b="1">
                <a:solidFill>
                  <a:schemeClr val="tx1"/>
                </a:solidFill>
                <a:latin typeface="Arial" panose="020B0604020202020204" pitchFamily="34" charset="0"/>
                <a:cs typeface="Arial" panose="020B0604020202020204" pitchFamily="34" charset="0"/>
              </a:rPr>
              <a:t>Emergency Services Specialist</a:t>
            </a:r>
          </a:p>
          <a:p>
            <a:pPr algn="ctr"/>
            <a:r>
              <a:rPr lang="en-US" sz="1000" b="1">
                <a:solidFill>
                  <a:schemeClr val="tx1"/>
                </a:solidFill>
                <a:latin typeface="Arial" panose="020B0604020202020204" pitchFamily="34" charset="0"/>
                <a:cs typeface="Arial" panose="020B0604020202020204" pitchFamily="34" charset="0"/>
              </a:rPr>
              <a:t>Certified NYS EMT</a:t>
            </a:r>
            <a:endParaRPr lang="en-US" sz="1000">
              <a:solidFill>
                <a:schemeClr val="tx1"/>
              </a:solidFill>
              <a:latin typeface="Arial" panose="020B0604020202020204" pitchFamily="34" charset="0"/>
              <a:cs typeface="Arial" panose="020B0604020202020204" pitchFamily="34" charset="0"/>
            </a:endParaRPr>
          </a:p>
        </p:txBody>
      </p:sp>
      <p:pic>
        <p:nvPicPr>
          <p:cNvPr id="6" name="Picture 5" descr="A person smiling for the camera&#10;&#10;Description automatically generated with medium confidence">
            <a:extLst>
              <a:ext uri="{FF2B5EF4-FFF2-40B4-BE49-F238E27FC236}">
                <a16:creationId xmlns:a16="http://schemas.microsoft.com/office/drawing/2014/main" id="{D9CA441C-A1A3-46C3-8FAA-E29CB3C533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0398" y="1055252"/>
            <a:ext cx="858840" cy="1280160"/>
          </a:xfrm>
          <a:prstGeom prst="rect">
            <a:avLst/>
          </a:prstGeom>
        </p:spPr>
      </p:pic>
      <p:pic>
        <p:nvPicPr>
          <p:cNvPr id="8" name="Picture 7" descr="A person in a black shirt&#10;&#10;Description automatically generated">
            <a:extLst>
              <a:ext uri="{FF2B5EF4-FFF2-40B4-BE49-F238E27FC236}">
                <a16:creationId xmlns:a16="http://schemas.microsoft.com/office/drawing/2014/main" id="{A723FE37-AD24-BE68-D273-789963416978}"/>
              </a:ext>
            </a:extLst>
          </p:cNvPr>
          <p:cNvPicPr>
            <a:picLocks noChangeAspect="1"/>
          </p:cNvPicPr>
          <p:nvPr/>
        </p:nvPicPr>
        <p:blipFill>
          <a:blip r:embed="rId9"/>
          <a:stretch>
            <a:fillRect/>
          </a:stretch>
        </p:blipFill>
        <p:spPr>
          <a:xfrm>
            <a:off x="2717915" y="3011864"/>
            <a:ext cx="1115800" cy="1293830"/>
          </a:xfrm>
          <a:prstGeom prst="rect">
            <a:avLst/>
          </a:prstGeom>
        </p:spPr>
      </p:pic>
      <p:sp>
        <p:nvSpPr>
          <p:cNvPr id="10" name="TextBox 9">
            <a:extLst>
              <a:ext uri="{FF2B5EF4-FFF2-40B4-BE49-F238E27FC236}">
                <a16:creationId xmlns:a16="http://schemas.microsoft.com/office/drawing/2014/main" id="{00DCB369-8191-F480-537A-6C1683D2CE46}"/>
              </a:ext>
            </a:extLst>
          </p:cNvPr>
          <p:cNvSpPr txBox="1"/>
          <p:nvPr/>
        </p:nvSpPr>
        <p:spPr>
          <a:xfrm>
            <a:off x="2144598" y="4477732"/>
            <a:ext cx="22035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latin typeface="Arial Nova"/>
                <a:cs typeface="Times"/>
              </a:rPr>
              <a:t>Brian Wendel</a:t>
            </a:r>
            <a:endParaRPr lang="en-US"/>
          </a:p>
          <a:p>
            <a:pPr algn="ctr"/>
            <a:r>
              <a:rPr lang="en-US" sz="1000" b="1">
                <a:latin typeface="Arial Nova"/>
                <a:cs typeface="Times"/>
              </a:rPr>
              <a:t>Emergency Services Specialist</a:t>
            </a:r>
          </a:p>
          <a:p>
            <a:pPr algn="ctr"/>
            <a:r>
              <a:rPr lang="en-US" sz="1000" b="1">
                <a:latin typeface="Arial Nova"/>
                <a:cs typeface="Times"/>
              </a:rPr>
              <a:t>Certified NYS Paramedic</a:t>
            </a:r>
          </a:p>
        </p:txBody>
      </p:sp>
    </p:spTree>
    <p:extLst>
      <p:ext uri="{BB962C8B-B14F-4D97-AF65-F5344CB8AC3E}">
        <p14:creationId xmlns:p14="http://schemas.microsoft.com/office/powerpoint/2010/main" val="308657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5FD88-464B-4D3A-BCDA-6B18A29EC944}"/>
              </a:ext>
            </a:extLst>
          </p:cNvPr>
          <p:cNvSpPr>
            <a:spLocks noGrp="1"/>
          </p:cNvSpPr>
          <p:nvPr>
            <p:ph type="body" sz="quarter" idx="13"/>
          </p:nvPr>
        </p:nvSpPr>
        <p:spPr>
          <a:xfrm>
            <a:off x="285753" y="1085851"/>
            <a:ext cx="8678863" cy="3924299"/>
          </a:xfrm>
        </p:spPr>
        <p:txBody>
          <a:bodyPr numCol="2">
            <a:normAutofit fontScale="2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Emergency Response Coverage 24/7- 365</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Respond to all Fire Alarm activations</a:t>
            </a:r>
          </a:p>
          <a:p>
            <a:pPr marL="342900" marR="0" lvl="0" indent="-342900">
              <a:lnSpc>
                <a:spcPct val="107000"/>
              </a:lnSpc>
              <a:spcBef>
                <a:spcPts val="0"/>
              </a:spcBef>
              <a:spcAft>
                <a:spcPts val="0"/>
              </a:spcAft>
              <a:buFont typeface="Symbol" panose="05050102010706020507" pitchFamily="18" charset="2"/>
              <a:buChar char=""/>
            </a:pPr>
            <a:r>
              <a:rPr lang="en-US" sz="6400">
                <a:latin typeface="Calibri" panose="020F0502020204030204" pitchFamily="34" charset="0"/>
                <a:ea typeface="Calibri" panose="020F0502020204030204" pitchFamily="34" charset="0"/>
                <a:cs typeface="Times New Roman" panose="02020603050405020304" pitchFamily="18" charset="0"/>
              </a:rPr>
              <a:t>Respond to all Medical Calls supporting CUEMS which is a Student Organization not always in service   </a:t>
            </a:r>
            <a:endParaRPr lang="en-US" sz="64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Respond to All Fire Alarm System Troubles and Supervisory Troubles and initiate Service Requests for repairs</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Responds to all local smoke detector &amp; CO detector activations in Residential &amp; Academic buildings</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Initiate required Campus Fire Incident Reporting for all fires</a:t>
            </a:r>
          </a:p>
          <a:p>
            <a:pPr marL="342900" marR="0" lvl="0" indent="-342900">
              <a:lnSpc>
                <a:spcPct val="107000"/>
              </a:lnSpc>
              <a:spcBef>
                <a:spcPts val="0"/>
              </a:spcBef>
              <a:spcAft>
                <a:spcPts val="0"/>
              </a:spcAft>
              <a:buFont typeface="Symbol" panose="05050102010706020507" pitchFamily="18" charset="2"/>
              <a:buChar char=""/>
            </a:pPr>
            <a:r>
              <a:rPr lang="en-US" sz="6400">
                <a:latin typeface="Calibri" panose="020F0502020204030204" pitchFamily="34" charset="0"/>
                <a:ea typeface="Calibri" panose="020F0502020204030204" pitchFamily="34" charset="0"/>
                <a:cs typeface="Times New Roman" panose="02020603050405020304" pitchFamily="18" charset="0"/>
              </a:rPr>
              <a:t>Perform all </a:t>
            </a:r>
            <a:r>
              <a:rPr lang="en-US" sz="6400">
                <a:effectLst/>
                <a:latin typeface="Calibri" panose="020F0502020204030204" pitchFamily="34" charset="0"/>
                <a:ea typeface="Calibri" panose="020F0502020204030204" pitchFamily="34" charset="0"/>
                <a:cs typeface="Times New Roman" panose="02020603050405020304" pitchFamily="18" charset="0"/>
              </a:rPr>
              <a:t>fire alarm and sprinkler system shutdowns and restorals for shops and contractors</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Primary Response for all Elevator Entrapments </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Provide initial indoor Air Quality Monitoring</a:t>
            </a:r>
          </a:p>
          <a:p>
            <a:pPr marL="342900" marR="0" lvl="0" indent="-342900">
              <a:lnSpc>
                <a:spcPct val="107000"/>
              </a:lnSpc>
              <a:spcBef>
                <a:spcPts val="0"/>
              </a:spcBef>
              <a:spcAft>
                <a:spcPts val="0"/>
              </a:spcAft>
              <a:buFont typeface="Symbol" panose="05050102010706020507" pitchFamily="18" charset="2"/>
              <a:buChar char=""/>
            </a:pPr>
            <a:endParaRPr lang="en-US" sz="6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Investigate explosions, odor complaints, accidents, and other safety incidents</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Respond to Chemical, Biological and Radiation incidents, and initiate clean-up</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Incident notification to University Fire Marshal, EHS SME’s, create and maintain incident reports, documentation and photos</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Respond to “Suspicious Material” reports and work with Cornell Police to mitigate</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Provide specialize and non-specialized support to CUPD and Shift Mechanics </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Respond to and assist CUEMS with EMS calls. Primary EMS when CUEMS is not in service</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During a response, act as the University Liaison with outside EMS and Fire agencies responding to the campus</a:t>
            </a:r>
          </a:p>
          <a:p>
            <a:pPr marL="342900" marR="0" lvl="0" indent="-342900">
              <a:lnSpc>
                <a:spcPct val="107000"/>
              </a:lnSpc>
              <a:spcBef>
                <a:spcPts val="0"/>
              </a:spcBef>
              <a:spcAft>
                <a:spcPts val="0"/>
              </a:spcAft>
              <a:buFont typeface="Symbol" panose="05050102010706020507" pitchFamily="18" charset="2"/>
              <a:buChar char=""/>
            </a:pPr>
            <a:r>
              <a:rPr lang="en-US" sz="6400">
                <a:effectLst/>
                <a:latin typeface="Calibri" panose="020F0502020204030204" pitchFamily="34" charset="0"/>
                <a:ea typeface="Calibri" panose="020F0502020204030204" pitchFamily="34" charset="0"/>
                <a:cs typeface="Times New Roman" panose="02020603050405020304" pitchFamily="18" charset="0"/>
              </a:rPr>
              <a:t>Coordination of EHS Confine Space Rescue Team</a:t>
            </a:r>
          </a:p>
          <a:p>
            <a:pPr marL="0" indent="0" algn="just">
              <a:buNone/>
            </a:pPr>
            <a:endParaRPr lang="en-US"/>
          </a:p>
        </p:txBody>
      </p:sp>
      <p:sp>
        <p:nvSpPr>
          <p:cNvPr id="3" name="Title 2">
            <a:extLst>
              <a:ext uri="{FF2B5EF4-FFF2-40B4-BE49-F238E27FC236}">
                <a16:creationId xmlns:a16="http://schemas.microsoft.com/office/drawing/2014/main" id="{916FED38-3A59-4C74-AF9C-AFD7077EDC3F}"/>
              </a:ext>
            </a:extLst>
          </p:cNvPr>
          <p:cNvSpPr>
            <a:spLocks noGrp="1"/>
          </p:cNvSpPr>
          <p:nvPr>
            <p:ph type="title"/>
          </p:nvPr>
        </p:nvSpPr>
        <p:spPr>
          <a:xfrm>
            <a:off x="287899" y="461818"/>
            <a:ext cx="8322701" cy="452582"/>
          </a:xfrm>
        </p:spPr>
        <p:txBody>
          <a:bodyPr>
            <a:normAutofit fontScale="90000"/>
          </a:bodyPr>
          <a:lstStyle/>
          <a:p>
            <a:r>
              <a:rPr lang="en-US"/>
              <a:t>What does the Emergency Response Team Do?</a:t>
            </a:r>
          </a:p>
        </p:txBody>
      </p:sp>
    </p:spTree>
    <p:extLst>
      <p:ext uri="{BB962C8B-B14F-4D97-AF65-F5344CB8AC3E}">
        <p14:creationId xmlns:p14="http://schemas.microsoft.com/office/powerpoint/2010/main" val="193143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5FD88-464B-4D3A-BCDA-6B18A29EC944}"/>
              </a:ext>
            </a:extLst>
          </p:cNvPr>
          <p:cNvSpPr>
            <a:spLocks noGrp="1"/>
          </p:cNvSpPr>
          <p:nvPr>
            <p:ph type="body" sz="quarter" idx="13"/>
          </p:nvPr>
        </p:nvSpPr>
        <p:spPr>
          <a:xfrm>
            <a:off x="285753" y="1085851"/>
            <a:ext cx="8678863" cy="3771899"/>
          </a:xfrm>
        </p:spPr>
        <p:txBody>
          <a:bodyPr numCol="2">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Conduct Evacuation Drills in all Residential, Academic, and Staff buildings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Perform all compliance required Monthly Sprinkler Valve Inspections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Perform all compliance required Quarterly PIV Inspections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Coordinate the Campus Public Access Defibrillation Program</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Perform Monthly inspections on AED units and Stop the Bleed Kits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Conduct Site Safety Inspections for Open Burn Permits and Smaller Campus Events</a:t>
            </a:r>
          </a:p>
          <a:p>
            <a:pPr marL="342900" indent="-342900">
              <a:lnSpc>
                <a:spcPct val="107000"/>
              </a:lnSpc>
              <a:spcBef>
                <a:spcPts val="0"/>
              </a:spcBef>
              <a:buFont typeface="Symbol" panose="05050102010706020507" pitchFamily="18" charset="2"/>
              <a:buChar char=""/>
            </a:pPr>
            <a:r>
              <a:rPr lang="en-US" sz="1800">
                <a:latin typeface="Calibri" panose="020F0502020204030204" pitchFamily="34" charset="0"/>
                <a:ea typeface="Calibri" panose="020F0502020204030204" pitchFamily="34" charset="0"/>
                <a:cs typeface="Times New Roman" panose="02020603050405020304" pitchFamily="18" charset="0"/>
              </a:rPr>
              <a:t>Assist CUPD and IFD with Campus Geography training and familiarization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Notify University Fire Marshal of any non-code compliant situations</a:t>
            </a:r>
          </a:p>
          <a:p>
            <a:pPr marL="342900" indent="-342900">
              <a:lnSpc>
                <a:spcPct val="107000"/>
              </a:lnSpc>
              <a:spcBef>
                <a:spcPts val="0"/>
              </a:spcBef>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Initial liaison with all Campus Partners and Cornell Community   </a:t>
            </a:r>
          </a:p>
          <a:p>
            <a:pPr marL="0" marR="0" lvl="0" indent="0">
              <a:lnSpc>
                <a:spcPct val="107000"/>
              </a:lnSpc>
              <a:spcBef>
                <a:spcPts val="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a:p>
        </p:txBody>
      </p:sp>
      <p:sp>
        <p:nvSpPr>
          <p:cNvPr id="3" name="Title 2">
            <a:extLst>
              <a:ext uri="{FF2B5EF4-FFF2-40B4-BE49-F238E27FC236}">
                <a16:creationId xmlns:a16="http://schemas.microsoft.com/office/drawing/2014/main" id="{916FED38-3A59-4C74-AF9C-AFD7077EDC3F}"/>
              </a:ext>
            </a:extLst>
          </p:cNvPr>
          <p:cNvSpPr>
            <a:spLocks noGrp="1"/>
          </p:cNvSpPr>
          <p:nvPr>
            <p:ph type="title"/>
          </p:nvPr>
        </p:nvSpPr>
        <p:spPr>
          <a:xfrm>
            <a:off x="287899" y="461818"/>
            <a:ext cx="8322701" cy="452582"/>
          </a:xfrm>
        </p:spPr>
        <p:txBody>
          <a:bodyPr>
            <a:normAutofit fontScale="90000"/>
          </a:bodyPr>
          <a:lstStyle/>
          <a:p>
            <a:r>
              <a:rPr lang="en-US"/>
              <a:t>What does the Emergency Response Team Do cont’d?</a:t>
            </a:r>
          </a:p>
        </p:txBody>
      </p:sp>
    </p:spTree>
    <p:extLst>
      <p:ext uri="{BB962C8B-B14F-4D97-AF65-F5344CB8AC3E}">
        <p14:creationId xmlns:p14="http://schemas.microsoft.com/office/powerpoint/2010/main" val="128345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421F-497B-4EF6-8FF2-23DC83D2D683}"/>
              </a:ext>
            </a:extLst>
          </p:cNvPr>
          <p:cNvSpPr>
            <a:spLocks noGrp="1"/>
          </p:cNvSpPr>
          <p:nvPr>
            <p:ph type="title"/>
          </p:nvPr>
        </p:nvSpPr>
        <p:spPr>
          <a:xfrm>
            <a:off x="457200" y="205979"/>
            <a:ext cx="8229600" cy="857250"/>
          </a:xfrm>
        </p:spPr>
        <p:txBody>
          <a:bodyPr anchor="ctr">
            <a:normAutofit/>
          </a:bodyPr>
          <a:lstStyle/>
          <a:p>
            <a:r>
              <a:rPr lang="en-US"/>
              <a:t>What Does Emergency Service Do?</a:t>
            </a:r>
          </a:p>
        </p:txBody>
      </p:sp>
      <p:sp>
        <p:nvSpPr>
          <p:cNvPr id="4" name="Rectangle 3">
            <a:extLst>
              <a:ext uri="{FF2B5EF4-FFF2-40B4-BE49-F238E27FC236}">
                <a16:creationId xmlns:a16="http://schemas.microsoft.com/office/drawing/2014/main" id="{F67CF59A-C75E-4A8F-BE3B-65AA927C735D}"/>
              </a:ext>
            </a:extLst>
          </p:cNvPr>
          <p:cNvSpPr/>
          <p:nvPr/>
        </p:nvSpPr>
        <p:spPr>
          <a:xfrm>
            <a:off x="609600" y="1200151"/>
            <a:ext cx="1905000" cy="12954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Lucida Calligraphy" panose="03010101010101010101" pitchFamily="66" charset="0"/>
              </a:rPr>
              <a:t>2,897 CALLS FOR ASSISTANCE </a:t>
            </a:r>
          </a:p>
          <a:p>
            <a:pPr algn="ctr"/>
            <a:r>
              <a:rPr lang="en-US" b="1">
                <a:solidFill>
                  <a:schemeClr val="bg1"/>
                </a:solidFill>
                <a:latin typeface="Lucida Calligraphy" panose="03010101010101010101" pitchFamily="66" charset="0"/>
              </a:rPr>
              <a:t>in 2021</a:t>
            </a:r>
          </a:p>
        </p:txBody>
      </p:sp>
      <p:sp>
        <p:nvSpPr>
          <p:cNvPr id="6" name="Rectangle 5">
            <a:extLst>
              <a:ext uri="{FF2B5EF4-FFF2-40B4-BE49-F238E27FC236}">
                <a16:creationId xmlns:a16="http://schemas.microsoft.com/office/drawing/2014/main" id="{06AFDFB3-158A-42AC-A661-CBC560F9D86F}"/>
              </a:ext>
            </a:extLst>
          </p:cNvPr>
          <p:cNvSpPr/>
          <p:nvPr/>
        </p:nvSpPr>
        <p:spPr>
          <a:xfrm>
            <a:off x="6781800" y="3257549"/>
            <a:ext cx="1905000" cy="1350975"/>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Lucida Calligraphy" panose="03010101010101010101" pitchFamily="66" charset="0"/>
              </a:rPr>
              <a:t>29,297 Compliance Tasks Completed </a:t>
            </a:r>
          </a:p>
          <a:p>
            <a:pPr algn="ctr"/>
            <a:r>
              <a:rPr lang="en-US" b="1">
                <a:solidFill>
                  <a:schemeClr val="bg1"/>
                </a:solidFill>
                <a:latin typeface="Lucida Calligraphy" panose="03010101010101010101" pitchFamily="66" charset="0"/>
              </a:rPr>
              <a:t>in 2022</a:t>
            </a:r>
          </a:p>
        </p:txBody>
      </p:sp>
      <p:pic>
        <p:nvPicPr>
          <p:cNvPr id="9" name="Picture 8">
            <a:extLst>
              <a:ext uri="{FF2B5EF4-FFF2-40B4-BE49-F238E27FC236}">
                <a16:creationId xmlns:a16="http://schemas.microsoft.com/office/drawing/2014/main" id="{27E3D3C3-F888-4856-8810-A3BB552DF27B}"/>
              </a:ext>
            </a:extLst>
          </p:cNvPr>
          <p:cNvPicPr>
            <a:picLocks noChangeAspect="1"/>
          </p:cNvPicPr>
          <p:nvPr/>
        </p:nvPicPr>
        <p:blipFill>
          <a:blip r:embed="rId3"/>
          <a:stretch>
            <a:fillRect/>
          </a:stretch>
        </p:blipFill>
        <p:spPr>
          <a:xfrm>
            <a:off x="3155315" y="1200151"/>
            <a:ext cx="2833370" cy="3394075"/>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581747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458EFE-4814-9434-E41A-3BD3EFEAFEB8}"/>
              </a:ext>
            </a:extLst>
          </p:cNvPr>
          <p:cNvSpPr>
            <a:spLocks noGrp="1"/>
          </p:cNvSpPr>
          <p:nvPr>
            <p:ph type="body" sz="quarter" idx="13"/>
          </p:nvPr>
        </p:nvSpPr>
        <p:spPr>
          <a:xfrm>
            <a:off x="317395" y="1072157"/>
            <a:ext cx="1631537" cy="2999185"/>
          </a:xfrm>
        </p:spPr>
        <p:txBody>
          <a:bodyPr>
            <a:normAutofit/>
          </a:bodyPr>
          <a:lstStyle/>
          <a:p>
            <a:pPr marL="0" indent="0">
              <a:buNone/>
            </a:pPr>
            <a:r>
              <a:rPr lang="en-US" sz="1400">
                <a:latin typeface="+mn-lt"/>
              </a:rPr>
              <a:t>Safety initiatives and resources for all teaching and research programs, personnel, and facilities</a:t>
            </a:r>
          </a:p>
        </p:txBody>
      </p:sp>
      <p:sp>
        <p:nvSpPr>
          <p:cNvPr id="3" name="Title 2">
            <a:extLst>
              <a:ext uri="{FF2B5EF4-FFF2-40B4-BE49-F238E27FC236}">
                <a16:creationId xmlns:a16="http://schemas.microsoft.com/office/drawing/2014/main" id="{A9D96683-1B33-5AA0-B345-B9CA00D265EA}"/>
              </a:ext>
            </a:extLst>
          </p:cNvPr>
          <p:cNvSpPr>
            <a:spLocks noGrp="1"/>
          </p:cNvSpPr>
          <p:nvPr>
            <p:ph type="title"/>
          </p:nvPr>
        </p:nvSpPr>
        <p:spPr/>
        <p:txBody>
          <a:bodyPr>
            <a:noAutofit/>
          </a:bodyPr>
          <a:lstStyle/>
          <a:p>
            <a:r>
              <a:rPr lang="en-US" sz="2800" b="1" u="sng">
                <a:solidFill>
                  <a:schemeClr val="tx1"/>
                </a:solidFill>
              </a:rPr>
              <a:t>Research Safety</a:t>
            </a:r>
          </a:p>
        </p:txBody>
      </p:sp>
      <p:pic>
        <p:nvPicPr>
          <p:cNvPr id="5" name="Picture 4" descr="A person with glasses and a blue shirt&#10;&#10;Description automatically generated">
            <a:extLst>
              <a:ext uri="{FF2B5EF4-FFF2-40B4-BE49-F238E27FC236}">
                <a16:creationId xmlns:a16="http://schemas.microsoft.com/office/drawing/2014/main" id="{2C50B3CE-0621-21EE-20CE-78AE7C52A6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271" y="548640"/>
            <a:ext cx="877113" cy="1046089"/>
          </a:xfrm>
          <a:prstGeom prst="rect">
            <a:avLst/>
          </a:prstGeom>
        </p:spPr>
      </p:pic>
      <p:sp>
        <p:nvSpPr>
          <p:cNvPr id="6" name="TextBox 5">
            <a:extLst>
              <a:ext uri="{FF2B5EF4-FFF2-40B4-BE49-F238E27FC236}">
                <a16:creationId xmlns:a16="http://schemas.microsoft.com/office/drawing/2014/main" id="{C2B5602A-9861-01CD-A82E-C0535BDE7380}"/>
              </a:ext>
            </a:extLst>
          </p:cNvPr>
          <p:cNvSpPr txBox="1"/>
          <p:nvPr/>
        </p:nvSpPr>
        <p:spPr>
          <a:xfrm>
            <a:off x="4733149" y="1175566"/>
            <a:ext cx="1500732" cy="400110"/>
          </a:xfrm>
          <a:prstGeom prst="rect">
            <a:avLst/>
          </a:prstGeom>
          <a:noFill/>
        </p:spPr>
        <p:txBody>
          <a:bodyPr wrap="square" rtlCol="0">
            <a:spAutoFit/>
          </a:bodyPr>
          <a:lstStyle/>
          <a:p>
            <a:pPr algn="ctr"/>
            <a:r>
              <a:rPr lang="en-US" sz="1000"/>
              <a:t> </a:t>
            </a:r>
            <a:r>
              <a:rPr lang="en-US" sz="1000" b="1"/>
              <a:t>Christine Rogers  </a:t>
            </a:r>
            <a:r>
              <a:rPr lang="en-US" sz="1000"/>
              <a:t>Director Research Safety</a:t>
            </a:r>
          </a:p>
        </p:txBody>
      </p:sp>
      <p:pic>
        <p:nvPicPr>
          <p:cNvPr id="8" name="Picture 7" descr="A person with red hair sticking her tongue out&#10;&#10;Description automatically generated">
            <a:extLst>
              <a:ext uri="{FF2B5EF4-FFF2-40B4-BE49-F238E27FC236}">
                <a16:creationId xmlns:a16="http://schemas.microsoft.com/office/drawing/2014/main" id="{EC4CB1E8-5BE4-D829-ADBF-DD489DEA4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682" y="3533439"/>
            <a:ext cx="772098" cy="998162"/>
          </a:xfrm>
          <a:prstGeom prst="rect">
            <a:avLst/>
          </a:prstGeom>
        </p:spPr>
      </p:pic>
      <p:sp>
        <p:nvSpPr>
          <p:cNvPr id="9" name="TextBox 8">
            <a:extLst>
              <a:ext uri="{FF2B5EF4-FFF2-40B4-BE49-F238E27FC236}">
                <a16:creationId xmlns:a16="http://schemas.microsoft.com/office/drawing/2014/main" id="{51CE7D86-226B-4E99-5A0A-FCAF9056A4B4}"/>
              </a:ext>
            </a:extLst>
          </p:cNvPr>
          <p:cNvSpPr txBox="1"/>
          <p:nvPr/>
        </p:nvSpPr>
        <p:spPr>
          <a:xfrm>
            <a:off x="2548929" y="4489949"/>
            <a:ext cx="1675417" cy="369332"/>
          </a:xfrm>
          <a:prstGeom prst="rect">
            <a:avLst/>
          </a:prstGeom>
          <a:noFill/>
        </p:spPr>
        <p:txBody>
          <a:bodyPr wrap="square" rtlCol="0">
            <a:spAutoFit/>
          </a:bodyPr>
          <a:lstStyle/>
          <a:p>
            <a:pPr algn="ctr"/>
            <a:r>
              <a:rPr lang="en-US" sz="900" b="1"/>
              <a:t>Sue Sears </a:t>
            </a:r>
          </a:p>
          <a:p>
            <a:pPr algn="ctr"/>
            <a:r>
              <a:rPr lang="en-US" sz="900"/>
              <a:t>Admin Assistant</a:t>
            </a:r>
          </a:p>
        </p:txBody>
      </p:sp>
      <p:pic>
        <p:nvPicPr>
          <p:cNvPr id="11" name="Picture 10" descr="A person wearing glasses and a black shirt&#10;&#10;Description automatically generated">
            <a:extLst>
              <a:ext uri="{FF2B5EF4-FFF2-40B4-BE49-F238E27FC236}">
                <a16:creationId xmlns:a16="http://schemas.microsoft.com/office/drawing/2014/main" id="{4565E324-C2DD-8A40-FFBB-2EEB90CB7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2879" y="1817001"/>
            <a:ext cx="849685" cy="1067783"/>
          </a:xfrm>
          <a:prstGeom prst="rect">
            <a:avLst/>
          </a:prstGeom>
        </p:spPr>
      </p:pic>
      <p:sp>
        <p:nvSpPr>
          <p:cNvPr id="12" name="TextBox 11">
            <a:extLst>
              <a:ext uri="{FF2B5EF4-FFF2-40B4-BE49-F238E27FC236}">
                <a16:creationId xmlns:a16="http://schemas.microsoft.com/office/drawing/2014/main" id="{FE1D0A70-7444-B6B2-38E6-D01A8994A192}"/>
              </a:ext>
            </a:extLst>
          </p:cNvPr>
          <p:cNvSpPr txBox="1"/>
          <p:nvPr/>
        </p:nvSpPr>
        <p:spPr>
          <a:xfrm>
            <a:off x="2023886" y="2939665"/>
            <a:ext cx="1050086" cy="646331"/>
          </a:xfrm>
          <a:prstGeom prst="rect">
            <a:avLst/>
          </a:prstGeom>
          <a:noFill/>
        </p:spPr>
        <p:txBody>
          <a:bodyPr wrap="square" rtlCol="0">
            <a:spAutoFit/>
          </a:bodyPr>
          <a:lstStyle/>
          <a:p>
            <a:pPr algn="ctr"/>
            <a:r>
              <a:rPr lang="en-US" sz="900" b="1"/>
              <a:t>Brenda Coolbaugh</a:t>
            </a:r>
          </a:p>
          <a:p>
            <a:pPr algn="ctr"/>
            <a:r>
              <a:rPr lang="en-US" sz="900"/>
              <a:t>Chemical Hygiene Officer</a:t>
            </a:r>
          </a:p>
        </p:txBody>
      </p:sp>
      <p:pic>
        <p:nvPicPr>
          <p:cNvPr id="20" name="Picture 19" descr="A person with curly hair&#10;&#10;Description automatically generated">
            <a:extLst>
              <a:ext uri="{FF2B5EF4-FFF2-40B4-BE49-F238E27FC236}">
                <a16:creationId xmlns:a16="http://schemas.microsoft.com/office/drawing/2014/main" id="{2762EF08-6E54-E81B-43C2-468592CFE9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7445" y="1871882"/>
            <a:ext cx="870939" cy="1067783"/>
          </a:xfrm>
          <a:prstGeom prst="rect">
            <a:avLst/>
          </a:prstGeom>
        </p:spPr>
      </p:pic>
      <p:sp>
        <p:nvSpPr>
          <p:cNvPr id="21" name="TextBox 20">
            <a:extLst>
              <a:ext uri="{FF2B5EF4-FFF2-40B4-BE49-F238E27FC236}">
                <a16:creationId xmlns:a16="http://schemas.microsoft.com/office/drawing/2014/main" id="{351A48E4-9813-B7E0-71DC-AD3D81672D8C}"/>
              </a:ext>
            </a:extLst>
          </p:cNvPr>
          <p:cNvSpPr txBox="1"/>
          <p:nvPr/>
        </p:nvSpPr>
        <p:spPr>
          <a:xfrm>
            <a:off x="3792338" y="2963563"/>
            <a:ext cx="1114977" cy="507831"/>
          </a:xfrm>
          <a:prstGeom prst="rect">
            <a:avLst/>
          </a:prstGeom>
          <a:noFill/>
        </p:spPr>
        <p:txBody>
          <a:bodyPr wrap="square" rtlCol="0">
            <a:spAutoFit/>
          </a:bodyPr>
          <a:lstStyle/>
          <a:p>
            <a:pPr algn="ctr"/>
            <a:r>
              <a:rPr lang="en-US" sz="900" b="1"/>
              <a:t>Darren Dale</a:t>
            </a:r>
          </a:p>
          <a:p>
            <a:pPr algn="ctr"/>
            <a:r>
              <a:rPr lang="en-US" sz="900"/>
              <a:t>Radiation Safety Officer</a:t>
            </a:r>
          </a:p>
        </p:txBody>
      </p:sp>
      <p:pic>
        <p:nvPicPr>
          <p:cNvPr id="30" name="Picture 29" descr="A person with a goatee and beard&#10;&#10;Description automatically generated">
            <a:extLst>
              <a:ext uri="{FF2B5EF4-FFF2-40B4-BE49-F238E27FC236}">
                <a16:creationId xmlns:a16="http://schemas.microsoft.com/office/drawing/2014/main" id="{EEA52268-7D1A-3FB7-4752-130ECB0C9A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9389" y="1844363"/>
            <a:ext cx="870939" cy="1067784"/>
          </a:xfrm>
          <a:prstGeom prst="rect">
            <a:avLst/>
          </a:prstGeom>
        </p:spPr>
      </p:pic>
      <p:sp>
        <p:nvSpPr>
          <p:cNvPr id="32" name="TextBox 31">
            <a:extLst>
              <a:ext uri="{FF2B5EF4-FFF2-40B4-BE49-F238E27FC236}">
                <a16:creationId xmlns:a16="http://schemas.microsoft.com/office/drawing/2014/main" id="{24F52504-26D8-CDB4-6FDE-AB11A36DC3D7}"/>
              </a:ext>
            </a:extLst>
          </p:cNvPr>
          <p:cNvSpPr txBox="1"/>
          <p:nvPr/>
        </p:nvSpPr>
        <p:spPr>
          <a:xfrm>
            <a:off x="5693264" y="2884784"/>
            <a:ext cx="983188" cy="369332"/>
          </a:xfrm>
          <a:prstGeom prst="rect">
            <a:avLst/>
          </a:prstGeom>
          <a:noFill/>
        </p:spPr>
        <p:txBody>
          <a:bodyPr wrap="square" rtlCol="0">
            <a:spAutoFit/>
          </a:bodyPr>
          <a:lstStyle/>
          <a:p>
            <a:pPr algn="ctr"/>
            <a:r>
              <a:rPr lang="en-US" sz="900" b="1"/>
              <a:t>Joshua Turse </a:t>
            </a:r>
            <a:r>
              <a:rPr lang="en-US" sz="900"/>
              <a:t>Biosafety Officer</a:t>
            </a:r>
          </a:p>
        </p:txBody>
      </p:sp>
      <p:pic>
        <p:nvPicPr>
          <p:cNvPr id="43" name="Picture 42" descr="A close-up of a person&#10;&#10;Description automatically generated">
            <a:extLst>
              <a:ext uri="{FF2B5EF4-FFF2-40B4-BE49-F238E27FC236}">
                <a16:creationId xmlns:a16="http://schemas.microsoft.com/office/drawing/2014/main" id="{8D432E0E-B1BB-4A3A-B3DC-049EE48C4C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2521" y="3598582"/>
            <a:ext cx="676868" cy="872214"/>
          </a:xfrm>
          <a:prstGeom prst="rect">
            <a:avLst/>
          </a:prstGeom>
        </p:spPr>
      </p:pic>
      <p:sp>
        <p:nvSpPr>
          <p:cNvPr id="44" name="TextBox 43">
            <a:extLst>
              <a:ext uri="{FF2B5EF4-FFF2-40B4-BE49-F238E27FC236}">
                <a16:creationId xmlns:a16="http://schemas.microsoft.com/office/drawing/2014/main" id="{4ABA0EA4-528C-D0AA-5404-C3A56D5BEFD9}"/>
              </a:ext>
            </a:extLst>
          </p:cNvPr>
          <p:cNvSpPr txBox="1"/>
          <p:nvPr/>
        </p:nvSpPr>
        <p:spPr>
          <a:xfrm>
            <a:off x="4861576" y="4457337"/>
            <a:ext cx="1105319" cy="369332"/>
          </a:xfrm>
          <a:prstGeom prst="rect">
            <a:avLst/>
          </a:prstGeom>
          <a:noFill/>
        </p:spPr>
        <p:txBody>
          <a:bodyPr wrap="square" rtlCol="0">
            <a:spAutoFit/>
          </a:bodyPr>
          <a:lstStyle/>
          <a:p>
            <a:pPr algn="ctr"/>
            <a:r>
              <a:rPr lang="en-US" sz="900" b="1"/>
              <a:t>Tracy Their</a:t>
            </a:r>
          </a:p>
          <a:p>
            <a:pPr algn="ctr"/>
            <a:r>
              <a:rPr lang="en-US" sz="900"/>
              <a:t>Training Manager</a:t>
            </a:r>
          </a:p>
        </p:txBody>
      </p:sp>
    </p:spTree>
    <p:extLst>
      <p:ext uri="{BB962C8B-B14F-4D97-AF65-F5344CB8AC3E}">
        <p14:creationId xmlns:p14="http://schemas.microsoft.com/office/powerpoint/2010/main" val="252051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8BC5BA-D3FC-DB0B-41E8-44FEBB93B0A4}"/>
              </a:ext>
            </a:extLst>
          </p:cNvPr>
          <p:cNvSpPr>
            <a:spLocks noGrp="1"/>
          </p:cNvSpPr>
          <p:nvPr>
            <p:ph type="body" sz="quarter" idx="13"/>
          </p:nvPr>
        </p:nvSpPr>
        <p:spPr>
          <a:xfrm>
            <a:off x="285753" y="1085851"/>
            <a:ext cx="8678863" cy="3958097"/>
          </a:xfrm>
        </p:spPr>
        <p:txBody>
          <a:bodyPr/>
          <a:lstStyle/>
          <a:p>
            <a:pPr marL="0" indent="0">
              <a:buNone/>
            </a:pPr>
            <a:endParaRPr lang="en-US"/>
          </a:p>
        </p:txBody>
      </p:sp>
      <p:sp>
        <p:nvSpPr>
          <p:cNvPr id="3" name="Title 2">
            <a:extLst>
              <a:ext uri="{FF2B5EF4-FFF2-40B4-BE49-F238E27FC236}">
                <a16:creationId xmlns:a16="http://schemas.microsoft.com/office/drawing/2014/main" id="{30818EB9-24D5-5AA4-60CF-A6AF6B571C2F}"/>
              </a:ext>
            </a:extLst>
          </p:cNvPr>
          <p:cNvSpPr>
            <a:spLocks noGrp="1"/>
          </p:cNvSpPr>
          <p:nvPr>
            <p:ph type="title"/>
          </p:nvPr>
        </p:nvSpPr>
        <p:spPr/>
        <p:txBody>
          <a:bodyPr>
            <a:normAutofit fontScale="90000"/>
          </a:bodyPr>
          <a:lstStyle/>
          <a:p>
            <a:r>
              <a:rPr lang="en-US" b="1" u="sng">
                <a:solidFill>
                  <a:schemeClr val="tx1"/>
                </a:solidFill>
              </a:rPr>
              <a:t>Radiation Safety</a:t>
            </a:r>
          </a:p>
        </p:txBody>
      </p:sp>
      <p:pic>
        <p:nvPicPr>
          <p:cNvPr id="4" name="Picture 3" descr="A person with curly hair&#10;&#10;Description automatically generated">
            <a:extLst>
              <a:ext uri="{FF2B5EF4-FFF2-40B4-BE49-F238E27FC236}">
                <a16:creationId xmlns:a16="http://schemas.microsoft.com/office/drawing/2014/main" id="{AD2591EE-8387-A346-5374-F0DA0FB0C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727" y="1085850"/>
            <a:ext cx="1116823" cy="1273441"/>
          </a:xfrm>
          <a:prstGeom prst="rect">
            <a:avLst/>
          </a:prstGeom>
        </p:spPr>
      </p:pic>
      <p:sp>
        <p:nvSpPr>
          <p:cNvPr id="5" name="TextBox 4">
            <a:extLst>
              <a:ext uri="{FF2B5EF4-FFF2-40B4-BE49-F238E27FC236}">
                <a16:creationId xmlns:a16="http://schemas.microsoft.com/office/drawing/2014/main" id="{CABF49FA-2D74-B1AA-24CA-30EA7F8C2603}"/>
              </a:ext>
            </a:extLst>
          </p:cNvPr>
          <p:cNvSpPr txBox="1"/>
          <p:nvPr/>
        </p:nvSpPr>
        <p:spPr>
          <a:xfrm>
            <a:off x="3615718" y="2364822"/>
            <a:ext cx="1814840" cy="400110"/>
          </a:xfrm>
          <a:prstGeom prst="rect">
            <a:avLst/>
          </a:prstGeom>
          <a:noFill/>
        </p:spPr>
        <p:txBody>
          <a:bodyPr wrap="square" rtlCol="0">
            <a:spAutoFit/>
          </a:bodyPr>
          <a:lstStyle/>
          <a:p>
            <a:pPr algn="ctr"/>
            <a:r>
              <a:rPr lang="en-US" sz="1000" b="1"/>
              <a:t>Darren Dale</a:t>
            </a:r>
          </a:p>
          <a:p>
            <a:pPr algn="ctr"/>
            <a:r>
              <a:rPr lang="en-US" sz="1000"/>
              <a:t>Radiation Safety Officer</a:t>
            </a:r>
          </a:p>
        </p:txBody>
      </p:sp>
      <p:pic>
        <p:nvPicPr>
          <p:cNvPr id="6" name="Picture 5" descr="A person wearing glasses and a striped shirt&#10;&#10;Description automatically generated">
            <a:extLst>
              <a:ext uri="{FF2B5EF4-FFF2-40B4-BE49-F238E27FC236}">
                <a16:creationId xmlns:a16="http://schemas.microsoft.com/office/drawing/2014/main" id="{181F9C63-07A3-E4DD-A3B0-CB05B573E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685" y="2878516"/>
            <a:ext cx="900982" cy="1127145"/>
          </a:xfrm>
          <a:prstGeom prst="rect">
            <a:avLst/>
          </a:prstGeom>
        </p:spPr>
      </p:pic>
      <p:sp>
        <p:nvSpPr>
          <p:cNvPr id="7" name="TextBox 6">
            <a:extLst>
              <a:ext uri="{FF2B5EF4-FFF2-40B4-BE49-F238E27FC236}">
                <a16:creationId xmlns:a16="http://schemas.microsoft.com/office/drawing/2014/main" id="{DA3EEF63-24AB-3540-318E-31C5D6CCB5E2}"/>
              </a:ext>
            </a:extLst>
          </p:cNvPr>
          <p:cNvSpPr txBox="1"/>
          <p:nvPr/>
        </p:nvSpPr>
        <p:spPr>
          <a:xfrm>
            <a:off x="2047503" y="4055793"/>
            <a:ext cx="1557429" cy="553998"/>
          </a:xfrm>
          <a:prstGeom prst="rect">
            <a:avLst/>
          </a:prstGeom>
          <a:noFill/>
        </p:spPr>
        <p:txBody>
          <a:bodyPr wrap="square" rtlCol="0">
            <a:spAutoFit/>
          </a:bodyPr>
          <a:lstStyle/>
          <a:p>
            <a:pPr algn="ctr"/>
            <a:r>
              <a:rPr lang="en-US" sz="1000" b="1"/>
              <a:t>Kevin Fitch</a:t>
            </a:r>
          </a:p>
          <a:p>
            <a:pPr algn="ctr"/>
            <a:r>
              <a:rPr lang="en-US" sz="1000"/>
              <a:t>Radiation Safety Specialist</a:t>
            </a:r>
          </a:p>
        </p:txBody>
      </p:sp>
      <p:pic>
        <p:nvPicPr>
          <p:cNvPr id="8" name="Picture 7" descr="A person with glasses and a grey shirt&#10;&#10;Description automatically generated">
            <a:extLst>
              <a:ext uri="{FF2B5EF4-FFF2-40B4-BE49-F238E27FC236}">
                <a16:creationId xmlns:a16="http://schemas.microsoft.com/office/drawing/2014/main" id="{8878FDE1-1C5D-C13D-8C88-ED770EE639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293" y="2878516"/>
            <a:ext cx="843608" cy="1079951"/>
          </a:xfrm>
          <a:prstGeom prst="rect">
            <a:avLst/>
          </a:prstGeom>
        </p:spPr>
      </p:pic>
      <p:sp>
        <p:nvSpPr>
          <p:cNvPr id="9" name="TextBox 8">
            <a:extLst>
              <a:ext uri="{FF2B5EF4-FFF2-40B4-BE49-F238E27FC236}">
                <a16:creationId xmlns:a16="http://schemas.microsoft.com/office/drawing/2014/main" id="{A58F438B-BE93-BADF-8C07-2F1B4227D256}"/>
              </a:ext>
            </a:extLst>
          </p:cNvPr>
          <p:cNvSpPr txBox="1"/>
          <p:nvPr/>
        </p:nvSpPr>
        <p:spPr>
          <a:xfrm>
            <a:off x="5274023" y="4005661"/>
            <a:ext cx="1280160" cy="553998"/>
          </a:xfrm>
          <a:prstGeom prst="rect">
            <a:avLst/>
          </a:prstGeom>
          <a:noFill/>
        </p:spPr>
        <p:txBody>
          <a:bodyPr wrap="square" rtlCol="0">
            <a:spAutoFit/>
          </a:bodyPr>
          <a:lstStyle/>
          <a:p>
            <a:pPr algn="ctr"/>
            <a:r>
              <a:rPr lang="en-US" sz="1000" b="1"/>
              <a:t>Jiefu Yin</a:t>
            </a:r>
          </a:p>
          <a:p>
            <a:pPr algn="ctr"/>
            <a:r>
              <a:rPr lang="en-US" sz="1000"/>
              <a:t>Radiation Safety Specialist</a:t>
            </a:r>
          </a:p>
        </p:txBody>
      </p:sp>
    </p:spTree>
    <p:extLst>
      <p:ext uri="{BB962C8B-B14F-4D97-AF65-F5344CB8AC3E}">
        <p14:creationId xmlns:p14="http://schemas.microsoft.com/office/powerpoint/2010/main" val="30105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F53343-B6D9-0848-3AA1-FA2796A269D4}"/>
              </a:ext>
            </a:extLst>
          </p:cNvPr>
          <p:cNvSpPr>
            <a:spLocks noGrp="1"/>
          </p:cNvSpPr>
          <p:nvPr>
            <p:ph type="body" sz="quarter" idx="13"/>
          </p:nvPr>
        </p:nvSpPr>
        <p:spPr>
          <a:xfrm>
            <a:off x="285753" y="1085851"/>
            <a:ext cx="8678863" cy="3792915"/>
          </a:xfrm>
        </p:spPr>
        <p:txBody>
          <a:bodyPr/>
          <a:lstStyle/>
          <a:p>
            <a:pPr marL="0" indent="0">
              <a:buNone/>
            </a:pPr>
            <a:endParaRPr lang="en-US" dirty="0"/>
          </a:p>
        </p:txBody>
      </p:sp>
      <p:sp>
        <p:nvSpPr>
          <p:cNvPr id="3" name="Title 2">
            <a:extLst>
              <a:ext uri="{FF2B5EF4-FFF2-40B4-BE49-F238E27FC236}">
                <a16:creationId xmlns:a16="http://schemas.microsoft.com/office/drawing/2014/main" id="{1CEBDA26-A105-06D1-75BB-1686235129E7}"/>
              </a:ext>
            </a:extLst>
          </p:cNvPr>
          <p:cNvSpPr>
            <a:spLocks noGrp="1"/>
          </p:cNvSpPr>
          <p:nvPr>
            <p:ph type="title"/>
          </p:nvPr>
        </p:nvSpPr>
        <p:spPr/>
        <p:txBody>
          <a:bodyPr>
            <a:normAutofit fontScale="90000"/>
          </a:bodyPr>
          <a:lstStyle/>
          <a:p>
            <a:r>
              <a:rPr lang="en-US" sz="3200" b="1" u="sng">
                <a:solidFill>
                  <a:schemeClr val="tx1"/>
                </a:solidFill>
              </a:rPr>
              <a:t>Chemical Hygiene</a:t>
            </a:r>
            <a:endParaRPr lang="en-US" b="1" u="sng">
              <a:solidFill>
                <a:schemeClr val="tx1"/>
              </a:solidFill>
            </a:endParaRPr>
          </a:p>
        </p:txBody>
      </p:sp>
      <p:pic>
        <p:nvPicPr>
          <p:cNvPr id="4" name="Picture 3" descr="A person wearing glasses and a black shirt&#10;&#10;Description automatically generated">
            <a:extLst>
              <a:ext uri="{FF2B5EF4-FFF2-40B4-BE49-F238E27FC236}">
                <a16:creationId xmlns:a16="http://schemas.microsoft.com/office/drawing/2014/main" id="{06CA75E3-6FE4-77D4-9129-57B1478F2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151" y="1176952"/>
            <a:ext cx="884908" cy="1147798"/>
          </a:xfrm>
          <a:prstGeom prst="rect">
            <a:avLst/>
          </a:prstGeom>
        </p:spPr>
      </p:pic>
      <p:sp>
        <p:nvSpPr>
          <p:cNvPr id="6" name="TextBox 5">
            <a:extLst>
              <a:ext uri="{FF2B5EF4-FFF2-40B4-BE49-F238E27FC236}">
                <a16:creationId xmlns:a16="http://schemas.microsoft.com/office/drawing/2014/main" id="{EE2143CB-869A-6EE3-9226-089088A1D7C6}"/>
              </a:ext>
            </a:extLst>
          </p:cNvPr>
          <p:cNvSpPr txBox="1"/>
          <p:nvPr/>
        </p:nvSpPr>
        <p:spPr>
          <a:xfrm>
            <a:off x="3527904" y="2347701"/>
            <a:ext cx="1793403" cy="400110"/>
          </a:xfrm>
          <a:prstGeom prst="rect">
            <a:avLst/>
          </a:prstGeom>
          <a:noFill/>
        </p:spPr>
        <p:txBody>
          <a:bodyPr wrap="square" rtlCol="0">
            <a:spAutoFit/>
          </a:bodyPr>
          <a:lstStyle/>
          <a:p>
            <a:pPr algn="ctr"/>
            <a:r>
              <a:rPr lang="en-US" sz="1000" b="1"/>
              <a:t>Brenda Coolbaugh</a:t>
            </a:r>
          </a:p>
          <a:p>
            <a:pPr algn="ctr"/>
            <a:r>
              <a:rPr lang="en-US" sz="1000"/>
              <a:t>Chemical Hygiene Officer</a:t>
            </a:r>
          </a:p>
        </p:txBody>
      </p:sp>
      <p:pic>
        <p:nvPicPr>
          <p:cNvPr id="7" name="Picture 6" descr="A person with long hair wearing a blue and white striped shirt&#10;&#10;Description automatically generated">
            <a:extLst>
              <a:ext uri="{FF2B5EF4-FFF2-40B4-BE49-F238E27FC236}">
                <a16:creationId xmlns:a16="http://schemas.microsoft.com/office/drawing/2014/main" id="{B13C654F-730E-4C63-5037-427D47358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333" y="2919262"/>
            <a:ext cx="831809" cy="1138388"/>
          </a:xfrm>
          <a:prstGeom prst="rect">
            <a:avLst/>
          </a:prstGeom>
        </p:spPr>
      </p:pic>
      <p:pic>
        <p:nvPicPr>
          <p:cNvPr id="8" name="Picture 7" descr="A person wearing glasses and smiling&#10;&#10;Description automatically generated">
            <a:extLst>
              <a:ext uri="{FF2B5EF4-FFF2-40B4-BE49-F238E27FC236}">
                <a16:creationId xmlns:a16="http://schemas.microsoft.com/office/drawing/2014/main" id="{B363CE1A-D476-55EF-A6BC-37A1D219DC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2051" y="2874762"/>
            <a:ext cx="909103" cy="1138387"/>
          </a:xfrm>
          <a:prstGeom prst="rect">
            <a:avLst/>
          </a:prstGeom>
        </p:spPr>
      </p:pic>
      <p:sp>
        <p:nvSpPr>
          <p:cNvPr id="9" name="TextBox 8">
            <a:extLst>
              <a:ext uri="{FF2B5EF4-FFF2-40B4-BE49-F238E27FC236}">
                <a16:creationId xmlns:a16="http://schemas.microsoft.com/office/drawing/2014/main" id="{24E157AA-C9BF-E839-2E82-2F21B3FEAB1E}"/>
              </a:ext>
            </a:extLst>
          </p:cNvPr>
          <p:cNvSpPr txBox="1"/>
          <p:nvPr/>
        </p:nvSpPr>
        <p:spPr>
          <a:xfrm>
            <a:off x="1581631" y="4098876"/>
            <a:ext cx="2625212" cy="400110"/>
          </a:xfrm>
          <a:prstGeom prst="rect">
            <a:avLst/>
          </a:prstGeom>
          <a:noFill/>
        </p:spPr>
        <p:txBody>
          <a:bodyPr wrap="square" rtlCol="0">
            <a:spAutoFit/>
          </a:bodyPr>
          <a:lstStyle/>
          <a:p>
            <a:pPr algn="ctr"/>
            <a:r>
              <a:rPr lang="en-US" sz="1000" b="1"/>
              <a:t>Christine Meck</a:t>
            </a:r>
          </a:p>
          <a:p>
            <a:pPr algn="ctr"/>
            <a:r>
              <a:rPr lang="en-US" sz="1000"/>
              <a:t>Associate Chemical Hygiene Officer</a:t>
            </a:r>
          </a:p>
        </p:txBody>
      </p:sp>
      <p:sp>
        <p:nvSpPr>
          <p:cNvPr id="13" name="TextBox 12">
            <a:extLst>
              <a:ext uri="{FF2B5EF4-FFF2-40B4-BE49-F238E27FC236}">
                <a16:creationId xmlns:a16="http://schemas.microsoft.com/office/drawing/2014/main" id="{34F658FE-B991-6E6D-E584-9881E9E413FF}"/>
              </a:ext>
            </a:extLst>
          </p:cNvPr>
          <p:cNvSpPr txBox="1"/>
          <p:nvPr/>
        </p:nvSpPr>
        <p:spPr>
          <a:xfrm>
            <a:off x="4244328" y="4098876"/>
            <a:ext cx="2424548" cy="400110"/>
          </a:xfrm>
          <a:prstGeom prst="rect">
            <a:avLst/>
          </a:prstGeom>
          <a:noFill/>
        </p:spPr>
        <p:txBody>
          <a:bodyPr wrap="square" rtlCol="0">
            <a:spAutoFit/>
          </a:bodyPr>
          <a:lstStyle/>
          <a:p>
            <a:pPr algn="ctr"/>
            <a:r>
              <a:rPr lang="en-US" sz="1000" b="1" dirty="0"/>
              <a:t>Trista Thorn</a:t>
            </a:r>
          </a:p>
          <a:p>
            <a:pPr algn="ctr"/>
            <a:r>
              <a:rPr lang="en-US" sz="1000" dirty="0"/>
              <a:t>Laboratory Safety Associate</a:t>
            </a:r>
          </a:p>
        </p:txBody>
      </p:sp>
      <p:pic>
        <p:nvPicPr>
          <p:cNvPr id="10" name="Picture 9">
            <a:extLst>
              <a:ext uri="{FF2B5EF4-FFF2-40B4-BE49-F238E27FC236}">
                <a16:creationId xmlns:a16="http://schemas.microsoft.com/office/drawing/2014/main" id="{6C3BE664-648A-C94A-98CE-B2966809400F}"/>
              </a:ext>
            </a:extLst>
          </p:cNvPr>
          <p:cNvPicPr>
            <a:picLocks noChangeAspect="1"/>
          </p:cNvPicPr>
          <p:nvPr/>
        </p:nvPicPr>
        <p:blipFill>
          <a:blip r:embed="rId5"/>
          <a:stretch>
            <a:fillRect/>
          </a:stretch>
        </p:blipFill>
        <p:spPr>
          <a:xfrm>
            <a:off x="723275" y="2922347"/>
            <a:ext cx="909103" cy="1135302"/>
          </a:xfrm>
          <a:prstGeom prst="rect">
            <a:avLst/>
          </a:prstGeom>
        </p:spPr>
      </p:pic>
      <p:pic>
        <p:nvPicPr>
          <p:cNvPr id="12" name="Picture 11">
            <a:extLst>
              <a:ext uri="{FF2B5EF4-FFF2-40B4-BE49-F238E27FC236}">
                <a16:creationId xmlns:a16="http://schemas.microsoft.com/office/drawing/2014/main" id="{C1AD10A9-7817-6920-C0ED-C0012AFEAB5F}"/>
              </a:ext>
            </a:extLst>
          </p:cNvPr>
          <p:cNvPicPr>
            <a:picLocks noChangeAspect="1"/>
          </p:cNvPicPr>
          <p:nvPr/>
        </p:nvPicPr>
        <p:blipFill>
          <a:blip r:embed="rId6"/>
          <a:stretch>
            <a:fillRect/>
          </a:stretch>
        </p:blipFill>
        <p:spPr>
          <a:xfrm>
            <a:off x="7117337" y="2823861"/>
            <a:ext cx="909103" cy="1186137"/>
          </a:xfrm>
          <a:prstGeom prst="rect">
            <a:avLst/>
          </a:prstGeom>
        </p:spPr>
      </p:pic>
      <p:sp>
        <p:nvSpPr>
          <p:cNvPr id="14" name="TextBox 13">
            <a:extLst>
              <a:ext uri="{FF2B5EF4-FFF2-40B4-BE49-F238E27FC236}">
                <a16:creationId xmlns:a16="http://schemas.microsoft.com/office/drawing/2014/main" id="{714277AF-E44C-058F-569B-75BB398BEB4E}"/>
              </a:ext>
            </a:extLst>
          </p:cNvPr>
          <p:cNvSpPr txBox="1"/>
          <p:nvPr/>
        </p:nvSpPr>
        <p:spPr>
          <a:xfrm>
            <a:off x="6350095" y="4088711"/>
            <a:ext cx="2424548" cy="400110"/>
          </a:xfrm>
          <a:prstGeom prst="rect">
            <a:avLst/>
          </a:prstGeom>
          <a:noFill/>
        </p:spPr>
        <p:txBody>
          <a:bodyPr wrap="square" rtlCol="0">
            <a:spAutoFit/>
          </a:bodyPr>
          <a:lstStyle/>
          <a:p>
            <a:pPr algn="ctr"/>
            <a:r>
              <a:rPr lang="en-US" sz="1000" b="1" dirty="0"/>
              <a:t>Ellen Gordon</a:t>
            </a:r>
          </a:p>
          <a:p>
            <a:pPr algn="ctr"/>
            <a:r>
              <a:rPr lang="en-US" sz="1000" dirty="0"/>
              <a:t>Ventilation Specialist</a:t>
            </a:r>
          </a:p>
        </p:txBody>
      </p:sp>
      <p:sp>
        <p:nvSpPr>
          <p:cNvPr id="15" name="TextBox 14">
            <a:extLst>
              <a:ext uri="{FF2B5EF4-FFF2-40B4-BE49-F238E27FC236}">
                <a16:creationId xmlns:a16="http://schemas.microsoft.com/office/drawing/2014/main" id="{74A1BDF5-78A9-EECC-8E5C-24D436FCABD4}"/>
              </a:ext>
            </a:extLst>
          </p:cNvPr>
          <p:cNvSpPr txBox="1"/>
          <p:nvPr/>
        </p:nvSpPr>
        <p:spPr>
          <a:xfrm>
            <a:off x="-175272" y="4098876"/>
            <a:ext cx="2424548" cy="400110"/>
          </a:xfrm>
          <a:prstGeom prst="rect">
            <a:avLst/>
          </a:prstGeom>
          <a:noFill/>
        </p:spPr>
        <p:txBody>
          <a:bodyPr wrap="square" rtlCol="0">
            <a:spAutoFit/>
          </a:bodyPr>
          <a:lstStyle/>
          <a:p>
            <a:pPr algn="ctr"/>
            <a:r>
              <a:rPr lang="en-US" sz="1000" b="1" dirty="0"/>
              <a:t>Rachael Hodgdon</a:t>
            </a:r>
          </a:p>
          <a:p>
            <a:pPr algn="ctr"/>
            <a:r>
              <a:rPr lang="en-US" sz="1000" dirty="0"/>
              <a:t>Laboratory Safety Associate</a:t>
            </a:r>
          </a:p>
        </p:txBody>
      </p:sp>
    </p:spTree>
    <p:extLst>
      <p:ext uri="{BB962C8B-B14F-4D97-AF65-F5344CB8AC3E}">
        <p14:creationId xmlns:p14="http://schemas.microsoft.com/office/powerpoint/2010/main" val="17228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033" y="292267"/>
            <a:ext cx="8760854" cy="609600"/>
          </a:xfrm>
        </p:spPr>
        <p:txBody>
          <a:bodyPr>
            <a:normAutofit/>
          </a:bodyPr>
          <a:lstStyle/>
          <a:p>
            <a:r>
              <a:rPr lang="en-US" sz="2700" b="1">
                <a:solidFill>
                  <a:schemeClr val="tx1"/>
                </a:solidFill>
                <a:latin typeface="Palatino Linotype" panose="02040502050505030304" pitchFamily="18" charset="0"/>
                <a:hlinkClick r:id="rId2">
                  <a:extLst>
                    <a:ext uri="{A12FA001-AC4F-418D-AE19-62706E023703}">
                      <ahyp:hlinkClr xmlns:ahyp="http://schemas.microsoft.com/office/drawing/2018/hyperlinkcolor" val="tx"/>
                    </a:ext>
                  </a:extLst>
                </a:hlinkClick>
              </a:rPr>
              <a:t>Occupational Health, Safety, and Injury Prevention</a:t>
            </a:r>
            <a:endParaRPr lang="en-US" b="1">
              <a:solidFill>
                <a:schemeClr val="tx1"/>
              </a:solidFill>
            </a:endParaRPr>
          </a:p>
        </p:txBody>
      </p:sp>
      <p:pic>
        <p:nvPicPr>
          <p:cNvPr id="5" name="Picture 4">
            <a:extLst>
              <a:ext uri="{FF2B5EF4-FFF2-40B4-BE49-F238E27FC236}">
                <a16:creationId xmlns:a16="http://schemas.microsoft.com/office/drawing/2014/main" id="{9B4A4FB9-95A6-4746-A57E-6D30C5E0FD1F}"/>
              </a:ext>
            </a:extLst>
          </p:cNvPr>
          <p:cNvPicPr>
            <a:picLocks noChangeAspect="1"/>
          </p:cNvPicPr>
          <p:nvPr/>
        </p:nvPicPr>
        <p:blipFill rotWithShape="1">
          <a:blip r:embed="rId3"/>
          <a:srcRect l="833" t="10867" r="833"/>
          <a:stretch/>
        </p:blipFill>
        <p:spPr>
          <a:xfrm>
            <a:off x="40091" y="1158908"/>
            <a:ext cx="9075601" cy="3135337"/>
          </a:xfrm>
          <a:prstGeom prst="rect">
            <a:avLst/>
          </a:prstGeom>
        </p:spPr>
      </p:pic>
      <p:sp>
        <p:nvSpPr>
          <p:cNvPr id="2" name="Rectangle 1">
            <a:extLst>
              <a:ext uri="{FF2B5EF4-FFF2-40B4-BE49-F238E27FC236}">
                <a16:creationId xmlns:a16="http://schemas.microsoft.com/office/drawing/2014/main" id="{CE58766D-BF94-AA8F-5DD2-CA047858F75A}"/>
              </a:ext>
            </a:extLst>
          </p:cNvPr>
          <p:cNvSpPr/>
          <p:nvPr/>
        </p:nvSpPr>
        <p:spPr>
          <a:xfrm>
            <a:off x="3994608" y="1307969"/>
            <a:ext cx="1237267" cy="139229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38CCFE1-98F2-33F3-7606-52AAB2D96EE4}"/>
              </a:ext>
            </a:extLst>
          </p:cNvPr>
          <p:cNvSpPr txBox="1"/>
          <p:nvPr/>
        </p:nvSpPr>
        <p:spPr>
          <a:xfrm>
            <a:off x="3882667" y="2038546"/>
            <a:ext cx="1490610"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a:cs typeface="Times"/>
              </a:rPr>
              <a:t>Johnathan Bootland</a:t>
            </a:r>
            <a:endParaRPr lang="en-US"/>
          </a:p>
          <a:p>
            <a:pPr algn="ctr"/>
            <a:r>
              <a:rPr lang="en-US" sz="700">
                <a:cs typeface="Times"/>
              </a:rPr>
              <a:t>Associate Director,       Occupational Health and Safety</a:t>
            </a:r>
          </a:p>
          <a:p>
            <a:pPr algn="ctr"/>
            <a:r>
              <a:rPr lang="en-US" sz="700">
                <a:cs typeface="Times"/>
              </a:rPr>
              <a:t>Ithaca Main Campus</a:t>
            </a:r>
          </a:p>
        </p:txBody>
      </p:sp>
      <p:sp>
        <p:nvSpPr>
          <p:cNvPr id="7" name="TextBox 6">
            <a:extLst>
              <a:ext uri="{FF2B5EF4-FFF2-40B4-BE49-F238E27FC236}">
                <a16:creationId xmlns:a16="http://schemas.microsoft.com/office/drawing/2014/main" id="{C8854EBC-F177-8DC9-6E52-73DDAACD2761}"/>
              </a:ext>
            </a:extLst>
          </p:cNvPr>
          <p:cNvSpPr txBox="1"/>
          <p:nvPr/>
        </p:nvSpPr>
        <p:spPr>
          <a:xfrm>
            <a:off x="4477731" y="2174056"/>
            <a:ext cx="2743199"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0" name="Picture 9" descr="A person with a beard and mustache wearing a orange shirt&#10;&#10;Description automatically generated">
            <a:extLst>
              <a:ext uri="{FF2B5EF4-FFF2-40B4-BE49-F238E27FC236}">
                <a16:creationId xmlns:a16="http://schemas.microsoft.com/office/drawing/2014/main" id="{B93AE4E2-C579-1F57-A5D4-B706EF31D4A6}"/>
              </a:ext>
            </a:extLst>
          </p:cNvPr>
          <p:cNvPicPr>
            <a:picLocks noChangeAspect="1"/>
          </p:cNvPicPr>
          <p:nvPr/>
        </p:nvPicPr>
        <p:blipFill>
          <a:blip r:embed="rId4"/>
          <a:stretch>
            <a:fillRect/>
          </a:stretch>
        </p:blipFill>
        <p:spPr>
          <a:xfrm>
            <a:off x="4337263" y="1398359"/>
            <a:ext cx="534283" cy="638175"/>
          </a:xfrm>
          <a:prstGeom prst="rect">
            <a:avLst/>
          </a:prstGeom>
        </p:spPr>
      </p:pic>
      <p:sp>
        <p:nvSpPr>
          <p:cNvPr id="11" name="Rectangle 10">
            <a:extLst>
              <a:ext uri="{FF2B5EF4-FFF2-40B4-BE49-F238E27FC236}">
                <a16:creationId xmlns:a16="http://schemas.microsoft.com/office/drawing/2014/main" id="{B4E955BC-31CD-AF0D-79FF-E6BD489E2238}"/>
              </a:ext>
            </a:extLst>
          </p:cNvPr>
          <p:cNvSpPr/>
          <p:nvPr/>
        </p:nvSpPr>
        <p:spPr>
          <a:xfrm>
            <a:off x="3995680" y="3069602"/>
            <a:ext cx="1189062" cy="11960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F07FEA70-F7DE-4947-AB27-BA74416DDA17}"/>
              </a:ext>
            </a:extLst>
          </p:cNvPr>
          <p:cNvSpPr txBox="1"/>
          <p:nvPr/>
        </p:nvSpPr>
        <p:spPr>
          <a:xfrm>
            <a:off x="9838481" y="-43405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5" name="Picture 14" descr="A person with sunglasses on her head&#10;&#10;Description automatically generated">
            <a:extLst>
              <a:ext uri="{FF2B5EF4-FFF2-40B4-BE49-F238E27FC236}">
                <a16:creationId xmlns:a16="http://schemas.microsoft.com/office/drawing/2014/main" id="{8299CE60-4C0F-59FC-D844-4B2B1D2D4DDD}"/>
              </a:ext>
            </a:extLst>
          </p:cNvPr>
          <p:cNvPicPr>
            <a:picLocks noChangeAspect="1"/>
          </p:cNvPicPr>
          <p:nvPr/>
        </p:nvPicPr>
        <p:blipFill>
          <a:blip r:embed="rId5"/>
          <a:stretch>
            <a:fillRect/>
          </a:stretch>
        </p:blipFill>
        <p:spPr>
          <a:xfrm>
            <a:off x="4337508" y="3104629"/>
            <a:ext cx="451311" cy="548582"/>
          </a:xfrm>
          <a:prstGeom prst="rect">
            <a:avLst/>
          </a:prstGeom>
        </p:spPr>
      </p:pic>
      <p:sp>
        <p:nvSpPr>
          <p:cNvPr id="16" name="TextBox 15">
            <a:extLst>
              <a:ext uri="{FF2B5EF4-FFF2-40B4-BE49-F238E27FC236}">
                <a16:creationId xmlns:a16="http://schemas.microsoft.com/office/drawing/2014/main" id="{686BD397-7BB2-2FC9-6BE7-27E5A6A43FFF}"/>
              </a:ext>
            </a:extLst>
          </p:cNvPr>
          <p:cNvSpPr txBox="1"/>
          <p:nvPr/>
        </p:nvSpPr>
        <p:spPr>
          <a:xfrm>
            <a:off x="4029959" y="3682345"/>
            <a:ext cx="1113540"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a:cs typeface="Times"/>
              </a:rPr>
              <a:t>Amy Fox</a:t>
            </a:r>
          </a:p>
          <a:p>
            <a:pPr algn="ctr"/>
            <a:r>
              <a:rPr lang="en-US" sz="700">
                <a:cs typeface="Times"/>
              </a:rPr>
              <a:t>EHS Specialist, AgriTech and Satellite Locations</a:t>
            </a:r>
          </a:p>
          <a:p>
            <a:pPr algn="ctr"/>
            <a:r>
              <a:rPr lang="en-US" sz="700">
                <a:cs typeface="Times"/>
              </a:rPr>
              <a:t>Ithaca Main Campus</a:t>
            </a:r>
          </a:p>
        </p:txBody>
      </p:sp>
      <p:pic>
        <p:nvPicPr>
          <p:cNvPr id="17" name="Picture 16">
            <a:extLst>
              <a:ext uri="{FF2B5EF4-FFF2-40B4-BE49-F238E27FC236}">
                <a16:creationId xmlns:a16="http://schemas.microsoft.com/office/drawing/2014/main" id="{5E02E69A-3F53-1DF8-8546-36C5FE2F6DA6}"/>
              </a:ext>
            </a:extLst>
          </p:cNvPr>
          <p:cNvPicPr>
            <a:picLocks noChangeAspect="1"/>
          </p:cNvPicPr>
          <p:nvPr/>
        </p:nvPicPr>
        <p:blipFill>
          <a:blip r:embed="rId6"/>
          <a:stretch>
            <a:fillRect/>
          </a:stretch>
        </p:blipFill>
        <p:spPr>
          <a:xfrm>
            <a:off x="4567238" y="2566988"/>
            <a:ext cx="9525" cy="9525"/>
          </a:xfrm>
          <a:prstGeom prst="rect">
            <a:avLst/>
          </a:prstGeom>
        </p:spPr>
      </p:pic>
      <p:sp>
        <p:nvSpPr>
          <p:cNvPr id="4" name="Rectangle 3">
            <a:extLst>
              <a:ext uri="{FF2B5EF4-FFF2-40B4-BE49-F238E27FC236}">
                <a16:creationId xmlns:a16="http://schemas.microsoft.com/office/drawing/2014/main" id="{1B25C604-B105-65D6-5ACC-28EAF8F61C1E}"/>
              </a:ext>
            </a:extLst>
          </p:cNvPr>
          <p:cNvSpPr/>
          <p:nvPr/>
        </p:nvSpPr>
        <p:spPr>
          <a:xfrm>
            <a:off x="6598765" y="3069603"/>
            <a:ext cx="1160672" cy="117245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EEA17DAB-3294-772B-EDD3-E60C17FE2C1A}"/>
              </a:ext>
            </a:extLst>
          </p:cNvPr>
          <p:cNvSpPr/>
          <p:nvPr/>
        </p:nvSpPr>
        <p:spPr>
          <a:xfrm>
            <a:off x="7906732" y="3069602"/>
            <a:ext cx="1137107" cy="117245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468E33FB-FB24-D8EB-B042-8C4D23A5A253}"/>
              </a:ext>
            </a:extLst>
          </p:cNvPr>
          <p:cNvSpPr txBox="1"/>
          <p:nvPr/>
        </p:nvSpPr>
        <p:spPr>
          <a:xfrm>
            <a:off x="6598762" y="3764829"/>
            <a:ext cx="1142999"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b="1">
                <a:cs typeface="Times"/>
              </a:rPr>
              <a:t>Vacant Position</a:t>
            </a:r>
          </a:p>
          <a:p>
            <a:pPr algn="ctr"/>
            <a:r>
              <a:rPr lang="en-US" sz="700">
                <a:cs typeface="Times"/>
              </a:rPr>
              <a:t>Safety Engineer</a:t>
            </a:r>
            <a:endParaRPr lang="en-US">
              <a:cs typeface="Times"/>
            </a:endParaRPr>
          </a:p>
          <a:p>
            <a:pPr algn="ctr"/>
            <a:r>
              <a:rPr lang="en-US" sz="700">
                <a:cs typeface="Times"/>
              </a:rPr>
              <a:t>Ithaca Main Campus </a:t>
            </a:r>
          </a:p>
        </p:txBody>
      </p:sp>
      <p:sp>
        <p:nvSpPr>
          <p:cNvPr id="12" name="TextBox 11">
            <a:extLst>
              <a:ext uri="{FF2B5EF4-FFF2-40B4-BE49-F238E27FC236}">
                <a16:creationId xmlns:a16="http://schemas.microsoft.com/office/drawing/2014/main" id="{D5F73025-81ED-17C7-F467-27D381639F42}"/>
              </a:ext>
            </a:extLst>
          </p:cNvPr>
          <p:cNvSpPr txBox="1"/>
          <p:nvPr/>
        </p:nvSpPr>
        <p:spPr>
          <a:xfrm>
            <a:off x="7889056" y="3717695"/>
            <a:ext cx="1119432"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b="1">
                <a:cs typeface="Times"/>
              </a:rPr>
              <a:t>Intern Position</a:t>
            </a:r>
            <a:endParaRPr lang="en-US"/>
          </a:p>
          <a:p>
            <a:pPr algn="ctr"/>
            <a:r>
              <a:rPr lang="en-US" sz="700">
                <a:cs typeface="Times"/>
              </a:rPr>
              <a:t>Ithaca Main Campus</a:t>
            </a:r>
          </a:p>
          <a:p>
            <a:endParaRPr lang="en-US" sz="700" b="1">
              <a:cs typeface="Times"/>
            </a:endParaRPr>
          </a:p>
        </p:txBody>
      </p:sp>
    </p:spTree>
    <p:extLst>
      <p:ext uri="{BB962C8B-B14F-4D97-AF65-F5344CB8AC3E}">
        <p14:creationId xmlns:p14="http://schemas.microsoft.com/office/powerpoint/2010/main" val="250468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118E3-9207-228A-79CA-B7912C7D5D35}"/>
              </a:ext>
            </a:extLst>
          </p:cNvPr>
          <p:cNvSpPr>
            <a:spLocks noGrp="1"/>
          </p:cNvSpPr>
          <p:nvPr>
            <p:ph type="body" sz="quarter" idx="13"/>
          </p:nvPr>
        </p:nvSpPr>
        <p:spPr>
          <a:xfrm>
            <a:off x="285753" y="1085851"/>
            <a:ext cx="8678863" cy="4057649"/>
          </a:xfrm>
        </p:spPr>
        <p:txBody>
          <a:bodyPr/>
          <a:lstStyle/>
          <a:p>
            <a:pPr marL="0" indent="0">
              <a:buNone/>
            </a:pPr>
            <a:endParaRPr lang="en-US"/>
          </a:p>
        </p:txBody>
      </p:sp>
      <p:sp>
        <p:nvSpPr>
          <p:cNvPr id="3" name="Title 2">
            <a:extLst>
              <a:ext uri="{FF2B5EF4-FFF2-40B4-BE49-F238E27FC236}">
                <a16:creationId xmlns:a16="http://schemas.microsoft.com/office/drawing/2014/main" id="{AFE9C564-665D-41C3-163C-B264FB63D577}"/>
              </a:ext>
            </a:extLst>
          </p:cNvPr>
          <p:cNvSpPr>
            <a:spLocks noGrp="1"/>
          </p:cNvSpPr>
          <p:nvPr>
            <p:ph type="title"/>
          </p:nvPr>
        </p:nvSpPr>
        <p:spPr/>
        <p:txBody>
          <a:bodyPr>
            <a:normAutofit fontScale="90000"/>
          </a:bodyPr>
          <a:lstStyle/>
          <a:p>
            <a:r>
              <a:rPr lang="en-US" b="1" u="sng">
                <a:solidFill>
                  <a:schemeClr val="tx1"/>
                </a:solidFill>
              </a:rPr>
              <a:t>Biosafety</a:t>
            </a:r>
          </a:p>
        </p:txBody>
      </p:sp>
      <p:pic>
        <p:nvPicPr>
          <p:cNvPr id="4" name="Picture 3" descr="A person with a goatee and beard&#10;&#10;Description automatically generated">
            <a:extLst>
              <a:ext uri="{FF2B5EF4-FFF2-40B4-BE49-F238E27FC236}">
                <a16:creationId xmlns:a16="http://schemas.microsoft.com/office/drawing/2014/main" id="{E81024E7-9D2A-1535-146D-28A58029C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51" y="1085850"/>
            <a:ext cx="1012122" cy="1322303"/>
          </a:xfrm>
          <a:prstGeom prst="rect">
            <a:avLst/>
          </a:prstGeom>
        </p:spPr>
      </p:pic>
      <p:sp>
        <p:nvSpPr>
          <p:cNvPr id="6" name="TextBox 5">
            <a:extLst>
              <a:ext uri="{FF2B5EF4-FFF2-40B4-BE49-F238E27FC236}">
                <a16:creationId xmlns:a16="http://schemas.microsoft.com/office/drawing/2014/main" id="{6EC70A37-F701-468A-7A9F-ED65C42D780A}"/>
              </a:ext>
            </a:extLst>
          </p:cNvPr>
          <p:cNvSpPr txBox="1"/>
          <p:nvPr/>
        </p:nvSpPr>
        <p:spPr>
          <a:xfrm>
            <a:off x="3689011" y="2491915"/>
            <a:ext cx="1898602" cy="474650"/>
          </a:xfrm>
          <a:prstGeom prst="rect">
            <a:avLst/>
          </a:prstGeom>
          <a:noFill/>
        </p:spPr>
        <p:txBody>
          <a:bodyPr wrap="square" rtlCol="0">
            <a:spAutoFit/>
          </a:bodyPr>
          <a:lstStyle/>
          <a:p>
            <a:endParaRPr lang="en-US"/>
          </a:p>
        </p:txBody>
      </p:sp>
      <p:sp>
        <p:nvSpPr>
          <p:cNvPr id="8" name="TextBox 7">
            <a:extLst>
              <a:ext uri="{FF2B5EF4-FFF2-40B4-BE49-F238E27FC236}">
                <a16:creationId xmlns:a16="http://schemas.microsoft.com/office/drawing/2014/main" id="{99650086-00E2-2D6A-4795-3452B05D4741}"/>
              </a:ext>
            </a:extLst>
          </p:cNvPr>
          <p:cNvSpPr txBox="1"/>
          <p:nvPr/>
        </p:nvSpPr>
        <p:spPr>
          <a:xfrm>
            <a:off x="3785855" y="2361146"/>
            <a:ext cx="1704913" cy="400110"/>
          </a:xfrm>
          <a:prstGeom prst="rect">
            <a:avLst/>
          </a:prstGeom>
          <a:noFill/>
        </p:spPr>
        <p:txBody>
          <a:bodyPr wrap="square" rtlCol="0">
            <a:spAutoFit/>
          </a:bodyPr>
          <a:lstStyle/>
          <a:p>
            <a:pPr algn="ctr"/>
            <a:r>
              <a:rPr lang="en-US" sz="1000" b="1"/>
              <a:t>Joshua Turse </a:t>
            </a:r>
          </a:p>
          <a:p>
            <a:pPr algn="ctr"/>
            <a:r>
              <a:rPr lang="en-US" sz="1000"/>
              <a:t>Biosafety Officer</a:t>
            </a:r>
          </a:p>
        </p:txBody>
      </p:sp>
      <p:pic>
        <p:nvPicPr>
          <p:cNvPr id="9" name="Picture 8" descr="A person with long hair wearing a red shirt&#10;&#10;Description automatically generated">
            <a:extLst>
              <a:ext uri="{FF2B5EF4-FFF2-40B4-BE49-F238E27FC236}">
                <a16:creationId xmlns:a16="http://schemas.microsoft.com/office/drawing/2014/main" id="{D81DD523-0417-98D0-EAAF-1ED48B0C5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748" y="2908759"/>
            <a:ext cx="866363" cy="1147240"/>
          </a:xfrm>
          <a:prstGeom prst="rect">
            <a:avLst/>
          </a:prstGeom>
        </p:spPr>
      </p:pic>
      <p:sp>
        <p:nvSpPr>
          <p:cNvPr id="10" name="TextBox 9">
            <a:extLst>
              <a:ext uri="{FF2B5EF4-FFF2-40B4-BE49-F238E27FC236}">
                <a16:creationId xmlns:a16="http://schemas.microsoft.com/office/drawing/2014/main" id="{94632D4D-D098-F26E-1461-2EE9E12335CB}"/>
              </a:ext>
            </a:extLst>
          </p:cNvPr>
          <p:cNvSpPr txBox="1"/>
          <p:nvPr/>
        </p:nvSpPr>
        <p:spPr>
          <a:xfrm>
            <a:off x="1179138" y="4078939"/>
            <a:ext cx="1527933" cy="830997"/>
          </a:xfrm>
          <a:prstGeom prst="rect">
            <a:avLst/>
          </a:prstGeom>
          <a:noFill/>
        </p:spPr>
        <p:txBody>
          <a:bodyPr wrap="square" rtlCol="0">
            <a:spAutoFit/>
          </a:bodyPr>
          <a:lstStyle/>
          <a:p>
            <a:pPr algn="ctr"/>
            <a:r>
              <a:rPr lang="en-US" sz="1000" b="1"/>
              <a:t>Julie Conyer</a:t>
            </a:r>
          </a:p>
          <a:p>
            <a:pPr algn="ctr"/>
            <a:r>
              <a:rPr lang="en-US" sz="1000"/>
              <a:t>Associate Biosafety Officer</a:t>
            </a:r>
          </a:p>
          <a:p>
            <a:endParaRPr lang="en-US"/>
          </a:p>
        </p:txBody>
      </p:sp>
      <p:pic>
        <p:nvPicPr>
          <p:cNvPr id="11" name="Picture 10" descr="A close-up of a person&#10;&#10;Description automatically generated">
            <a:extLst>
              <a:ext uri="{FF2B5EF4-FFF2-40B4-BE49-F238E27FC236}">
                <a16:creationId xmlns:a16="http://schemas.microsoft.com/office/drawing/2014/main" id="{9EC26897-3550-D572-91F4-DB3EEBC715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2251" y="2921464"/>
            <a:ext cx="866363" cy="1134535"/>
          </a:xfrm>
          <a:prstGeom prst="rect">
            <a:avLst/>
          </a:prstGeom>
        </p:spPr>
      </p:pic>
      <p:sp>
        <p:nvSpPr>
          <p:cNvPr id="12" name="TextBox 11">
            <a:extLst>
              <a:ext uri="{FF2B5EF4-FFF2-40B4-BE49-F238E27FC236}">
                <a16:creationId xmlns:a16="http://schemas.microsoft.com/office/drawing/2014/main" id="{05ED1738-D135-91D7-9B77-BBAAFE751FC6}"/>
              </a:ext>
            </a:extLst>
          </p:cNvPr>
          <p:cNvSpPr txBox="1"/>
          <p:nvPr/>
        </p:nvSpPr>
        <p:spPr>
          <a:xfrm>
            <a:off x="3954041" y="4094328"/>
            <a:ext cx="1463040" cy="400110"/>
          </a:xfrm>
          <a:prstGeom prst="rect">
            <a:avLst/>
          </a:prstGeom>
          <a:noFill/>
        </p:spPr>
        <p:txBody>
          <a:bodyPr wrap="square" rtlCol="0">
            <a:spAutoFit/>
          </a:bodyPr>
          <a:lstStyle/>
          <a:p>
            <a:r>
              <a:rPr lang="en-US" sz="1000" b="1"/>
              <a:t>Brendan Chandler</a:t>
            </a:r>
          </a:p>
          <a:p>
            <a:r>
              <a:rPr lang="en-US" sz="1000"/>
              <a:t>Biosafety Specialist</a:t>
            </a:r>
          </a:p>
        </p:txBody>
      </p:sp>
      <p:pic>
        <p:nvPicPr>
          <p:cNvPr id="13" name="Picture 12" descr="A person with a long beard&#10;&#10;Description automatically generated">
            <a:extLst>
              <a:ext uri="{FF2B5EF4-FFF2-40B4-BE49-F238E27FC236}">
                <a16:creationId xmlns:a16="http://schemas.microsoft.com/office/drawing/2014/main" id="{0EB1A975-6551-DC6A-6326-61ED86079D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4051" y="2921464"/>
            <a:ext cx="866363" cy="1172864"/>
          </a:xfrm>
          <a:prstGeom prst="rect">
            <a:avLst/>
          </a:prstGeom>
        </p:spPr>
      </p:pic>
      <p:sp>
        <p:nvSpPr>
          <p:cNvPr id="14" name="TextBox 13">
            <a:extLst>
              <a:ext uri="{FF2B5EF4-FFF2-40B4-BE49-F238E27FC236}">
                <a16:creationId xmlns:a16="http://schemas.microsoft.com/office/drawing/2014/main" id="{6D2C472D-3C1B-CE43-8FD4-DDDF4C711EF7}"/>
              </a:ext>
            </a:extLst>
          </p:cNvPr>
          <p:cNvSpPr txBox="1"/>
          <p:nvPr/>
        </p:nvSpPr>
        <p:spPr>
          <a:xfrm>
            <a:off x="6395531" y="4065724"/>
            <a:ext cx="1403401" cy="400110"/>
          </a:xfrm>
          <a:prstGeom prst="rect">
            <a:avLst/>
          </a:prstGeom>
          <a:noFill/>
        </p:spPr>
        <p:txBody>
          <a:bodyPr wrap="square" rtlCol="0">
            <a:spAutoFit/>
          </a:bodyPr>
          <a:lstStyle/>
          <a:p>
            <a:pPr algn="ctr"/>
            <a:r>
              <a:rPr lang="en-US" sz="1000" b="1"/>
              <a:t>Richard Gaisser Jr</a:t>
            </a:r>
            <a:r>
              <a:rPr lang="en-US" sz="1000"/>
              <a:t>.</a:t>
            </a:r>
          </a:p>
          <a:p>
            <a:pPr algn="ctr"/>
            <a:r>
              <a:rPr lang="en-US" sz="1000"/>
              <a:t>Biosafety Specialist</a:t>
            </a:r>
          </a:p>
        </p:txBody>
      </p:sp>
    </p:spTree>
    <p:extLst>
      <p:ext uri="{BB962C8B-B14F-4D97-AF65-F5344CB8AC3E}">
        <p14:creationId xmlns:p14="http://schemas.microsoft.com/office/powerpoint/2010/main" val="417688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5307F-AACB-419C-9615-510FA34382D3}"/>
              </a:ext>
            </a:extLst>
          </p:cNvPr>
          <p:cNvSpPr>
            <a:spLocks noGrp="1"/>
          </p:cNvSpPr>
          <p:nvPr>
            <p:ph sz="quarter" idx="13"/>
          </p:nvPr>
        </p:nvSpPr>
        <p:spPr/>
        <p:txBody>
          <a:bodyPr>
            <a:normAutofit fontScale="92500" lnSpcReduction="10000"/>
          </a:bodyPr>
          <a:lstStyle/>
          <a:p>
            <a:r>
              <a:rPr lang="en-US" sz="2000">
                <a:solidFill>
                  <a:schemeClr val="tx1"/>
                </a:solidFill>
              </a:rPr>
              <a:t>Provide services in &gt;3200 Research and Teaching Laboratories and Animal Facilities </a:t>
            </a:r>
          </a:p>
          <a:p>
            <a:endParaRPr lang="en-US" sz="2000">
              <a:solidFill>
                <a:schemeClr val="tx1"/>
              </a:solidFill>
            </a:endParaRPr>
          </a:p>
          <a:p>
            <a:r>
              <a:rPr lang="en-US" sz="2000">
                <a:solidFill>
                  <a:schemeClr val="tx1"/>
                </a:solidFill>
              </a:rPr>
              <a:t>Work with Facilities Engineering on Building Systems for Research and Teaching spaces</a:t>
            </a:r>
          </a:p>
          <a:p>
            <a:endParaRPr lang="en-US" sz="2000">
              <a:solidFill>
                <a:schemeClr val="tx1"/>
              </a:solidFill>
            </a:endParaRPr>
          </a:p>
          <a:p>
            <a:r>
              <a:rPr lang="en-US" sz="2000">
                <a:solidFill>
                  <a:schemeClr val="tx1"/>
                </a:solidFill>
              </a:rPr>
              <a:t>Liaise with External Agencies (e.g. Ithaca Fire Dept, FBI, CDC, DOH, Vendors </a:t>
            </a:r>
            <a:r>
              <a:rPr lang="en-US" sz="2000" err="1">
                <a:solidFill>
                  <a:schemeClr val="tx1"/>
                </a:solidFill>
              </a:rPr>
              <a:t>etc</a:t>
            </a:r>
            <a:r>
              <a:rPr lang="en-US" sz="2000">
                <a:solidFill>
                  <a:schemeClr val="tx1"/>
                </a:solidFill>
              </a:rPr>
              <a:t>)</a:t>
            </a:r>
          </a:p>
        </p:txBody>
      </p:sp>
      <p:sp>
        <p:nvSpPr>
          <p:cNvPr id="3" name="Title 2">
            <a:extLst>
              <a:ext uri="{FF2B5EF4-FFF2-40B4-BE49-F238E27FC236}">
                <a16:creationId xmlns:a16="http://schemas.microsoft.com/office/drawing/2014/main" id="{73535D5C-6CD0-45E6-BD44-FD48117EA6AB}"/>
              </a:ext>
            </a:extLst>
          </p:cNvPr>
          <p:cNvSpPr>
            <a:spLocks noGrp="1"/>
          </p:cNvSpPr>
          <p:nvPr>
            <p:ph type="title"/>
          </p:nvPr>
        </p:nvSpPr>
        <p:spPr/>
        <p:txBody>
          <a:bodyPr>
            <a:noAutofit/>
          </a:bodyPr>
          <a:lstStyle/>
          <a:p>
            <a:r>
              <a:rPr lang="en-US" sz="2400" b="1" u="sng">
                <a:solidFill>
                  <a:schemeClr val="tx1"/>
                </a:solidFill>
                <a:latin typeface="Palatino Linotype"/>
              </a:rPr>
              <a:t>Research Safety Scope</a:t>
            </a:r>
          </a:p>
        </p:txBody>
      </p:sp>
      <p:sp>
        <p:nvSpPr>
          <p:cNvPr id="4" name="Text Placeholder 3">
            <a:extLst>
              <a:ext uri="{FF2B5EF4-FFF2-40B4-BE49-F238E27FC236}">
                <a16:creationId xmlns:a16="http://schemas.microsoft.com/office/drawing/2014/main" id="{40A70B67-1B01-4741-9300-A74781E5DD60}"/>
              </a:ext>
            </a:extLst>
          </p:cNvPr>
          <p:cNvSpPr>
            <a:spLocks noGrp="1"/>
          </p:cNvSpPr>
          <p:nvPr>
            <p:ph type="body" sz="quarter" idx="14"/>
          </p:nvPr>
        </p:nvSpPr>
        <p:spPr/>
        <p:txBody>
          <a:bodyPr>
            <a:normAutofit lnSpcReduction="10000"/>
          </a:bodyPr>
          <a:lstStyle/>
          <a:p>
            <a:r>
              <a:rPr lang="en-US" sz="2000">
                <a:solidFill>
                  <a:schemeClr val="tx1"/>
                </a:solidFill>
              </a:rPr>
              <a:t>Partner with 672 Faculty and Laboratory Directors</a:t>
            </a:r>
          </a:p>
          <a:p>
            <a:endParaRPr lang="en-US" sz="2000">
              <a:solidFill>
                <a:schemeClr val="tx1"/>
              </a:solidFill>
            </a:endParaRPr>
          </a:p>
          <a:p>
            <a:r>
              <a:rPr lang="en-US" sz="2000">
                <a:solidFill>
                  <a:schemeClr val="tx1"/>
                </a:solidFill>
              </a:rPr>
              <a:t>&gt;2,000 Staff, Visiting Scientists, Postdocs, Graduate and Undergraduate Researchers</a:t>
            </a:r>
          </a:p>
          <a:p>
            <a:endParaRPr lang="en-US" sz="2000">
              <a:solidFill>
                <a:schemeClr val="tx1"/>
              </a:solidFill>
            </a:endParaRPr>
          </a:p>
          <a:p>
            <a:r>
              <a:rPr lang="en-US" sz="2000">
                <a:solidFill>
                  <a:schemeClr val="tx1"/>
                </a:solidFill>
              </a:rPr>
              <a:t>Liaise with Department Safety Reps, College Safety Reps for broad communications and department engagement</a:t>
            </a:r>
          </a:p>
        </p:txBody>
      </p:sp>
    </p:spTree>
    <p:extLst>
      <p:ext uri="{BB962C8B-B14F-4D97-AF65-F5344CB8AC3E}">
        <p14:creationId xmlns:p14="http://schemas.microsoft.com/office/powerpoint/2010/main" val="21488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B6466E-B964-4BF4-8F0B-B16FF8E184C2}"/>
              </a:ext>
            </a:extLst>
          </p:cNvPr>
          <p:cNvSpPr>
            <a:spLocks noGrp="1"/>
          </p:cNvSpPr>
          <p:nvPr>
            <p:ph type="body" sz="quarter" idx="13"/>
          </p:nvPr>
        </p:nvSpPr>
        <p:spPr>
          <a:xfrm>
            <a:off x="285753" y="666751"/>
            <a:ext cx="8678863" cy="4476750"/>
          </a:xfrm>
        </p:spPr>
        <p:txBody>
          <a:bodyPr vert="horz" lIns="91440" tIns="45720" rIns="91440" bIns="45720" rtlCol="0" anchor="t">
            <a:normAutofit fontScale="85000" lnSpcReduction="20000"/>
          </a:bodyPr>
          <a:lstStyle/>
          <a:p>
            <a:pPr marL="0" indent="0">
              <a:buNone/>
            </a:pPr>
            <a:r>
              <a:rPr lang="en-US" sz="2200" b="1" u="sng">
                <a:solidFill>
                  <a:schemeClr val="tx1"/>
                </a:solidFill>
                <a:latin typeface="Palatino Linotype"/>
                <a:cs typeface="Arial"/>
              </a:rPr>
              <a:t>Lab &amp; Chemical Safety</a:t>
            </a:r>
            <a:r>
              <a:rPr lang="en-US" sz="2200" b="1">
                <a:solidFill>
                  <a:schemeClr val="tx1"/>
                </a:solidFill>
                <a:latin typeface="Palatino Linotype"/>
                <a:cs typeface="Arial"/>
              </a:rPr>
              <a:t> - </a:t>
            </a:r>
            <a:r>
              <a:rPr lang="en-US" sz="2200">
                <a:solidFill>
                  <a:srgbClr val="0070C0"/>
                </a:solidFill>
                <a:latin typeface="Arial"/>
                <a:cs typeface="Arial"/>
              </a:rPr>
              <a:t>Brenda Coolbaugh (blc32), Chemical Hygiene Officer</a:t>
            </a:r>
            <a:endParaRPr lang="en-US">
              <a:solidFill>
                <a:srgbClr val="0070C0"/>
              </a:solidFill>
              <a:latin typeface="Arial"/>
              <a:cs typeface="Arial"/>
            </a:endParaRPr>
          </a:p>
          <a:p>
            <a:pPr marL="342265" indent="-342265"/>
            <a:r>
              <a:rPr lang="en-US" sz="2200" b="1">
                <a:solidFill>
                  <a:schemeClr val="tx1"/>
                </a:solidFill>
                <a:latin typeface="Palatino Linotype"/>
                <a:cs typeface="Arial"/>
              </a:rPr>
              <a:t>Safe Chemical Practices, Procedures, and Handling</a:t>
            </a:r>
            <a:endParaRPr lang="en-US">
              <a:solidFill>
                <a:schemeClr val="tx1"/>
              </a:solidFill>
            </a:endParaRPr>
          </a:p>
          <a:p>
            <a:pPr marL="342265" indent="-342265"/>
            <a:r>
              <a:rPr lang="en-US" sz="2200" b="1">
                <a:solidFill>
                  <a:schemeClr val="tx1"/>
                </a:solidFill>
                <a:latin typeface="Palatino Linotype"/>
                <a:cs typeface="Arial"/>
              </a:rPr>
              <a:t>Laboratory Safety Training</a:t>
            </a:r>
          </a:p>
          <a:p>
            <a:pPr marL="342265" indent="-342265"/>
            <a:r>
              <a:rPr lang="en-US" sz="2200" b="1">
                <a:solidFill>
                  <a:schemeClr val="tx1"/>
                </a:solidFill>
                <a:latin typeface="Palatino Linotype"/>
                <a:cs typeface="Arial"/>
              </a:rPr>
              <a:t>Chemical Inventory and Security</a:t>
            </a:r>
            <a:endParaRPr lang="en-US" sz="2200" b="1">
              <a:solidFill>
                <a:schemeClr val="tx1"/>
              </a:solidFill>
              <a:latin typeface="Palatino Linotype"/>
            </a:endParaRPr>
          </a:p>
          <a:p>
            <a:pPr marL="342265" indent="-342265"/>
            <a:r>
              <a:rPr lang="en-US" sz="2200" b="1">
                <a:solidFill>
                  <a:schemeClr val="tx1"/>
                </a:solidFill>
                <a:latin typeface="Palatino Linotype"/>
                <a:cs typeface="Arial"/>
              </a:rPr>
              <a:t>Lab Door Sign - Hazard Assessment Signage Program</a:t>
            </a:r>
          </a:p>
          <a:p>
            <a:pPr marL="342265" indent="-342265"/>
            <a:r>
              <a:rPr lang="en-US" sz="2200" b="1">
                <a:solidFill>
                  <a:schemeClr val="tx1"/>
                </a:solidFill>
                <a:latin typeface="Palatino Linotype"/>
                <a:cs typeface="Arial"/>
              </a:rPr>
              <a:t>Laboratory Safety Assessments/Inspections</a:t>
            </a:r>
          </a:p>
          <a:p>
            <a:pPr marL="342265" indent="-342265"/>
            <a:r>
              <a:rPr lang="en-US" sz="2200" b="1">
                <a:solidFill>
                  <a:schemeClr val="tx1"/>
                </a:solidFill>
                <a:latin typeface="Palatino Linotype"/>
                <a:cs typeface="Arial"/>
              </a:rPr>
              <a:t>Laboratory Ventilation and Fume Hood verifications</a:t>
            </a:r>
            <a:endParaRPr lang="en-US" sz="2200" b="1">
              <a:solidFill>
                <a:schemeClr val="tx1"/>
              </a:solidFill>
              <a:latin typeface="Palatino Linotype"/>
            </a:endParaRPr>
          </a:p>
          <a:p>
            <a:pPr marL="342265" indent="-342265"/>
            <a:r>
              <a:rPr lang="en-US" sz="2200" b="1">
                <a:solidFill>
                  <a:schemeClr val="tx1"/>
                </a:solidFill>
                <a:latin typeface="Palatino Linotype"/>
                <a:cs typeface="Arial"/>
              </a:rPr>
              <a:t>Pre-Operational Safety and Environmental Reviews</a:t>
            </a:r>
            <a:endParaRPr lang="en-US" sz="2200" b="1">
              <a:solidFill>
                <a:schemeClr val="tx1"/>
              </a:solidFill>
              <a:latin typeface="Palatino Linotype"/>
            </a:endParaRPr>
          </a:p>
          <a:p>
            <a:pPr marL="342265" indent="-342265"/>
            <a:r>
              <a:rPr lang="en-US" sz="2200" b="1">
                <a:solidFill>
                  <a:schemeClr val="tx1"/>
                </a:solidFill>
                <a:latin typeface="Palatino Linotype"/>
                <a:cs typeface="Arial"/>
              </a:rPr>
              <a:t>Controlled and Regulated Substances</a:t>
            </a:r>
            <a:endParaRPr lang="en-US" sz="2200" b="1">
              <a:solidFill>
                <a:schemeClr val="tx1"/>
              </a:solidFill>
              <a:latin typeface="Palatino Linotype"/>
            </a:endParaRPr>
          </a:p>
          <a:p>
            <a:pPr marL="342265" indent="-342265"/>
            <a:r>
              <a:rPr lang="en-US" sz="2200" b="1">
                <a:solidFill>
                  <a:schemeClr val="tx1"/>
                </a:solidFill>
                <a:latin typeface="Palatino Linotype"/>
                <a:cs typeface="Arial"/>
              </a:rPr>
              <a:t>Drench Shower and Eye Wash verification</a:t>
            </a:r>
            <a:endParaRPr lang="en-US" sz="2200" b="1">
              <a:solidFill>
                <a:schemeClr val="tx1"/>
              </a:solidFill>
              <a:latin typeface="Palatino Linotype"/>
            </a:endParaRPr>
          </a:p>
          <a:p>
            <a:pPr marL="342265" indent="-342265"/>
            <a:r>
              <a:rPr lang="en-US" sz="2200" b="1">
                <a:solidFill>
                  <a:schemeClr val="tx1"/>
                </a:solidFill>
                <a:latin typeface="Palatino Linotype"/>
                <a:cs typeface="Arial"/>
              </a:rPr>
              <a:t>Laboratory Design for Safety</a:t>
            </a:r>
          </a:p>
          <a:p>
            <a:pPr marL="342265" indent="-342265"/>
            <a:r>
              <a:rPr lang="en-US" sz="2200" b="1">
                <a:solidFill>
                  <a:schemeClr val="tx1"/>
                </a:solidFill>
                <a:latin typeface="Palatino Linotype"/>
                <a:cs typeface="Arial"/>
              </a:rPr>
              <a:t>Physical Hazard evaluations</a:t>
            </a:r>
          </a:p>
          <a:p>
            <a:pPr marL="342265" indent="-342265"/>
            <a:r>
              <a:rPr lang="en-US" sz="2200" b="1">
                <a:solidFill>
                  <a:schemeClr val="tx1"/>
                </a:solidFill>
                <a:latin typeface="Palatino Linotype"/>
                <a:cs typeface="Arial"/>
              </a:rPr>
              <a:t>Compressed and Cryogenic Gas Safety</a:t>
            </a:r>
          </a:p>
          <a:p>
            <a:pPr marL="342265" indent="-342265"/>
            <a:r>
              <a:rPr lang="en-US" sz="2200" b="1">
                <a:solidFill>
                  <a:schemeClr val="tx1"/>
                </a:solidFill>
                <a:latin typeface="Palatino Linotype"/>
                <a:cs typeface="Arial"/>
              </a:rPr>
              <a:t>Emergency Laboratory Procedures</a:t>
            </a:r>
            <a:endParaRPr lang="en-US" sz="2200" b="1">
              <a:solidFill>
                <a:schemeClr val="tx1"/>
              </a:solidFill>
              <a:latin typeface="Palatino Linotype"/>
            </a:endParaRPr>
          </a:p>
          <a:p>
            <a:pPr marL="342265" indent="-342265"/>
            <a:r>
              <a:rPr lang="en-US" sz="2200" b="1">
                <a:solidFill>
                  <a:schemeClr val="tx1"/>
                </a:solidFill>
                <a:latin typeface="Palatino Linotype"/>
                <a:cs typeface="Arial"/>
              </a:rPr>
              <a:t>Laboratory Incident Investigation</a:t>
            </a:r>
            <a:endParaRPr lang="en-US"/>
          </a:p>
        </p:txBody>
      </p:sp>
      <p:sp>
        <p:nvSpPr>
          <p:cNvPr id="3" name="Title 2">
            <a:extLst>
              <a:ext uri="{FF2B5EF4-FFF2-40B4-BE49-F238E27FC236}">
                <a16:creationId xmlns:a16="http://schemas.microsoft.com/office/drawing/2014/main" id="{E0C166C2-7E20-47E2-8B7C-38107F3166BD}"/>
              </a:ext>
            </a:extLst>
          </p:cNvPr>
          <p:cNvSpPr>
            <a:spLocks noGrp="1"/>
          </p:cNvSpPr>
          <p:nvPr>
            <p:ph type="title"/>
          </p:nvPr>
        </p:nvSpPr>
        <p:spPr>
          <a:xfrm>
            <a:off x="305394" y="240216"/>
            <a:ext cx="6554707" cy="452582"/>
          </a:xfrm>
        </p:spPr>
        <p:txBody>
          <a:bodyPr>
            <a:normAutofit fontScale="90000"/>
          </a:bodyPr>
          <a:lstStyle/>
          <a:p>
            <a:r>
              <a:rPr lang="en-US" sz="2700" b="1">
                <a:solidFill>
                  <a:schemeClr val="tx1"/>
                </a:solidFill>
                <a:latin typeface="Palatino Linotype" panose="02040502050505030304" pitchFamily="18" charset="0"/>
              </a:rPr>
              <a:t>Research Safety</a:t>
            </a:r>
          </a:p>
        </p:txBody>
      </p:sp>
      <p:pic>
        <p:nvPicPr>
          <p:cNvPr id="5" name="Picture 4">
            <a:extLst>
              <a:ext uri="{FF2B5EF4-FFF2-40B4-BE49-F238E27FC236}">
                <a16:creationId xmlns:a16="http://schemas.microsoft.com/office/drawing/2014/main" id="{1E86EB45-8E70-4FD6-A156-891E1BE4A1A9}"/>
              </a:ext>
            </a:extLst>
          </p:cNvPr>
          <p:cNvPicPr>
            <a:picLocks noChangeAspect="1"/>
          </p:cNvPicPr>
          <p:nvPr/>
        </p:nvPicPr>
        <p:blipFill>
          <a:blip r:embed="rId2"/>
          <a:stretch>
            <a:fillRect/>
          </a:stretch>
        </p:blipFill>
        <p:spPr>
          <a:xfrm>
            <a:off x="7212016" y="1123950"/>
            <a:ext cx="1752600" cy="1752600"/>
          </a:xfrm>
          <a:prstGeom prst="rect">
            <a:avLst/>
          </a:prstGeom>
        </p:spPr>
      </p:pic>
      <p:pic>
        <p:nvPicPr>
          <p:cNvPr id="6" name="Picture 5">
            <a:extLst>
              <a:ext uri="{FF2B5EF4-FFF2-40B4-BE49-F238E27FC236}">
                <a16:creationId xmlns:a16="http://schemas.microsoft.com/office/drawing/2014/main" id="{C2D22649-7448-4B99-96A7-4722530C7B0B}"/>
              </a:ext>
            </a:extLst>
          </p:cNvPr>
          <p:cNvPicPr>
            <a:picLocks noChangeAspect="1"/>
          </p:cNvPicPr>
          <p:nvPr/>
        </p:nvPicPr>
        <p:blipFill>
          <a:blip r:embed="rId3"/>
          <a:stretch>
            <a:fillRect/>
          </a:stretch>
        </p:blipFill>
        <p:spPr>
          <a:xfrm>
            <a:off x="7212014" y="2993657"/>
            <a:ext cx="1752601" cy="1752601"/>
          </a:xfrm>
          <a:prstGeom prst="rect">
            <a:avLst/>
          </a:prstGeom>
        </p:spPr>
      </p:pic>
    </p:spTree>
    <p:extLst>
      <p:ext uri="{BB962C8B-B14F-4D97-AF65-F5344CB8AC3E}">
        <p14:creationId xmlns:p14="http://schemas.microsoft.com/office/powerpoint/2010/main" val="403773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64320F-3241-4592-B703-66238257121E}"/>
              </a:ext>
            </a:extLst>
          </p:cNvPr>
          <p:cNvSpPr>
            <a:spLocks noGrp="1"/>
          </p:cNvSpPr>
          <p:nvPr>
            <p:ph type="body" sz="quarter" idx="13"/>
          </p:nvPr>
        </p:nvSpPr>
        <p:spPr>
          <a:xfrm>
            <a:off x="285753" y="1085851"/>
            <a:ext cx="8678863" cy="4057649"/>
          </a:xfrm>
        </p:spPr>
        <p:txBody>
          <a:bodyPr vert="horz" lIns="91440" tIns="45720" rIns="91440" bIns="45720" rtlCol="0" anchor="t">
            <a:normAutofit fontScale="70000" lnSpcReduction="20000"/>
          </a:bodyPr>
          <a:lstStyle/>
          <a:p>
            <a:pPr marL="0" indent="0">
              <a:buNone/>
            </a:pPr>
            <a:r>
              <a:rPr lang="en-US" sz="2200" b="1" u="sng">
                <a:solidFill>
                  <a:schemeClr val="tx1"/>
                </a:solidFill>
                <a:latin typeface="Palatino Linotype"/>
                <a:cs typeface="Arial"/>
              </a:rPr>
              <a:t>Radiation Safety</a:t>
            </a:r>
            <a:r>
              <a:rPr lang="en-US" sz="2200" b="1">
                <a:solidFill>
                  <a:schemeClr val="tx1"/>
                </a:solidFill>
                <a:latin typeface="Palatino Linotype"/>
                <a:cs typeface="Arial"/>
              </a:rPr>
              <a:t> – </a:t>
            </a:r>
            <a:r>
              <a:rPr lang="en-US" sz="2200" b="1">
                <a:solidFill>
                  <a:srgbClr val="0070C0"/>
                </a:solidFill>
                <a:latin typeface="Palatino Linotype"/>
                <a:cs typeface="Arial"/>
              </a:rPr>
              <a:t>Darren Dale (dd55), Radiation Safety Officer</a:t>
            </a:r>
          </a:p>
          <a:p>
            <a:pPr marL="342900" indent="-342900"/>
            <a:r>
              <a:rPr lang="en-US" sz="2200" b="1">
                <a:solidFill>
                  <a:schemeClr val="tx1"/>
                </a:solidFill>
                <a:latin typeface="Palatino Linotype"/>
                <a:cs typeface="Arial"/>
              </a:rPr>
              <a:t>Oversight of all ionizing radiation, with Radiation Safety Committee</a:t>
            </a:r>
          </a:p>
          <a:p>
            <a:pPr marL="342900" indent="-342900"/>
            <a:r>
              <a:rPr lang="en-US" sz="2200" b="1">
                <a:solidFill>
                  <a:schemeClr val="tx1"/>
                </a:solidFill>
                <a:latin typeface="Palatino Linotype"/>
                <a:cs typeface="Arial"/>
              </a:rPr>
              <a:t>Radioisotope Use, Practices, Procedures and Handling</a:t>
            </a:r>
          </a:p>
          <a:p>
            <a:pPr marL="342900" indent="-342900"/>
            <a:r>
              <a:rPr lang="en-US" sz="2200" b="1">
                <a:solidFill>
                  <a:schemeClr val="tx1"/>
                </a:solidFill>
                <a:latin typeface="Palatino Linotype"/>
                <a:cs typeface="Arial"/>
              </a:rPr>
              <a:t>Radioactive Package Receipt, Survey, and Delivery</a:t>
            </a:r>
            <a:endParaRPr lang="en-US" sz="2200" b="1">
              <a:solidFill>
                <a:schemeClr val="tx1"/>
              </a:solidFill>
              <a:latin typeface="Palatino Linotype"/>
            </a:endParaRPr>
          </a:p>
          <a:p>
            <a:pPr marL="342900" indent="-342900"/>
            <a:r>
              <a:rPr lang="en-US" sz="2200" b="1">
                <a:solidFill>
                  <a:schemeClr val="tx1"/>
                </a:solidFill>
                <a:latin typeface="Palatino Linotype"/>
                <a:cs typeface="Arial"/>
              </a:rPr>
              <a:t>Dosimetry</a:t>
            </a:r>
          </a:p>
          <a:p>
            <a:pPr marL="342900" indent="-342900"/>
            <a:r>
              <a:rPr lang="en-US" sz="2200" b="1">
                <a:solidFill>
                  <a:schemeClr val="tx1"/>
                </a:solidFill>
                <a:latin typeface="Palatino Linotype"/>
                <a:cs typeface="Arial"/>
              </a:rPr>
              <a:t>Radiation Safety training</a:t>
            </a:r>
            <a:endParaRPr lang="en-US" sz="2200" b="1">
              <a:solidFill>
                <a:schemeClr val="tx1"/>
              </a:solidFill>
              <a:latin typeface="Palatino Linotype"/>
            </a:endParaRPr>
          </a:p>
          <a:p>
            <a:pPr marL="342900" indent="-342900"/>
            <a:r>
              <a:rPr lang="en-US" sz="2200" b="1">
                <a:solidFill>
                  <a:schemeClr val="tx1"/>
                </a:solidFill>
                <a:latin typeface="Palatino Linotype"/>
                <a:cs typeface="Arial"/>
              </a:rPr>
              <a:t>Radioactive Waste Practices</a:t>
            </a:r>
            <a:endParaRPr lang="en-US" sz="2200" b="1">
              <a:solidFill>
                <a:schemeClr val="tx1"/>
              </a:solidFill>
              <a:latin typeface="Palatino Linotype"/>
            </a:endParaRPr>
          </a:p>
          <a:p>
            <a:pPr marL="342900" indent="-342900"/>
            <a:r>
              <a:rPr lang="en-US" sz="2200" b="1">
                <a:solidFill>
                  <a:schemeClr val="tx1"/>
                </a:solidFill>
                <a:latin typeface="Palatino Linotype"/>
                <a:cs typeface="Arial"/>
              </a:rPr>
              <a:t>Laser Safety</a:t>
            </a:r>
            <a:endParaRPr lang="en-US" sz="2200" b="1">
              <a:solidFill>
                <a:schemeClr val="tx1"/>
              </a:solidFill>
              <a:latin typeface="Palatino Linotype"/>
            </a:endParaRPr>
          </a:p>
          <a:p>
            <a:pPr marL="342900" indent="-342900"/>
            <a:r>
              <a:rPr lang="en-US" sz="2200" b="1">
                <a:solidFill>
                  <a:schemeClr val="tx1"/>
                </a:solidFill>
                <a:latin typeface="Palatino Linotype"/>
                <a:cs typeface="Arial"/>
              </a:rPr>
              <a:t>X-ray Producing Equipment Safety</a:t>
            </a:r>
            <a:endParaRPr lang="en-US" sz="2200" b="1">
              <a:solidFill>
                <a:schemeClr val="tx1"/>
              </a:solidFill>
              <a:latin typeface="Palatino Linotype"/>
            </a:endParaRPr>
          </a:p>
          <a:p>
            <a:pPr marL="342900" indent="-342900"/>
            <a:r>
              <a:rPr lang="en-US" sz="2200" b="1">
                <a:solidFill>
                  <a:schemeClr val="tx1"/>
                </a:solidFill>
                <a:latin typeface="Palatino Linotype"/>
                <a:cs typeface="Arial"/>
              </a:rPr>
              <a:t>Magnet safety</a:t>
            </a:r>
          </a:p>
          <a:p>
            <a:pPr marL="342900" indent="-342900"/>
            <a:r>
              <a:rPr lang="en-US" sz="2200" b="1">
                <a:solidFill>
                  <a:schemeClr val="tx1"/>
                </a:solidFill>
                <a:latin typeface="Palatino Linotype"/>
                <a:cs typeface="Arial"/>
              </a:rPr>
              <a:t>Irradiator safety and Security Systems</a:t>
            </a:r>
          </a:p>
          <a:p>
            <a:pPr marL="342900" indent="-342900"/>
            <a:r>
              <a:rPr lang="en-US" sz="2200" b="1">
                <a:solidFill>
                  <a:schemeClr val="tx1"/>
                </a:solidFill>
                <a:latin typeface="Palatino Linotype"/>
                <a:cs typeface="Arial"/>
              </a:rPr>
              <a:t>Laboratory Safety Assessments/Inspections</a:t>
            </a:r>
          </a:p>
          <a:p>
            <a:pPr marL="342900" indent="-342900"/>
            <a:r>
              <a:rPr lang="en-US" sz="2200" b="1">
                <a:solidFill>
                  <a:schemeClr val="tx1"/>
                </a:solidFill>
                <a:latin typeface="Palatino Linotype"/>
                <a:cs typeface="Arial"/>
              </a:rPr>
              <a:t>Incident and Emergency Response for Radioactive materials</a:t>
            </a:r>
          </a:p>
          <a:p>
            <a:pPr marL="342900" indent="-342900"/>
            <a:r>
              <a:rPr lang="en-US" sz="2200" b="1">
                <a:solidFill>
                  <a:schemeClr val="tx1"/>
                </a:solidFill>
                <a:latin typeface="Palatino Linotype"/>
                <a:cs typeface="Arial"/>
              </a:rPr>
              <a:t>Radiation Incident Investigations</a:t>
            </a:r>
          </a:p>
          <a:p>
            <a:pPr marL="342900" indent="-342900"/>
            <a:r>
              <a:rPr lang="en-US" sz="2200" b="1">
                <a:solidFill>
                  <a:schemeClr val="tx1"/>
                </a:solidFill>
                <a:latin typeface="Palatino Linotype"/>
                <a:cs typeface="Arial"/>
              </a:rPr>
              <a:t>Laboratory Decommissioning Survey</a:t>
            </a:r>
          </a:p>
          <a:p>
            <a:pPr marL="342900" indent="-342900"/>
            <a:r>
              <a:rPr lang="en-US" sz="2200" b="1">
                <a:solidFill>
                  <a:schemeClr val="tx1"/>
                </a:solidFill>
                <a:latin typeface="Palatino Linotype"/>
                <a:cs typeface="Arial"/>
              </a:rPr>
              <a:t>Liaison with state and federal regulators</a:t>
            </a:r>
          </a:p>
          <a:p>
            <a:pPr marL="342900" indent="-342900"/>
            <a:endParaRPr lang="en-US" sz="2200" b="1">
              <a:solidFill>
                <a:schemeClr val="tx1"/>
              </a:solidFill>
              <a:latin typeface="Palatino Linotype"/>
            </a:endParaRPr>
          </a:p>
          <a:p>
            <a:pPr marL="342900" indent="-342900"/>
            <a:endParaRPr lang="en-US" sz="2200" b="1">
              <a:solidFill>
                <a:schemeClr val="tx1"/>
              </a:solidFill>
              <a:latin typeface="Palatino Linotype"/>
            </a:endParaRPr>
          </a:p>
          <a:p>
            <a:pPr marL="342900" indent="-342900"/>
            <a:endParaRPr lang="en-US" sz="2200" b="1">
              <a:solidFill>
                <a:schemeClr val="tx1"/>
              </a:solidFill>
              <a:latin typeface="Palatino Linotype"/>
            </a:endParaRPr>
          </a:p>
          <a:p>
            <a:pPr marL="342900" indent="-342900"/>
            <a:endParaRPr lang="en-US" sz="2200" b="1">
              <a:solidFill>
                <a:schemeClr val="tx1"/>
              </a:solidFill>
              <a:latin typeface="Palatino Linotype"/>
            </a:endParaRPr>
          </a:p>
        </p:txBody>
      </p:sp>
      <p:sp>
        <p:nvSpPr>
          <p:cNvPr id="3" name="Title 2">
            <a:extLst>
              <a:ext uri="{FF2B5EF4-FFF2-40B4-BE49-F238E27FC236}">
                <a16:creationId xmlns:a16="http://schemas.microsoft.com/office/drawing/2014/main" id="{931018AF-4A03-420D-B4FC-6D5B84F62667}"/>
              </a:ext>
            </a:extLst>
          </p:cNvPr>
          <p:cNvSpPr>
            <a:spLocks noGrp="1"/>
          </p:cNvSpPr>
          <p:nvPr>
            <p:ph type="title"/>
          </p:nvPr>
        </p:nvSpPr>
        <p:spPr/>
        <p:txBody>
          <a:bodyPr>
            <a:normAutofit/>
          </a:bodyPr>
          <a:lstStyle/>
          <a:p>
            <a:r>
              <a:rPr lang="en-US" sz="2200" b="1">
                <a:solidFill>
                  <a:schemeClr val="tx1"/>
                </a:solidFill>
                <a:latin typeface="Palatino Linotype" panose="02040502050505030304" pitchFamily="18" charset="0"/>
              </a:rPr>
              <a:t>Research Safety</a:t>
            </a:r>
          </a:p>
        </p:txBody>
      </p:sp>
      <p:pic>
        <p:nvPicPr>
          <p:cNvPr id="5" name="Picture 4">
            <a:extLst>
              <a:ext uri="{FF2B5EF4-FFF2-40B4-BE49-F238E27FC236}">
                <a16:creationId xmlns:a16="http://schemas.microsoft.com/office/drawing/2014/main" id="{F71E8DD6-E734-4DAE-B099-88954CF313E3}"/>
              </a:ext>
            </a:extLst>
          </p:cNvPr>
          <p:cNvPicPr>
            <a:picLocks noChangeAspect="1"/>
          </p:cNvPicPr>
          <p:nvPr/>
        </p:nvPicPr>
        <p:blipFill>
          <a:blip r:embed="rId2"/>
          <a:stretch>
            <a:fillRect/>
          </a:stretch>
        </p:blipFill>
        <p:spPr>
          <a:xfrm>
            <a:off x="7121114" y="2874383"/>
            <a:ext cx="1825385" cy="1825385"/>
          </a:xfrm>
          <a:prstGeom prst="rect">
            <a:avLst/>
          </a:prstGeom>
        </p:spPr>
      </p:pic>
      <p:pic>
        <p:nvPicPr>
          <p:cNvPr id="6" name="Picture 6" descr="Icon&#10;&#10;Description automatically generated">
            <a:extLst>
              <a:ext uri="{FF2B5EF4-FFF2-40B4-BE49-F238E27FC236}">
                <a16:creationId xmlns:a16="http://schemas.microsoft.com/office/drawing/2014/main" id="{CE0B3294-5236-866E-8034-351C219BD784}"/>
              </a:ext>
            </a:extLst>
          </p:cNvPr>
          <p:cNvPicPr>
            <a:picLocks noChangeAspect="1"/>
          </p:cNvPicPr>
          <p:nvPr/>
        </p:nvPicPr>
        <p:blipFill>
          <a:blip r:embed="rId3"/>
          <a:stretch>
            <a:fillRect/>
          </a:stretch>
        </p:blipFill>
        <p:spPr>
          <a:xfrm>
            <a:off x="7121105" y="764517"/>
            <a:ext cx="1824488" cy="1813705"/>
          </a:xfrm>
          <a:prstGeom prst="rect">
            <a:avLst/>
          </a:prstGeom>
        </p:spPr>
      </p:pic>
    </p:spTree>
    <p:extLst>
      <p:ext uri="{BB962C8B-B14F-4D97-AF65-F5344CB8AC3E}">
        <p14:creationId xmlns:p14="http://schemas.microsoft.com/office/powerpoint/2010/main" val="428121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BC49CA-B0D1-4A83-9E64-C6AF7AA672E1}"/>
              </a:ext>
            </a:extLst>
          </p:cNvPr>
          <p:cNvSpPr>
            <a:spLocks noGrp="1"/>
          </p:cNvSpPr>
          <p:nvPr>
            <p:ph type="body" sz="quarter" idx="13"/>
          </p:nvPr>
        </p:nvSpPr>
        <p:spPr>
          <a:xfrm>
            <a:off x="285753" y="792882"/>
            <a:ext cx="8611058" cy="4327255"/>
          </a:xfrm>
        </p:spPr>
        <p:txBody>
          <a:bodyPr vert="horz" lIns="91440" tIns="45720" rIns="91440" bIns="45720" rtlCol="0" anchor="t">
            <a:normAutofit fontScale="77500" lnSpcReduction="20000"/>
          </a:bodyPr>
          <a:lstStyle/>
          <a:p>
            <a:pPr marL="0" indent="0">
              <a:buNone/>
            </a:pPr>
            <a:r>
              <a:rPr lang="en-US" sz="2200" b="1" u="sng">
                <a:solidFill>
                  <a:schemeClr val="tx1"/>
                </a:solidFill>
                <a:latin typeface="Palatino Linotype"/>
                <a:cs typeface="Arial"/>
              </a:rPr>
              <a:t>Biosafety</a:t>
            </a:r>
            <a:r>
              <a:rPr lang="en-US" sz="2200" b="1">
                <a:solidFill>
                  <a:schemeClr val="tx1"/>
                </a:solidFill>
                <a:latin typeface="Palatino Linotype"/>
                <a:cs typeface="Arial"/>
              </a:rPr>
              <a:t> – </a:t>
            </a:r>
            <a:r>
              <a:rPr lang="en-US" sz="2200" b="1">
                <a:solidFill>
                  <a:srgbClr val="0070C0"/>
                </a:solidFill>
                <a:latin typeface="Palatino Linotype"/>
                <a:cs typeface="Arial"/>
              </a:rPr>
              <a:t>Joshua Turse (jt559), Biosafety Officer</a:t>
            </a:r>
          </a:p>
          <a:p>
            <a:pPr marL="342900" indent="-342900"/>
            <a:r>
              <a:rPr lang="en-US" sz="2200" b="1">
                <a:solidFill>
                  <a:schemeClr val="tx1"/>
                </a:solidFill>
                <a:latin typeface="Palatino Linotype"/>
                <a:cs typeface="Arial"/>
              </a:rPr>
              <a:t>Biological Inventory and Biosecurity</a:t>
            </a:r>
          </a:p>
          <a:p>
            <a:pPr marL="342900" indent="-342900"/>
            <a:r>
              <a:rPr lang="en-US" sz="2200" b="1">
                <a:solidFill>
                  <a:schemeClr val="tx1"/>
                </a:solidFill>
                <a:latin typeface="Palatino Linotype"/>
                <a:cs typeface="Arial"/>
              </a:rPr>
              <a:t>Biosafety Training, Bloodborne Pathogen Training</a:t>
            </a:r>
          </a:p>
          <a:p>
            <a:pPr marL="342900" indent="-342900"/>
            <a:r>
              <a:rPr lang="en-US" sz="2200" b="1">
                <a:solidFill>
                  <a:schemeClr val="tx1"/>
                </a:solidFill>
                <a:latin typeface="Palatino Linotype"/>
                <a:cs typeface="Arial"/>
              </a:rPr>
              <a:t>Biosafety and Biosecurity  Practices, Procedures and Handling</a:t>
            </a:r>
            <a:endParaRPr lang="en-US" sz="2200">
              <a:solidFill>
                <a:schemeClr val="tx1"/>
              </a:solidFill>
              <a:latin typeface="Arial"/>
              <a:cs typeface="Arial"/>
            </a:endParaRPr>
          </a:p>
          <a:p>
            <a:pPr marL="342900" indent="-342900"/>
            <a:r>
              <a:rPr lang="en-US" sz="2200" b="1">
                <a:solidFill>
                  <a:schemeClr val="tx1"/>
                </a:solidFill>
                <a:latin typeface="Palatino Linotype"/>
                <a:cs typeface="Arial"/>
              </a:rPr>
              <a:t>Institutional Biosafety Committee protocol review</a:t>
            </a:r>
            <a:endParaRPr lang="en-US">
              <a:solidFill>
                <a:schemeClr val="tx1"/>
              </a:solidFill>
            </a:endParaRPr>
          </a:p>
          <a:p>
            <a:pPr marL="342900" indent="-342900"/>
            <a:r>
              <a:rPr lang="en-US" sz="2200" b="1">
                <a:solidFill>
                  <a:schemeClr val="tx1"/>
                </a:solidFill>
                <a:latin typeface="Palatino Linotype"/>
                <a:cs typeface="Arial"/>
              </a:rPr>
              <a:t>Animal Biosafety, Institutional Animal Care and Use Committee reviews</a:t>
            </a:r>
          </a:p>
          <a:p>
            <a:pPr marL="342900" indent="-342900"/>
            <a:r>
              <a:rPr lang="en-US" sz="2200" b="1">
                <a:solidFill>
                  <a:schemeClr val="tx1"/>
                </a:solidFill>
                <a:latin typeface="Palatino Linotype"/>
                <a:cs typeface="Arial"/>
              </a:rPr>
              <a:t>High Containment Laboratory (BSL-3 &amp; Select Agent) procedures, practices and oversight</a:t>
            </a:r>
            <a:endParaRPr lang="en-US">
              <a:solidFill>
                <a:schemeClr val="tx1"/>
              </a:solidFill>
            </a:endParaRPr>
          </a:p>
          <a:p>
            <a:pPr marL="342900" indent="-342900"/>
            <a:r>
              <a:rPr lang="en-US" sz="2200" b="1">
                <a:solidFill>
                  <a:schemeClr val="tx1"/>
                </a:solidFill>
                <a:latin typeface="Palatino Linotype"/>
                <a:cs typeface="Arial"/>
              </a:rPr>
              <a:t>Liaison with federal regulatory agencies (NIH, CDC, USDA) including select agent program oversight</a:t>
            </a:r>
          </a:p>
          <a:p>
            <a:pPr marL="342900" indent="-342900"/>
            <a:r>
              <a:rPr lang="en-US" sz="2200" b="1">
                <a:solidFill>
                  <a:schemeClr val="tx1"/>
                </a:solidFill>
                <a:latin typeface="Palatino Linotype"/>
                <a:cs typeface="Arial"/>
              </a:rPr>
              <a:t>Consult on Institutional Review Board reviews of research on human subjects</a:t>
            </a:r>
          </a:p>
          <a:p>
            <a:pPr marL="342900" indent="-342900"/>
            <a:r>
              <a:rPr lang="en-US" sz="2200" b="1">
                <a:solidFill>
                  <a:schemeClr val="tx1"/>
                </a:solidFill>
                <a:latin typeface="Palatino Linotype"/>
                <a:cs typeface="Arial"/>
              </a:rPr>
              <a:t>Ensure Biosafety Cabinet and Autoclave verifications</a:t>
            </a:r>
            <a:endParaRPr lang="en-US">
              <a:solidFill>
                <a:schemeClr val="tx1"/>
              </a:solidFill>
            </a:endParaRPr>
          </a:p>
          <a:p>
            <a:pPr marL="342900" indent="-342900"/>
            <a:r>
              <a:rPr lang="en-US" sz="2200" b="1">
                <a:solidFill>
                  <a:schemeClr val="tx1"/>
                </a:solidFill>
                <a:latin typeface="Palatino Linotype"/>
                <a:cs typeface="Arial"/>
              </a:rPr>
              <a:t>Laboratory, Vivarium, Clinical Facilities Safety Assessments/Inspections</a:t>
            </a:r>
          </a:p>
          <a:p>
            <a:pPr marL="342900" indent="-342900"/>
            <a:r>
              <a:rPr lang="en-US" sz="2200" b="1">
                <a:solidFill>
                  <a:schemeClr val="tx1"/>
                </a:solidFill>
                <a:latin typeface="Palatino Linotype"/>
                <a:cs typeface="Arial"/>
              </a:rPr>
              <a:t>Exposure control plans, Incident and Emergency Response for Infectious Agents &amp; Toxins</a:t>
            </a:r>
          </a:p>
          <a:p>
            <a:pPr marL="342900" indent="-342900"/>
            <a:r>
              <a:rPr lang="en-US" sz="2200" b="1">
                <a:solidFill>
                  <a:schemeClr val="tx1"/>
                </a:solidFill>
                <a:latin typeface="Palatino Linotype"/>
                <a:cs typeface="Arial"/>
              </a:rPr>
              <a:t>Biohazard Incident Investigations</a:t>
            </a:r>
          </a:p>
          <a:p>
            <a:pPr marL="342900" indent="-342900"/>
            <a:r>
              <a:rPr lang="en-US" sz="2200" b="1">
                <a:solidFill>
                  <a:schemeClr val="tx1"/>
                </a:solidFill>
                <a:latin typeface="Palatino Linotype"/>
                <a:cs typeface="Arial"/>
              </a:rPr>
              <a:t>COVID response and protocols for testing sites</a:t>
            </a:r>
          </a:p>
          <a:p>
            <a:pPr marL="342900" indent="-342900"/>
            <a:endParaRPr lang="en-US" sz="2200" b="1">
              <a:solidFill>
                <a:schemeClr val="tx1"/>
              </a:solidFill>
              <a:latin typeface="Palatino Linotype"/>
              <a:cs typeface="Arial"/>
            </a:endParaRPr>
          </a:p>
        </p:txBody>
      </p:sp>
      <p:sp>
        <p:nvSpPr>
          <p:cNvPr id="3" name="Title 2">
            <a:extLst>
              <a:ext uri="{FF2B5EF4-FFF2-40B4-BE49-F238E27FC236}">
                <a16:creationId xmlns:a16="http://schemas.microsoft.com/office/drawing/2014/main" id="{A101312F-EAA7-4AA7-B1E4-CB498514EE6F}"/>
              </a:ext>
            </a:extLst>
          </p:cNvPr>
          <p:cNvSpPr>
            <a:spLocks noGrp="1"/>
          </p:cNvSpPr>
          <p:nvPr>
            <p:ph type="title"/>
          </p:nvPr>
        </p:nvSpPr>
        <p:spPr>
          <a:xfrm>
            <a:off x="287899" y="335894"/>
            <a:ext cx="6554707" cy="452582"/>
          </a:xfrm>
        </p:spPr>
        <p:txBody>
          <a:bodyPr>
            <a:normAutofit fontScale="90000"/>
          </a:bodyPr>
          <a:lstStyle/>
          <a:p>
            <a:r>
              <a:rPr lang="en-US" sz="2400" b="1">
                <a:solidFill>
                  <a:schemeClr val="tx1"/>
                </a:solidFill>
                <a:latin typeface="Palatino Linotype" panose="02040502050505030304" pitchFamily="18" charset="0"/>
              </a:rPr>
              <a:t>Research Safety</a:t>
            </a:r>
          </a:p>
        </p:txBody>
      </p:sp>
      <p:pic>
        <p:nvPicPr>
          <p:cNvPr id="4" name="Picture 3">
            <a:extLst>
              <a:ext uri="{FF2B5EF4-FFF2-40B4-BE49-F238E27FC236}">
                <a16:creationId xmlns:a16="http://schemas.microsoft.com/office/drawing/2014/main" id="{D7737EC4-6489-493D-836F-E3E08DC8C63D}"/>
              </a:ext>
            </a:extLst>
          </p:cNvPr>
          <p:cNvPicPr>
            <a:picLocks noChangeAspect="1"/>
          </p:cNvPicPr>
          <p:nvPr/>
        </p:nvPicPr>
        <p:blipFill>
          <a:blip r:embed="rId2"/>
          <a:stretch>
            <a:fillRect/>
          </a:stretch>
        </p:blipFill>
        <p:spPr>
          <a:xfrm>
            <a:off x="7135516" y="101708"/>
            <a:ext cx="1838325" cy="1838325"/>
          </a:xfrm>
          <a:prstGeom prst="rect">
            <a:avLst/>
          </a:prstGeom>
        </p:spPr>
      </p:pic>
    </p:spTree>
    <p:extLst>
      <p:ext uri="{BB962C8B-B14F-4D97-AF65-F5344CB8AC3E}">
        <p14:creationId xmlns:p14="http://schemas.microsoft.com/office/powerpoint/2010/main" val="148844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F8A1D5-9174-4DD8-A3CF-34BBCDA9EE10}"/>
              </a:ext>
            </a:extLst>
          </p:cNvPr>
          <p:cNvSpPr>
            <a:spLocks noGrp="1"/>
          </p:cNvSpPr>
          <p:nvPr>
            <p:ph type="body" sz="quarter" idx="13"/>
          </p:nvPr>
        </p:nvSpPr>
        <p:spPr/>
        <p:txBody>
          <a:bodyPr vert="horz" lIns="91440" tIns="45720" rIns="91440" bIns="45720" rtlCol="0" anchor="t">
            <a:normAutofit/>
          </a:bodyPr>
          <a:lstStyle/>
          <a:p>
            <a:pPr marL="0" indent="0">
              <a:buNone/>
            </a:pPr>
            <a:r>
              <a:rPr lang="en-US" sz="1900" b="1" u="sng">
                <a:solidFill>
                  <a:schemeClr val="tx1"/>
                </a:solidFill>
                <a:latin typeface="Palatino Linotype"/>
                <a:cs typeface="Arial"/>
              </a:rPr>
              <a:t>Training</a:t>
            </a:r>
            <a:r>
              <a:rPr lang="en-US" sz="1900" b="1">
                <a:solidFill>
                  <a:schemeClr val="tx1"/>
                </a:solidFill>
                <a:latin typeface="Palatino Linotype"/>
                <a:cs typeface="Arial"/>
              </a:rPr>
              <a:t> – </a:t>
            </a:r>
            <a:r>
              <a:rPr lang="en-US" sz="1900" b="1">
                <a:solidFill>
                  <a:srgbClr val="0070C0"/>
                </a:solidFill>
                <a:latin typeface="Palatino Linotype"/>
                <a:cs typeface="Arial"/>
              </a:rPr>
              <a:t>Tracy Thier (tlt67), Training Manager</a:t>
            </a:r>
          </a:p>
          <a:p>
            <a:r>
              <a:rPr lang="en-US" sz="1900" b="1">
                <a:solidFill>
                  <a:schemeClr val="tx1"/>
                </a:solidFill>
                <a:latin typeface="Palatino Linotype"/>
                <a:cs typeface="Arial"/>
              </a:rPr>
              <a:t>Training development in Adobe for all EHS trainings</a:t>
            </a:r>
          </a:p>
          <a:p>
            <a:r>
              <a:rPr lang="en-US" sz="1900" b="1">
                <a:solidFill>
                  <a:schemeClr val="tx1"/>
                </a:solidFill>
                <a:latin typeface="Palatino Linotype"/>
                <a:cs typeface="Arial"/>
              </a:rPr>
              <a:t>Safety Training Consortium Contributing Member</a:t>
            </a:r>
          </a:p>
          <a:p>
            <a:r>
              <a:rPr lang="en-US" sz="1900" b="1">
                <a:solidFill>
                  <a:schemeClr val="tx1"/>
                </a:solidFill>
                <a:latin typeface="Palatino Linotype"/>
                <a:cs typeface="Arial"/>
              </a:rPr>
              <a:t>Training implementation in </a:t>
            </a:r>
            <a:r>
              <a:rPr lang="en-US" sz="1900" b="1" err="1">
                <a:solidFill>
                  <a:schemeClr val="tx1"/>
                </a:solidFill>
                <a:latin typeface="Palatino Linotype"/>
                <a:cs typeface="Arial"/>
              </a:rPr>
              <a:t>CULearn</a:t>
            </a:r>
            <a:endParaRPr lang="en-US" sz="1900" b="1">
              <a:solidFill>
                <a:schemeClr val="tx1"/>
              </a:solidFill>
              <a:latin typeface="Palatino Linotype"/>
              <a:cs typeface="Arial"/>
            </a:endParaRPr>
          </a:p>
          <a:p>
            <a:pPr marL="342265" indent="-342265"/>
            <a:r>
              <a:rPr lang="en-US" sz="1900" b="1">
                <a:solidFill>
                  <a:schemeClr val="tx1"/>
                </a:solidFill>
                <a:latin typeface="Palatino Linotype"/>
                <a:cs typeface="Arial"/>
              </a:rPr>
              <a:t>Training completion tracking  &gt;30,000 per year</a:t>
            </a:r>
          </a:p>
          <a:p>
            <a:endParaRPr lang="en-US" sz="1900" b="1">
              <a:solidFill>
                <a:schemeClr val="tx1"/>
              </a:solidFill>
              <a:latin typeface="Palatino Linotype"/>
              <a:cs typeface="Arial"/>
            </a:endParaRPr>
          </a:p>
          <a:p>
            <a:endParaRPr lang="en-US" sz="1900" b="1">
              <a:solidFill>
                <a:schemeClr val="tx1"/>
              </a:solidFill>
              <a:latin typeface="Palatino Linotype"/>
              <a:cs typeface="Arial"/>
            </a:endParaRPr>
          </a:p>
        </p:txBody>
      </p:sp>
      <p:pic>
        <p:nvPicPr>
          <p:cNvPr id="5" name="Graphic 4" descr="Teacher with solid fill">
            <a:extLst>
              <a:ext uri="{FF2B5EF4-FFF2-40B4-BE49-F238E27FC236}">
                <a16:creationId xmlns:a16="http://schemas.microsoft.com/office/drawing/2014/main" id="{7E3E119B-2CEF-4614-8711-B3B70091AF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1800" y="361950"/>
            <a:ext cx="1676400" cy="1676400"/>
          </a:xfrm>
          <a:prstGeom prst="rect">
            <a:avLst/>
          </a:prstGeom>
        </p:spPr>
      </p:pic>
      <p:graphicFrame>
        <p:nvGraphicFramePr>
          <p:cNvPr id="3" name="Table 3">
            <a:extLst>
              <a:ext uri="{FF2B5EF4-FFF2-40B4-BE49-F238E27FC236}">
                <a16:creationId xmlns:a16="http://schemas.microsoft.com/office/drawing/2014/main" id="{6D3DBFD3-6B04-C891-9270-B77321A5FB8F}"/>
              </a:ext>
            </a:extLst>
          </p:cNvPr>
          <p:cNvGraphicFramePr>
            <a:graphicFrameLocks noGrp="1"/>
          </p:cNvGraphicFramePr>
          <p:nvPr>
            <p:extLst>
              <p:ext uri="{D42A27DB-BD31-4B8C-83A1-F6EECF244321}">
                <p14:modId xmlns:p14="http://schemas.microsoft.com/office/powerpoint/2010/main" val="3875409136"/>
              </p:ext>
            </p:extLst>
          </p:nvPr>
        </p:nvGraphicFramePr>
        <p:xfrm>
          <a:off x="565287" y="3087342"/>
          <a:ext cx="2691738" cy="1828800"/>
        </p:xfrm>
        <a:graphic>
          <a:graphicData uri="http://schemas.openxmlformats.org/drawingml/2006/table">
            <a:tbl>
              <a:tblPr firstRow="1" bandRow="1">
                <a:tableStyleId>{5C22544A-7EE6-4342-B048-85BDC9FD1C3A}</a:tableStyleId>
              </a:tblPr>
              <a:tblGrid>
                <a:gridCol w="1345869">
                  <a:extLst>
                    <a:ext uri="{9D8B030D-6E8A-4147-A177-3AD203B41FA5}">
                      <a16:colId xmlns:a16="http://schemas.microsoft.com/office/drawing/2014/main" val="3808444859"/>
                    </a:ext>
                  </a:extLst>
                </a:gridCol>
                <a:gridCol w="1345869">
                  <a:extLst>
                    <a:ext uri="{9D8B030D-6E8A-4147-A177-3AD203B41FA5}">
                      <a16:colId xmlns:a16="http://schemas.microsoft.com/office/drawing/2014/main" val="3909316863"/>
                    </a:ext>
                  </a:extLst>
                </a:gridCol>
              </a:tblGrid>
              <a:tr h="328275">
                <a:tc>
                  <a:txBody>
                    <a:bodyPr/>
                    <a:lstStyle/>
                    <a:p>
                      <a:r>
                        <a:rPr lang="en-US"/>
                        <a:t>RSS Group</a:t>
                      </a:r>
                    </a:p>
                  </a:txBody>
                  <a:tcPr/>
                </a:tc>
                <a:tc>
                  <a:txBody>
                    <a:bodyPr/>
                    <a:lstStyle/>
                    <a:p>
                      <a:pPr algn="ctr"/>
                      <a:r>
                        <a:rPr lang="en-US"/>
                        <a:t># in 2021</a:t>
                      </a:r>
                    </a:p>
                  </a:txBody>
                  <a:tcPr/>
                </a:tc>
                <a:extLst>
                  <a:ext uri="{0D108BD9-81ED-4DB2-BD59-A6C34878D82A}">
                    <a16:rowId xmlns:a16="http://schemas.microsoft.com/office/drawing/2014/main" val="745256951"/>
                  </a:ext>
                </a:extLst>
              </a:tr>
              <a:tr h="328275">
                <a:tc>
                  <a:txBody>
                    <a:bodyPr/>
                    <a:lstStyle/>
                    <a:p>
                      <a:r>
                        <a:rPr lang="en-US"/>
                        <a:t>Bio</a:t>
                      </a:r>
                    </a:p>
                  </a:txBody>
                  <a:tcPr/>
                </a:tc>
                <a:tc>
                  <a:txBody>
                    <a:bodyPr/>
                    <a:lstStyle/>
                    <a:p>
                      <a:pPr algn="ctr"/>
                      <a:r>
                        <a:rPr lang="en-US"/>
                        <a:t>1,711</a:t>
                      </a:r>
                    </a:p>
                  </a:txBody>
                  <a:tcPr/>
                </a:tc>
                <a:extLst>
                  <a:ext uri="{0D108BD9-81ED-4DB2-BD59-A6C34878D82A}">
                    <a16:rowId xmlns:a16="http://schemas.microsoft.com/office/drawing/2014/main" val="2624447399"/>
                  </a:ext>
                </a:extLst>
              </a:tr>
              <a:tr h="328275">
                <a:tc>
                  <a:txBody>
                    <a:bodyPr/>
                    <a:lstStyle/>
                    <a:p>
                      <a:r>
                        <a:rPr lang="en-US"/>
                        <a:t>Rad</a:t>
                      </a:r>
                    </a:p>
                  </a:txBody>
                  <a:tcPr/>
                </a:tc>
                <a:tc>
                  <a:txBody>
                    <a:bodyPr/>
                    <a:lstStyle/>
                    <a:p>
                      <a:pPr algn="ctr"/>
                      <a:r>
                        <a:rPr lang="en-US"/>
                        <a:t>469</a:t>
                      </a:r>
                    </a:p>
                  </a:txBody>
                  <a:tcPr/>
                </a:tc>
                <a:extLst>
                  <a:ext uri="{0D108BD9-81ED-4DB2-BD59-A6C34878D82A}">
                    <a16:rowId xmlns:a16="http://schemas.microsoft.com/office/drawing/2014/main" val="2907288088"/>
                  </a:ext>
                </a:extLst>
              </a:tr>
              <a:tr h="328275">
                <a:tc>
                  <a:txBody>
                    <a:bodyPr/>
                    <a:lstStyle/>
                    <a:p>
                      <a:r>
                        <a:rPr lang="en-US"/>
                        <a:t>Chem/Lab</a:t>
                      </a:r>
                    </a:p>
                  </a:txBody>
                  <a:tcPr/>
                </a:tc>
                <a:tc>
                  <a:txBody>
                    <a:bodyPr/>
                    <a:lstStyle/>
                    <a:p>
                      <a:pPr algn="ctr"/>
                      <a:r>
                        <a:rPr lang="en-US"/>
                        <a:t>4,170</a:t>
                      </a:r>
                    </a:p>
                  </a:txBody>
                  <a:tcPr/>
                </a:tc>
                <a:extLst>
                  <a:ext uri="{0D108BD9-81ED-4DB2-BD59-A6C34878D82A}">
                    <a16:rowId xmlns:a16="http://schemas.microsoft.com/office/drawing/2014/main" val="1438848705"/>
                  </a:ext>
                </a:extLst>
              </a:tr>
              <a:tr h="328275">
                <a:tc>
                  <a:txBody>
                    <a:bodyPr/>
                    <a:lstStyle/>
                    <a:p>
                      <a:r>
                        <a:rPr lang="en-US"/>
                        <a:t>Total</a:t>
                      </a:r>
                    </a:p>
                  </a:txBody>
                  <a:tcPr/>
                </a:tc>
                <a:tc>
                  <a:txBody>
                    <a:bodyPr/>
                    <a:lstStyle/>
                    <a:p>
                      <a:pPr algn="ctr"/>
                      <a:r>
                        <a:rPr lang="en-US"/>
                        <a:t>6,350</a:t>
                      </a:r>
                    </a:p>
                  </a:txBody>
                  <a:tcPr/>
                </a:tc>
                <a:extLst>
                  <a:ext uri="{0D108BD9-81ED-4DB2-BD59-A6C34878D82A}">
                    <a16:rowId xmlns:a16="http://schemas.microsoft.com/office/drawing/2014/main" val="1714699423"/>
                  </a:ext>
                </a:extLst>
              </a:tr>
            </a:tbl>
          </a:graphicData>
        </a:graphic>
      </p:graphicFrame>
      <p:graphicFrame>
        <p:nvGraphicFramePr>
          <p:cNvPr id="6" name="Table 3">
            <a:extLst>
              <a:ext uri="{FF2B5EF4-FFF2-40B4-BE49-F238E27FC236}">
                <a16:creationId xmlns:a16="http://schemas.microsoft.com/office/drawing/2014/main" id="{23B79120-7C4A-8A67-F376-4A11FC7EFA99}"/>
              </a:ext>
            </a:extLst>
          </p:cNvPr>
          <p:cNvGraphicFramePr>
            <a:graphicFrameLocks noGrp="1"/>
          </p:cNvGraphicFramePr>
          <p:nvPr>
            <p:extLst>
              <p:ext uri="{D42A27DB-BD31-4B8C-83A1-F6EECF244321}">
                <p14:modId xmlns:p14="http://schemas.microsoft.com/office/powerpoint/2010/main" val="3958085503"/>
              </p:ext>
            </p:extLst>
          </p:nvPr>
        </p:nvGraphicFramePr>
        <p:xfrm>
          <a:off x="3397938" y="3093554"/>
          <a:ext cx="2691737" cy="1828800"/>
        </p:xfrm>
        <a:graphic>
          <a:graphicData uri="http://schemas.openxmlformats.org/drawingml/2006/table">
            <a:tbl>
              <a:tblPr firstRow="1" bandRow="1">
                <a:tableStyleId>{5C22544A-7EE6-4342-B048-85BDC9FD1C3A}</a:tableStyleId>
              </a:tblPr>
              <a:tblGrid>
                <a:gridCol w="1503293">
                  <a:extLst>
                    <a:ext uri="{9D8B030D-6E8A-4147-A177-3AD203B41FA5}">
                      <a16:colId xmlns:a16="http://schemas.microsoft.com/office/drawing/2014/main" val="3808444859"/>
                    </a:ext>
                  </a:extLst>
                </a:gridCol>
                <a:gridCol w="1188444">
                  <a:extLst>
                    <a:ext uri="{9D8B030D-6E8A-4147-A177-3AD203B41FA5}">
                      <a16:colId xmlns:a16="http://schemas.microsoft.com/office/drawing/2014/main" val="3909316863"/>
                    </a:ext>
                  </a:extLst>
                </a:gridCol>
              </a:tblGrid>
              <a:tr h="328275">
                <a:tc>
                  <a:txBody>
                    <a:bodyPr/>
                    <a:lstStyle/>
                    <a:p>
                      <a:r>
                        <a:rPr lang="en-US"/>
                        <a:t>OSH Group</a:t>
                      </a:r>
                    </a:p>
                  </a:txBody>
                  <a:tcPr/>
                </a:tc>
                <a:tc>
                  <a:txBody>
                    <a:bodyPr/>
                    <a:lstStyle/>
                    <a:p>
                      <a:pPr algn="ctr"/>
                      <a:r>
                        <a:rPr lang="en-US"/>
                        <a:t># in 2021</a:t>
                      </a:r>
                    </a:p>
                  </a:txBody>
                  <a:tcPr/>
                </a:tc>
                <a:extLst>
                  <a:ext uri="{0D108BD9-81ED-4DB2-BD59-A6C34878D82A}">
                    <a16:rowId xmlns:a16="http://schemas.microsoft.com/office/drawing/2014/main" val="745256951"/>
                  </a:ext>
                </a:extLst>
              </a:tr>
              <a:tr h="328275">
                <a:tc>
                  <a:txBody>
                    <a:bodyPr/>
                    <a:lstStyle/>
                    <a:p>
                      <a:r>
                        <a:rPr lang="en-US"/>
                        <a:t>OSHIP</a:t>
                      </a:r>
                    </a:p>
                  </a:txBody>
                  <a:tcPr/>
                </a:tc>
                <a:tc>
                  <a:txBody>
                    <a:bodyPr/>
                    <a:lstStyle/>
                    <a:p>
                      <a:pPr algn="ctr"/>
                      <a:r>
                        <a:rPr lang="en-US"/>
                        <a:t>22,249</a:t>
                      </a:r>
                    </a:p>
                  </a:txBody>
                  <a:tcPr/>
                </a:tc>
                <a:extLst>
                  <a:ext uri="{0D108BD9-81ED-4DB2-BD59-A6C34878D82A}">
                    <a16:rowId xmlns:a16="http://schemas.microsoft.com/office/drawing/2014/main" val="2624447399"/>
                  </a:ext>
                </a:extLst>
              </a:tr>
              <a:tr h="328275">
                <a:tc>
                  <a:txBody>
                    <a:bodyPr/>
                    <a:lstStyle/>
                    <a:p>
                      <a:r>
                        <a:rPr lang="en-US"/>
                        <a:t>DOT</a:t>
                      </a:r>
                    </a:p>
                  </a:txBody>
                  <a:tcPr/>
                </a:tc>
                <a:tc>
                  <a:txBody>
                    <a:bodyPr/>
                    <a:lstStyle/>
                    <a:p>
                      <a:pPr algn="ctr"/>
                      <a:r>
                        <a:rPr lang="en-US"/>
                        <a:t>496</a:t>
                      </a:r>
                    </a:p>
                  </a:txBody>
                  <a:tcPr/>
                </a:tc>
                <a:extLst>
                  <a:ext uri="{0D108BD9-81ED-4DB2-BD59-A6C34878D82A}">
                    <a16:rowId xmlns:a16="http://schemas.microsoft.com/office/drawing/2014/main" val="2907288088"/>
                  </a:ext>
                </a:extLst>
              </a:tr>
              <a:tr h="328275">
                <a:tc>
                  <a:txBody>
                    <a:bodyPr/>
                    <a:lstStyle/>
                    <a:p>
                      <a:endParaRPr lang="en-US"/>
                    </a:p>
                  </a:txBody>
                  <a:tcPr/>
                </a:tc>
                <a:tc>
                  <a:txBody>
                    <a:bodyPr/>
                    <a:lstStyle/>
                    <a:p>
                      <a:pPr algn="ctr"/>
                      <a:endParaRPr lang="en-US"/>
                    </a:p>
                  </a:txBody>
                  <a:tcPr/>
                </a:tc>
                <a:extLst>
                  <a:ext uri="{0D108BD9-81ED-4DB2-BD59-A6C34878D82A}">
                    <a16:rowId xmlns:a16="http://schemas.microsoft.com/office/drawing/2014/main" val="1438848705"/>
                  </a:ext>
                </a:extLst>
              </a:tr>
              <a:tr h="328275">
                <a:tc>
                  <a:txBody>
                    <a:bodyPr/>
                    <a:lstStyle/>
                    <a:p>
                      <a:r>
                        <a:rPr lang="en-US"/>
                        <a:t>Total</a:t>
                      </a:r>
                    </a:p>
                  </a:txBody>
                  <a:tcPr/>
                </a:tc>
                <a:tc>
                  <a:txBody>
                    <a:bodyPr/>
                    <a:lstStyle/>
                    <a:p>
                      <a:pPr algn="ctr"/>
                      <a:r>
                        <a:rPr lang="en-US"/>
                        <a:t>22,745</a:t>
                      </a:r>
                    </a:p>
                  </a:txBody>
                  <a:tcPr/>
                </a:tc>
                <a:extLst>
                  <a:ext uri="{0D108BD9-81ED-4DB2-BD59-A6C34878D82A}">
                    <a16:rowId xmlns:a16="http://schemas.microsoft.com/office/drawing/2014/main" val="1714699423"/>
                  </a:ext>
                </a:extLst>
              </a:tr>
            </a:tbl>
          </a:graphicData>
        </a:graphic>
      </p:graphicFrame>
      <p:graphicFrame>
        <p:nvGraphicFramePr>
          <p:cNvPr id="7" name="Table 3">
            <a:extLst>
              <a:ext uri="{FF2B5EF4-FFF2-40B4-BE49-F238E27FC236}">
                <a16:creationId xmlns:a16="http://schemas.microsoft.com/office/drawing/2014/main" id="{0B64D260-4871-64F5-47B3-6EC0AF2DD017}"/>
              </a:ext>
            </a:extLst>
          </p:cNvPr>
          <p:cNvGraphicFramePr>
            <a:graphicFrameLocks noGrp="1"/>
          </p:cNvGraphicFramePr>
          <p:nvPr>
            <p:extLst>
              <p:ext uri="{D42A27DB-BD31-4B8C-83A1-F6EECF244321}">
                <p14:modId xmlns:p14="http://schemas.microsoft.com/office/powerpoint/2010/main" val="3335062444"/>
              </p:ext>
            </p:extLst>
          </p:nvPr>
        </p:nvGraphicFramePr>
        <p:xfrm>
          <a:off x="6174682" y="3081129"/>
          <a:ext cx="2691737" cy="1828800"/>
        </p:xfrm>
        <a:graphic>
          <a:graphicData uri="http://schemas.openxmlformats.org/drawingml/2006/table">
            <a:tbl>
              <a:tblPr firstRow="1" bandRow="1">
                <a:tableStyleId>{5C22544A-7EE6-4342-B048-85BDC9FD1C3A}</a:tableStyleId>
              </a:tblPr>
              <a:tblGrid>
                <a:gridCol w="1503293">
                  <a:extLst>
                    <a:ext uri="{9D8B030D-6E8A-4147-A177-3AD203B41FA5}">
                      <a16:colId xmlns:a16="http://schemas.microsoft.com/office/drawing/2014/main" val="3808444859"/>
                    </a:ext>
                  </a:extLst>
                </a:gridCol>
                <a:gridCol w="1188444">
                  <a:extLst>
                    <a:ext uri="{9D8B030D-6E8A-4147-A177-3AD203B41FA5}">
                      <a16:colId xmlns:a16="http://schemas.microsoft.com/office/drawing/2014/main" val="3909316863"/>
                    </a:ext>
                  </a:extLst>
                </a:gridCol>
              </a:tblGrid>
              <a:tr h="328275">
                <a:tc>
                  <a:txBody>
                    <a:bodyPr/>
                    <a:lstStyle/>
                    <a:p>
                      <a:r>
                        <a:rPr lang="en-US"/>
                        <a:t>Other</a:t>
                      </a:r>
                    </a:p>
                  </a:txBody>
                  <a:tcPr/>
                </a:tc>
                <a:tc>
                  <a:txBody>
                    <a:bodyPr/>
                    <a:lstStyle/>
                    <a:p>
                      <a:pPr algn="ctr"/>
                      <a:r>
                        <a:rPr lang="en-US"/>
                        <a:t># in 2021</a:t>
                      </a:r>
                    </a:p>
                  </a:txBody>
                  <a:tcPr/>
                </a:tc>
                <a:extLst>
                  <a:ext uri="{0D108BD9-81ED-4DB2-BD59-A6C34878D82A}">
                    <a16:rowId xmlns:a16="http://schemas.microsoft.com/office/drawing/2014/main" val="745256951"/>
                  </a:ext>
                </a:extLst>
              </a:tr>
              <a:tr h="328275">
                <a:tc>
                  <a:txBody>
                    <a:bodyPr/>
                    <a:lstStyle/>
                    <a:p>
                      <a:pPr lvl="0">
                        <a:buNone/>
                      </a:pPr>
                      <a:r>
                        <a:rPr lang="en-US"/>
                        <a:t>Waste</a:t>
                      </a:r>
                    </a:p>
                  </a:txBody>
                  <a:tcPr/>
                </a:tc>
                <a:tc>
                  <a:txBody>
                    <a:bodyPr/>
                    <a:lstStyle/>
                    <a:p>
                      <a:pPr lvl="0" algn="ctr">
                        <a:buNone/>
                      </a:pPr>
                      <a:r>
                        <a:rPr lang="en-US"/>
                        <a:t>1,529</a:t>
                      </a:r>
                    </a:p>
                  </a:txBody>
                  <a:tcPr/>
                </a:tc>
                <a:extLst>
                  <a:ext uri="{0D108BD9-81ED-4DB2-BD59-A6C34878D82A}">
                    <a16:rowId xmlns:a16="http://schemas.microsoft.com/office/drawing/2014/main" val="2624447399"/>
                  </a:ext>
                </a:extLst>
              </a:tr>
              <a:tr h="328275">
                <a:tc>
                  <a:txBody>
                    <a:bodyPr/>
                    <a:lstStyle/>
                    <a:p>
                      <a:pPr lvl="0">
                        <a:buNone/>
                      </a:pPr>
                      <a:r>
                        <a:rPr lang="en-US"/>
                        <a:t>FPES</a:t>
                      </a:r>
                    </a:p>
                  </a:txBody>
                  <a:tcPr/>
                </a:tc>
                <a:tc>
                  <a:txBody>
                    <a:bodyPr/>
                    <a:lstStyle/>
                    <a:p>
                      <a:pPr lvl="0" algn="ctr">
                        <a:buNone/>
                      </a:pPr>
                      <a:r>
                        <a:rPr lang="en-US"/>
                        <a:t>1,259</a:t>
                      </a:r>
                    </a:p>
                  </a:txBody>
                  <a:tcPr/>
                </a:tc>
                <a:extLst>
                  <a:ext uri="{0D108BD9-81ED-4DB2-BD59-A6C34878D82A}">
                    <a16:rowId xmlns:a16="http://schemas.microsoft.com/office/drawing/2014/main" val="2907288088"/>
                  </a:ext>
                </a:extLst>
              </a:tr>
              <a:tr h="328275">
                <a:tc>
                  <a:txBody>
                    <a:bodyPr/>
                    <a:lstStyle/>
                    <a:p>
                      <a:pPr lvl="0">
                        <a:buNone/>
                      </a:pPr>
                      <a:r>
                        <a:rPr lang="en-US"/>
                        <a:t>EM</a:t>
                      </a:r>
                    </a:p>
                  </a:txBody>
                  <a:tcPr/>
                </a:tc>
                <a:tc>
                  <a:txBody>
                    <a:bodyPr/>
                    <a:lstStyle/>
                    <a:p>
                      <a:pPr lvl="0" algn="ctr">
                        <a:buNone/>
                      </a:pPr>
                      <a:r>
                        <a:rPr lang="en-US"/>
                        <a:t>94</a:t>
                      </a:r>
                    </a:p>
                  </a:txBody>
                  <a:tcPr/>
                </a:tc>
                <a:extLst>
                  <a:ext uri="{0D108BD9-81ED-4DB2-BD59-A6C34878D82A}">
                    <a16:rowId xmlns:a16="http://schemas.microsoft.com/office/drawing/2014/main" val="1438848705"/>
                  </a:ext>
                </a:extLst>
              </a:tr>
              <a:tr h="328275">
                <a:tc>
                  <a:txBody>
                    <a:bodyPr/>
                    <a:lstStyle/>
                    <a:p>
                      <a:pPr lvl="0">
                        <a:buNone/>
                      </a:pPr>
                      <a:r>
                        <a:rPr lang="en-US"/>
                        <a:t>Total</a:t>
                      </a:r>
                    </a:p>
                  </a:txBody>
                  <a:tcPr/>
                </a:tc>
                <a:tc>
                  <a:txBody>
                    <a:bodyPr/>
                    <a:lstStyle/>
                    <a:p>
                      <a:pPr lvl="0" algn="ctr">
                        <a:buNone/>
                      </a:pPr>
                      <a:r>
                        <a:rPr lang="en-US"/>
                        <a:t>2,882</a:t>
                      </a:r>
                    </a:p>
                  </a:txBody>
                  <a:tcPr/>
                </a:tc>
                <a:extLst>
                  <a:ext uri="{0D108BD9-81ED-4DB2-BD59-A6C34878D82A}">
                    <a16:rowId xmlns:a16="http://schemas.microsoft.com/office/drawing/2014/main" val="1714699423"/>
                  </a:ext>
                </a:extLst>
              </a:tr>
            </a:tbl>
          </a:graphicData>
        </a:graphic>
      </p:graphicFrame>
    </p:spTree>
    <p:extLst>
      <p:ext uri="{BB962C8B-B14F-4D97-AF65-F5344CB8AC3E}">
        <p14:creationId xmlns:p14="http://schemas.microsoft.com/office/powerpoint/2010/main" val="136160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6946" y="742951"/>
            <a:ext cx="8654174" cy="4267198"/>
          </a:xfrm>
        </p:spPr>
        <p:txBody>
          <a:bodyPr vert="horz" lIns="91440" tIns="45720" rIns="91440" bIns="45720" rtlCol="0" anchor="t">
            <a:normAutofit/>
          </a:bodyPr>
          <a:lstStyle/>
          <a:p>
            <a:pPr marL="0" indent="0">
              <a:spcBef>
                <a:spcPts val="0"/>
              </a:spcBef>
              <a:buNone/>
            </a:pPr>
            <a:r>
              <a:rPr lang="en-US" sz="2200" b="1">
                <a:solidFill>
                  <a:schemeClr val="tx1"/>
                </a:solidFill>
                <a:latin typeface="Palatino Linotype" panose="02040502050505030304" pitchFamily="18" charset="0"/>
                <a:hlinkClick r:id="rId2">
                  <a:extLst>
                    <a:ext uri="{A12FA001-AC4F-418D-AE19-62706E023703}">
                      <ahyp:hlinkClr xmlns:ahyp="http://schemas.microsoft.com/office/drawing/2018/hyperlinkcolor" val="tx"/>
                    </a:ext>
                  </a:extLst>
                </a:hlinkClick>
              </a:rPr>
              <a:t>Department of Transportation Programs:</a:t>
            </a:r>
            <a:endParaRPr lang="en-US" sz="2200" b="1">
              <a:solidFill>
                <a:schemeClr val="tx1"/>
              </a:solidFill>
              <a:latin typeface="Palatino Linotype" panose="02040502050505030304" pitchFamily="18" charset="0"/>
            </a:endParaRPr>
          </a:p>
          <a:p>
            <a:pPr marL="342265" indent="-342265">
              <a:spcBef>
                <a:spcPts val="0"/>
              </a:spcBef>
            </a:pPr>
            <a:r>
              <a:rPr lang="en-US" sz="2000">
                <a:solidFill>
                  <a:schemeClr val="tx1"/>
                </a:solidFill>
                <a:latin typeface="Palatino Linotype" panose="02040502050505030304" pitchFamily="18" charset="0"/>
              </a:rPr>
              <a:t>Commercial Motor Vehicles</a:t>
            </a:r>
          </a:p>
          <a:p>
            <a:pPr marL="742315" lvl="1" indent="-285115">
              <a:spcBef>
                <a:spcPts val="0"/>
              </a:spcBef>
              <a:buFont typeface="Courier New" panose="020B0604020202020204" pitchFamily="34" charset="0"/>
              <a:buChar char="o"/>
            </a:pPr>
            <a:r>
              <a:rPr lang="en-US" sz="2000">
                <a:solidFill>
                  <a:schemeClr val="tx1"/>
                </a:solidFill>
                <a:latin typeface="Palatino Linotype"/>
                <a:cs typeface="Arial"/>
              </a:rPr>
              <a:t>325 drivers (62 CDL) and 163 vehicles</a:t>
            </a:r>
          </a:p>
          <a:p>
            <a:pPr marL="342265" indent="-342265">
              <a:spcBef>
                <a:spcPts val="0"/>
              </a:spcBef>
            </a:pPr>
            <a:r>
              <a:rPr lang="en-US" sz="2000">
                <a:solidFill>
                  <a:schemeClr val="tx1"/>
                </a:solidFill>
                <a:latin typeface="Palatino Linotype" panose="02040502050505030304" pitchFamily="18" charset="0"/>
              </a:rPr>
              <a:t>Hazardous Materials Shipping</a:t>
            </a:r>
          </a:p>
          <a:p>
            <a:pPr marL="742315" lvl="1" indent="-285115">
              <a:spcBef>
                <a:spcPts val="0"/>
              </a:spcBef>
              <a:buFont typeface="Courier New" panose="020B0604020202020204" pitchFamily="34" charset="0"/>
              <a:buChar char="o"/>
            </a:pPr>
            <a:r>
              <a:rPr lang="en-US" sz="2000">
                <a:solidFill>
                  <a:schemeClr val="tx1"/>
                </a:solidFill>
                <a:latin typeface="Palatino Linotype"/>
                <a:cs typeface="Arial"/>
              </a:rPr>
              <a:t>100 full hazmat, 1500 excepted, 2000 dry ice / year.</a:t>
            </a:r>
          </a:p>
          <a:p>
            <a:pPr marL="342265" indent="-342265">
              <a:spcBef>
                <a:spcPts val="0"/>
              </a:spcBef>
            </a:pPr>
            <a:r>
              <a:rPr lang="en-US" sz="2000">
                <a:solidFill>
                  <a:schemeClr val="tx1"/>
                </a:solidFill>
                <a:latin typeface="Palatino Linotype" panose="02040502050505030304" pitchFamily="18" charset="0"/>
              </a:rPr>
              <a:t>Passenger Transport Compliance</a:t>
            </a:r>
          </a:p>
          <a:p>
            <a:pPr marL="0" indent="0">
              <a:spcBef>
                <a:spcPts val="0"/>
              </a:spcBef>
              <a:buNone/>
            </a:pPr>
            <a:endParaRPr lang="en-US" sz="2000">
              <a:solidFill>
                <a:schemeClr val="tx1"/>
              </a:solidFill>
              <a:latin typeface="Palatino Linotype" panose="02040502050505030304" pitchFamily="18" charset="0"/>
            </a:endParaRPr>
          </a:p>
          <a:p>
            <a:pPr marL="0" indent="0">
              <a:spcBef>
                <a:spcPts val="0"/>
              </a:spcBef>
              <a:buNone/>
            </a:pPr>
            <a:r>
              <a:rPr lang="en-US" sz="2000" b="1">
                <a:solidFill>
                  <a:schemeClr val="tx1"/>
                </a:solidFill>
                <a:latin typeface="Palatino Linotype"/>
                <a:cs typeface="Arial"/>
              </a:rPr>
              <a:t>Bill Leonard (wl68), </a:t>
            </a:r>
            <a:r>
              <a:rPr lang="en-US" sz="2000" b="1" i="1">
                <a:solidFill>
                  <a:schemeClr val="tx1"/>
                </a:solidFill>
                <a:latin typeface="Palatino Linotype"/>
                <a:cs typeface="Arial"/>
              </a:rPr>
              <a:t>Department of Transportation Specialist</a:t>
            </a:r>
          </a:p>
          <a:p>
            <a:pPr marL="0" indent="0">
              <a:spcBef>
                <a:spcPts val="0"/>
              </a:spcBef>
              <a:buNone/>
            </a:pPr>
            <a:endParaRPr lang="en-US" sz="2000" b="1">
              <a:solidFill>
                <a:schemeClr val="tx1"/>
              </a:solidFill>
              <a:latin typeface="Palatino Linotype" panose="02040502050505030304" pitchFamily="18" charset="0"/>
            </a:endParaRPr>
          </a:p>
          <a:p>
            <a:pPr marL="0" indent="0">
              <a:spcBef>
                <a:spcPts val="0"/>
              </a:spcBef>
              <a:buNone/>
            </a:pPr>
            <a:r>
              <a:rPr lang="en-US" sz="2200" b="1">
                <a:solidFill>
                  <a:schemeClr val="tx1"/>
                </a:solidFill>
                <a:latin typeface="Palatino Linotype"/>
                <a:cs typeface="Arial"/>
              </a:rPr>
              <a:t>AgriTech and Satellite Locations EHS Programs:</a:t>
            </a:r>
          </a:p>
          <a:p>
            <a:pPr marL="342265" indent="-342265">
              <a:spcBef>
                <a:spcPts val="0"/>
              </a:spcBef>
            </a:pPr>
            <a:r>
              <a:rPr lang="en-US" sz="2000">
                <a:solidFill>
                  <a:schemeClr val="tx1"/>
                </a:solidFill>
                <a:latin typeface="Palatino Linotype" panose="02040502050505030304" pitchFamily="18" charset="0"/>
              </a:rPr>
              <a:t>Responsible for all aspects of EHS programs and processes.</a:t>
            </a:r>
          </a:p>
          <a:p>
            <a:pPr marL="0" indent="0">
              <a:spcBef>
                <a:spcPts val="0"/>
              </a:spcBef>
              <a:buNone/>
            </a:pPr>
            <a:endParaRPr lang="en-US" sz="2000">
              <a:solidFill>
                <a:schemeClr val="tx1"/>
              </a:solidFill>
              <a:latin typeface="Palatino Linotype" panose="02040502050505030304" pitchFamily="18" charset="0"/>
            </a:endParaRPr>
          </a:p>
          <a:p>
            <a:pPr marL="0" indent="0">
              <a:spcBef>
                <a:spcPts val="0"/>
              </a:spcBef>
              <a:buNone/>
            </a:pPr>
            <a:r>
              <a:rPr lang="en-US" sz="2000" b="1">
                <a:solidFill>
                  <a:schemeClr val="tx1"/>
                </a:solidFill>
                <a:latin typeface="Palatino Linotype"/>
                <a:cs typeface="Arial"/>
              </a:rPr>
              <a:t>Amy Fox (atf38), </a:t>
            </a:r>
            <a:r>
              <a:rPr lang="en-US" sz="2000" b="1" i="1">
                <a:solidFill>
                  <a:schemeClr val="tx1"/>
                </a:solidFill>
                <a:latin typeface="Palatino Linotype"/>
                <a:cs typeface="Arial"/>
              </a:rPr>
              <a:t>EHS Specialist, AgriTech and Satellite Locations</a:t>
            </a:r>
          </a:p>
        </p:txBody>
      </p:sp>
      <p:sp>
        <p:nvSpPr>
          <p:cNvPr id="3" name="Title 2"/>
          <p:cNvSpPr>
            <a:spLocks noGrp="1"/>
          </p:cNvSpPr>
          <p:nvPr>
            <p:ph type="title"/>
          </p:nvPr>
        </p:nvSpPr>
        <p:spPr>
          <a:xfrm>
            <a:off x="306946" y="133351"/>
            <a:ext cx="8760854" cy="609600"/>
          </a:xfrm>
        </p:spPr>
        <p:txBody>
          <a:bodyPr>
            <a:noAutofit/>
          </a:bodyPr>
          <a:lstStyle/>
          <a:p>
            <a:r>
              <a:rPr lang="en-US" sz="2700" b="1">
                <a:solidFill>
                  <a:schemeClr val="tx1"/>
                </a:solidFill>
                <a:latin typeface="Palatino Linotype" panose="02040502050505030304" pitchFamily="18" charset="0"/>
              </a:rPr>
              <a:t>Occupational Health, Safety, and Injury Prevention</a:t>
            </a:r>
            <a:endParaRPr lang="en-US" sz="2700" b="1"/>
          </a:p>
        </p:txBody>
      </p:sp>
    </p:spTree>
    <p:extLst>
      <p:ext uri="{BB962C8B-B14F-4D97-AF65-F5344CB8AC3E}">
        <p14:creationId xmlns:p14="http://schemas.microsoft.com/office/powerpoint/2010/main" val="58115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6946" y="742951"/>
            <a:ext cx="8837054" cy="3752849"/>
          </a:xfrm>
        </p:spPr>
        <p:txBody>
          <a:bodyPr numCol="2">
            <a:normAutofit/>
          </a:bodyPr>
          <a:lstStyle/>
          <a:p>
            <a:pPr marL="0" indent="0">
              <a:spcBef>
                <a:spcPts val="0"/>
              </a:spcBef>
              <a:buNone/>
            </a:pPr>
            <a:r>
              <a:rPr lang="en-US" sz="2200" b="1">
                <a:solidFill>
                  <a:schemeClr val="tx1"/>
                </a:solidFill>
                <a:latin typeface="Palatino Linotype" panose="02040502050505030304" pitchFamily="18" charset="0"/>
              </a:rPr>
              <a:t>Safety Programs:</a:t>
            </a:r>
          </a:p>
          <a:p>
            <a:pPr>
              <a:spcBef>
                <a:spcPts val="0"/>
              </a:spcBef>
            </a:pPr>
            <a:r>
              <a:rPr lang="en-US" sz="2000">
                <a:solidFill>
                  <a:schemeClr val="tx1"/>
                </a:solidFill>
                <a:latin typeface="Palatino Linotype" panose="02040502050505030304" pitchFamily="18" charset="0"/>
              </a:rPr>
              <a:t>Confined Space, </a:t>
            </a:r>
          </a:p>
          <a:p>
            <a:pPr>
              <a:spcBef>
                <a:spcPts val="0"/>
              </a:spcBef>
            </a:pPr>
            <a:r>
              <a:rPr lang="en-US" sz="2000">
                <a:solidFill>
                  <a:schemeClr val="tx1"/>
                </a:solidFill>
                <a:latin typeface="Palatino Linotype" panose="02040502050505030304" pitchFamily="18" charset="0"/>
              </a:rPr>
              <a:t>Contractor Safety, </a:t>
            </a:r>
          </a:p>
          <a:p>
            <a:pPr>
              <a:spcBef>
                <a:spcPts val="0"/>
              </a:spcBef>
            </a:pPr>
            <a:r>
              <a:rPr lang="en-US" sz="2000">
                <a:solidFill>
                  <a:schemeClr val="tx1"/>
                </a:solidFill>
                <a:latin typeface="Palatino Linotype" panose="02040502050505030304" pitchFamily="18" charset="0"/>
              </a:rPr>
              <a:t>Cranes and Hoists, </a:t>
            </a:r>
          </a:p>
          <a:p>
            <a:pPr>
              <a:spcBef>
                <a:spcPts val="0"/>
              </a:spcBef>
            </a:pPr>
            <a:r>
              <a:rPr lang="en-US" sz="2000">
                <a:solidFill>
                  <a:schemeClr val="tx1"/>
                </a:solidFill>
                <a:latin typeface="Palatino Linotype" panose="02040502050505030304" pitchFamily="18" charset="0"/>
              </a:rPr>
              <a:t>Electrical Safety, </a:t>
            </a:r>
          </a:p>
          <a:p>
            <a:pPr>
              <a:spcBef>
                <a:spcPts val="0"/>
              </a:spcBef>
            </a:pPr>
            <a:r>
              <a:rPr lang="en-US" sz="2000">
                <a:solidFill>
                  <a:schemeClr val="tx1"/>
                </a:solidFill>
                <a:latin typeface="Palatino Linotype" panose="02040502050505030304" pitchFamily="18" charset="0"/>
              </a:rPr>
              <a:t>Excavations,</a:t>
            </a:r>
          </a:p>
          <a:p>
            <a:pPr>
              <a:spcBef>
                <a:spcPts val="0"/>
              </a:spcBef>
            </a:pPr>
            <a:r>
              <a:rPr lang="en-US" sz="2000">
                <a:solidFill>
                  <a:schemeClr val="tx1"/>
                </a:solidFill>
                <a:latin typeface="Palatino Linotype" panose="02040502050505030304" pitchFamily="18" charset="0"/>
              </a:rPr>
              <a:t>Fall Prevention,</a:t>
            </a:r>
          </a:p>
          <a:p>
            <a:pPr>
              <a:spcBef>
                <a:spcPts val="0"/>
              </a:spcBef>
            </a:pPr>
            <a:r>
              <a:rPr lang="en-US" sz="2000">
                <a:solidFill>
                  <a:schemeClr val="tx1"/>
                </a:solidFill>
                <a:latin typeface="Palatino Linotype" panose="02040502050505030304" pitchFamily="18" charset="0"/>
              </a:rPr>
              <a:t>Hot Work and Welding Safety,</a:t>
            </a:r>
          </a:p>
          <a:p>
            <a:pPr>
              <a:spcBef>
                <a:spcPts val="0"/>
              </a:spcBef>
            </a:pPr>
            <a:r>
              <a:rPr lang="en-US" sz="2000">
                <a:solidFill>
                  <a:schemeClr val="tx1"/>
                </a:solidFill>
                <a:latin typeface="Palatino Linotype" panose="02040502050505030304" pitchFamily="18" charset="0"/>
              </a:rPr>
              <a:t>Incident Reporting,</a:t>
            </a:r>
          </a:p>
          <a:p>
            <a:pPr>
              <a:spcBef>
                <a:spcPts val="0"/>
              </a:spcBef>
            </a:pPr>
            <a:r>
              <a:rPr lang="en-US" sz="2000">
                <a:solidFill>
                  <a:schemeClr val="tx1"/>
                </a:solidFill>
                <a:latin typeface="Palatino Linotype" panose="02040502050505030304" pitchFamily="18" charset="0"/>
              </a:rPr>
              <a:t>Incident Investigation and Lessons Learned documents,</a:t>
            </a:r>
          </a:p>
          <a:p>
            <a:pPr>
              <a:spcBef>
                <a:spcPts val="0"/>
              </a:spcBef>
            </a:pPr>
            <a:r>
              <a:rPr lang="en-US" sz="2000">
                <a:solidFill>
                  <a:schemeClr val="tx1"/>
                </a:solidFill>
                <a:latin typeface="Palatino Linotype" panose="02040502050505030304" pitchFamily="18" charset="0"/>
              </a:rPr>
              <a:t>Lock Tag Verify,</a:t>
            </a:r>
          </a:p>
          <a:p>
            <a:pPr>
              <a:spcBef>
                <a:spcPts val="0"/>
              </a:spcBef>
            </a:pPr>
            <a:r>
              <a:rPr lang="en-US" sz="2000">
                <a:solidFill>
                  <a:schemeClr val="tx1"/>
                </a:solidFill>
                <a:latin typeface="Palatino Linotype" panose="02040502050505030304" pitchFamily="18" charset="0"/>
              </a:rPr>
              <a:t>Mobile Equipment </a:t>
            </a:r>
            <a:r>
              <a:rPr lang="en-US" sz="1500">
                <a:solidFill>
                  <a:schemeClr val="tx1"/>
                </a:solidFill>
                <a:latin typeface="Palatino Linotype" panose="02040502050505030304" pitchFamily="18" charset="0"/>
              </a:rPr>
              <a:t>(forklifts, aerial lifts)</a:t>
            </a:r>
            <a:r>
              <a:rPr lang="en-US" sz="2000">
                <a:solidFill>
                  <a:schemeClr val="tx1"/>
                </a:solidFill>
                <a:latin typeface="Palatino Linotype" panose="02040502050505030304" pitchFamily="18" charset="0"/>
              </a:rPr>
              <a:t>,</a:t>
            </a:r>
          </a:p>
          <a:p>
            <a:pPr>
              <a:spcBef>
                <a:spcPts val="0"/>
              </a:spcBef>
            </a:pPr>
            <a:r>
              <a:rPr lang="en-US" sz="2000">
                <a:solidFill>
                  <a:schemeClr val="tx1"/>
                </a:solidFill>
                <a:latin typeface="Palatino Linotype" panose="02040502050505030304" pitchFamily="18" charset="0"/>
              </a:rPr>
              <a:t>OSHA Recordkeeping and Reporting</a:t>
            </a:r>
          </a:p>
          <a:p>
            <a:pPr>
              <a:spcBef>
                <a:spcPts val="0"/>
              </a:spcBef>
            </a:pPr>
            <a:r>
              <a:rPr lang="en-US" sz="2000">
                <a:solidFill>
                  <a:schemeClr val="tx1"/>
                </a:solidFill>
                <a:latin typeface="Palatino Linotype" panose="02040502050505030304" pitchFamily="18" charset="0"/>
              </a:rPr>
              <a:t>Personal Protective Equipment,</a:t>
            </a:r>
          </a:p>
          <a:p>
            <a:pPr>
              <a:spcBef>
                <a:spcPts val="0"/>
              </a:spcBef>
            </a:pPr>
            <a:r>
              <a:rPr lang="en-US" sz="2000">
                <a:solidFill>
                  <a:schemeClr val="tx1"/>
                </a:solidFill>
                <a:latin typeface="Palatino Linotype" panose="02040502050505030304" pitchFamily="18" charset="0"/>
              </a:rPr>
              <a:t>Pressure Vessels </a:t>
            </a:r>
            <a:r>
              <a:rPr lang="en-US" sz="1500">
                <a:solidFill>
                  <a:schemeClr val="tx1"/>
                </a:solidFill>
                <a:latin typeface="Palatino Linotype" panose="02040502050505030304" pitchFamily="18" charset="0"/>
              </a:rPr>
              <a:t>(Boilers)</a:t>
            </a:r>
            <a:r>
              <a:rPr lang="en-US" sz="2000">
                <a:solidFill>
                  <a:schemeClr val="tx1"/>
                </a:solidFill>
                <a:latin typeface="Palatino Linotype" panose="02040502050505030304" pitchFamily="18" charset="0"/>
              </a:rPr>
              <a:t>,</a:t>
            </a:r>
          </a:p>
          <a:p>
            <a:pPr>
              <a:spcBef>
                <a:spcPts val="0"/>
              </a:spcBef>
            </a:pPr>
            <a:r>
              <a:rPr lang="en-US" sz="2000">
                <a:solidFill>
                  <a:schemeClr val="tx1"/>
                </a:solidFill>
                <a:latin typeface="Palatino Linotype" panose="02040502050505030304" pitchFamily="18" charset="0"/>
              </a:rPr>
              <a:t>Hand and Power Tools,</a:t>
            </a:r>
          </a:p>
          <a:p>
            <a:pPr>
              <a:spcBef>
                <a:spcPts val="0"/>
              </a:spcBef>
            </a:pPr>
            <a:r>
              <a:rPr lang="en-US" sz="2000">
                <a:solidFill>
                  <a:schemeClr val="tx1"/>
                </a:solidFill>
                <a:latin typeface="Palatino Linotype" panose="02040502050505030304" pitchFamily="18" charset="0"/>
              </a:rPr>
              <a:t>Machine Shops,</a:t>
            </a:r>
          </a:p>
          <a:p>
            <a:pPr>
              <a:spcBef>
                <a:spcPts val="0"/>
              </a:spcBef>
            </a:pPr>
            <a:r>
              <a:rPr lang="en-US" sz="2000">
                <a:solidFill>
                  <a:schemeClr val="tx1"/>
                </a:solidFill>
                <a:latin typeface="Palatino Linotype" panose="02040502050505030304" pitchFamily="18" charset="0"/>
              </a:rPr>
              <a:t>Window Washing,</a:t>
            </a:r>
          </a:p>
          <a:p>
            <a:pPr>
              <a:spcBef>
                <a:spcPts val="0"/>
              </a:spcBef>
            </a:pPr>
            <a:r>
              <a:rPr lang="en-US" sz="2000">
                <a:solidFill>
                  <a:schemeClr val="tx1"/>
                </a:solidFill>
                <a:latin typeface="Palatino Linotype" panose="02040502050505030304" pitchFamily="18" charset="0"/>
              </a:rPr>
              <a:t>Winter Weather</a:t>
            </a:r>
          </a:p>
        </p:txBody>
      </p:sp>
      <p:sp>
        <p:nvSpPr>
          <p:cNvPr id="3" name="Title 2"/>
          <p:cNvSpPr>
            <a:spLocks noGrp="1"/>
          </p:cNvSpPr>
          <p:nvPr>
            <p:ph type="title"/>
          </p:nvPr>
        </p:nvSpPr>
        <p:spPr>
          <a:xfrm>
            <a:off x="306946" y="133351"/>
            <a:ext cx="8760854" cy="609600"/>
          </a:xfrm>
        </p:spPr>
        <p:txBody>
          <a:bodyPr>
            <a:noAutofit/>
          </a:bodyPr>
          <a:lstStyle/>
          <a:p>
            <a:r>
              <a:rPr lang="en-US" sz="2700" b="1">
                <a:solidFill>
                  <a:schemeClr val="tx1"/>
                </a:solidFill>
                <a:latin typeface="Palatino Linotype" panose="02040502050505030304" pitchFamily="18" charset="0"/>
              </a:rPr>
              <a:t>Occupational Health, Safety, and Injury Prevention</a:t>
            </a:r>
            <a:endParaRPr lang="en-US" sz="2700" b="1">
              <a:solidFill>
                <a:schemeClr val="tx1"/>
              </a:solidFill>
            </a:endParaRPr>
          </a:p>
        </p:txBody>
      </p:sp>
      <p:sp>
        <p:nvSpPr>
          <p:cNvPr id="6" name="Text Placeholder 1">
            <a:extLst>
              <a:ext uri="{FF2B5EF4-FFF2-40B4-BE49-F238E27FC236}">
                <a16:creationId xmlns:a16="http://schemas.microsoft.com/office/drawing/2014/main" id="{2325D068-508D-48AB-87CB-692C48DC781E}"/>
              </a:ext>
            </a:extLst>
          </p:cNvPr>
          <p:cNvSpPr txBox="1">
            <a:spLocks/>
          </p:cNvSpPr>
          <p:nvPr/>
        </p:nvSpPr>
        <p:spPr>
          <a:xfrm>
            <a:off x="306946" y="4286250"/>
            <a:ext cx="8776592" cy="723899"/>
          </a:xfrm>
          <a:prstGeom prst="rect">
            <a:avLst/>
          </a:prstGeom>
        </p:spPr>
        <p:txBody>
          <a:bodyPr vert="horz" lIns="91440" tIns="45720" rIns="91440" bIns="45720" rtlCol="0" anchor="t">
            <a:normAutofit lnSpcReduction="10000"/>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3pPr>
            <a:lvl4pPr marL="1600160"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4pPr>
            <a:lvl5pPr marL="2057349"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a:solidFill>
                  <a:schemeClr val="tx1"/>
                </a:solidFill>
                <a:latin typeface="Palatino Linotype"/>
                <a:cs typeface="Arial"/>
              </a:rPr>
              <a:t>Open Position, </a:t>
            </a:r>
            <a:r>
              <a:rPr lang="en-US" sz="2000" i="1">
                <a:solidFill>
                  <a:schemeClr val="tx1"/>
                </a:solidFill>
                <a:latin typeface="Palatino Linotype"/>
                <a:cs typeface="Arial"/>
              </a:rPr>
              <a:t>Safety Engineer</a:t>
            </a:r>
            <a:endParaRPr lang="en-US" sz="2000">
              <a:solidFill>
                <a:schemeClr val="tx1"/>
              </a:solidFill>
              <a:latin typeface="Palatino Linotype"/>
              <a:cs typeface="Arial"/>
            </a:endParaRPr>
          </a:p>
          <a:p>
            <a:pPr marL="0" indent="0">
              <a:buFont typeface="Arial" panose="020B0604020202020204" pitchFamily="34" charset="0"/>
              <a:buNone/>
            </a:pPr>
            <a:r>
              <a:rPr lang="en-US" sz="2000">
                <a:solidFill>
                  <a:schemeClr val="tx1"/>
                </a:solidFill>
                <a:latin typeface="Palatino Linotype" panose="02040502050505030304" pitchFamily="18" charset="0"/>
              </a:rPr>
              <a:t>Joe Emanuel (je299), </a:t>
            </a:r>
            <a:r>
              <a:rPr lang="en-US" sz="2000" i="1">
                <a:solidFill>
                  <a:schemeClr val="tx1"/>
                </a:solidFill>
                <a:latin typeface="Palatino Linotype" panose="02040502050505030304" pitchFamily="18" charset="0"/>
              </a:rPr>
              <a:t>Health and Safety Specialist</a:t>
            </a:r>
            <a:endParaRPr lang="en-US" sz="200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25853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6946" y="742951"/>
            <a:ext cx="8608454" cy="3219449"/>
          </a:xfrm>
        </p:spPr>
        <p:txBody>
          <a:bodyPr numCol="2">
            <a:normAutofit fontScale="85000" lnSpcReduction="20000"/>
          </a:bodyPr>
          <a:lstStyle/>
          <a:p>
            <a:pPr marL="0" indent="0">
              <a:lnSpc>
                <a:spcPct val="120000"/>
              </a:lnSpc>
              <a:spcBef>
                <a:spcPts val="0"/>
              </a:spcBef>
              <a:buNone/>
            </a:pPr>
            <a:r>
              <a:rPr lang="en-US" sz="2600" b="1" dirty="0">
                <a:solidFill>
                  <a:schemeClr val="tx1"/>
                </a:solidFill>
                <a:latin typeface="Palatino Linotype" panose="02040502050505030304" pitchFamily="18" charset="0"/>
                <a:hlinkClick r:id="rId2">
                  <a:extLst>
                    <a:ext uri="{A12FA001-AC4F-418D-AE19-62706E023703}">
                      <ahyp:hlinkClr xmlns:ahyp="http://schemas.microsoft.com/office/drawing/2018/hyperlinkcolor" val="tx"/>
                    </a:ext>
                  </a:extLst>
                </a:hlinkClick>
              </a:rPr>
              <a:t>Health Programs:</a:t>
            </a:r>
            <a:endParaRPr lang="en-US" sz="2600" b="1" dirty="0">
              <a:solidFill>
                <a:schemeClr val="tx1"/>
              </a:solidFill>
              <a:latin typeface="Palatino Linotype" panose="02040502050505030304" pitchFamily="18" charset="0"/>
            </a:endParaRPr>
          </a:p>
          <a:p>
            <a:pPr>
              <a:lnSpc>
                <a:spcPct val="120000"/>
              </a:lnSpc>
              <a:spcBef>
                <a:spcPts val="0"/>
              </a:spcBef>
            </a:pPr>
            <a:r>
              <a:rPr lang="en-US" dirty="0">
                <a:solidFill>
                  <a:schemeClr val="tx1"/>
                </a:solidFill>
                <a:latin typeface="Palatino Linotype" panose="02040502050505030304" pitchFamily="18" charset="0"/>
              </a:rPr>
              <a:t>Asbestos,</a:t>
            </a:r>
          </a:p>
          <a:p>
            <a:pPr>
              <a:lnSpc>
                <a:spcPct val="120000"/>
              </a:lnSpc>
              <a:spcBef>
                <a:spcPts val="0"/>
              </a:spcBef>
            </a:pPr>
            <a:r>
              <a:rPr lang="en-US" dirty="0">
                <a:solidFill>
                  <a:schemeClr val="tx1"/>
                </a:solidFill>
                <a:latin typeface="Palatino Linotype" panose="02040502050505030304" pitchFamily="18" charset="0"/>
              </a:rPr>
              <a:t>Bloodborne Pathogens,</a:t>
            </a:r>
          </a:p>
          <a:p>
            <a:pPr>
              <a:lnSpc>
                <a:spcPct val="120000"/>
              </a:lnSpc>
              <a:spcBef>
                <a:spcPts val="0"/>
              </a:spcBef>
            </a:pPr>
            <a:r>
              <a:rPr lang="en-US" dirty="0">
                <a:solidFill>
                  <a:schemeClr val="tx1"/>
                </a:solidFill>
                <a:latin typeface="Palatino Linotype" panose="02040502050505030304" pitchFamily="18" charset="0"/>
              </a:rPr>
              <a:t>Hero Act,</a:t>
            </a:r>
          </a:p>
          <a:p>
            <a:pPr>
              <a:lnSpc>
                <a:spcPct val="120000"/>
              </a:lnSpc>
              <a:spcBef>
                <a:spcPts val="0"/>
              </a:spcBef>
            </a:pPr>
            <a:r>
              <a:rPr lang="en-US" dirty="0">
                <a:solidFill>
                  <a:schemeClr val="tx1"/>
                </a:solidFill>
                <a:latin typeface="Palatino Linotype" panose="02040502050505030304" pitchFamily="18" charset="0"/>
              </a:rPr>
              <a:t>Ergonomics,</a:t>
            </a:r>
          </a:p>
          <a:p>
            <a:pPr>
              <a:lnSpc>
                <a:spcPct val="120000"/>
              </a:lnSpc>
              <a:spcBef>
                <a:spcPts val="0"/>
              </a:spcBef>
            </a:pPr>
            <a:r>
              <a:rPr lang="en-US" dirty="0">
                <a:solidFill>
                  <a:schemeClr val="tx1"/>
                </a:solidFill>
                <a:latin typeface="Palatino Linotype" panose="02040502050505030304" pitchFamily="18" charset="0"/>
              </a:rPr>
              <a:t>Hazard Communications, </a:t>
            </a:r>
          </a:p>
          <a:p>
            <a:pPr>
              <a:lnSpc>
                <a:spcPct val="120000"/>
              </a:lnSpc>
              <a:spcBef>
                <a:spcPts val="0"/>
              </a:spcBef>
            </a:pPr>
            <a:r>
              <a:rPr lang="en-US" dirty="0">
                <a:solidFill>
                  <a:schemeClr val="tx1"/>
                </a:solidFill>
                <a:latin typeface="Palatino Linotype" panose="02040502050505030304" pitchFamily="18" charset="0"/>
              </a:rPr>
              <a:t>Noise and Hearing Conservation, </a:t>
            </a:r>
          </a:p>
          <a:p>
            <a:pPr>
              <a:lnSpc>
                <a:spcPct val="120000"/>
              </a:lnSpc>
              <a:spcBef>
                <a:spcPts val="0"/>
              </a:spcBef>
            </a:pPr>
            <a:r>
              <a:rPr lang="en-US" dirty="0">
                <a:solidFill>
                  <a:schemeClr val="tx1"/>
                </a:solidFill>
                <a:latin typeface="Palatino Linotype" panose="02040502050505030304" pitchFamily="18" charset="0"/>
              </a:rPr>
              <a:t>Indoor Air Quality,</a:t>
            </a:r>
          </a:p>
          <a:p>
            <a:pPr lvl="1">
              <a:lnSpc>
                <a:spcPct val="120000"/>
              </a:lnSpc>
              <a:spcBef>
                <a:spcPts val="0"/>
              </a:spcBef>
              <a:buFont typeface="Courier New" panose="02070309020205020404" pitchFamily="49" charset="0"/>
              <a:buChar char="o"/>
            </a:pPr>
            <a:r>
              <a:rPr lang="en-US" sz="2100" dirty="0">
                <a:solidFill>
                  <a:schemeClr val="tx1"/>
                </a:solidFill>
                <a:latin typeface="Palatino Linotype" panose="02040502050505030304" pitchFamily="18" charset="0"/>
              </a:rPr>
              <a:t>50 investigations/year</a:t>
            </a:r>
          </a:p>
          <a:p>
            <a:pPr>
              <a:lnSpc>
                <a:spcPct val="120000"/>
              </a:lnSpc>
              <a:spcBef>
                <a:spcPts val="0"/>
              </a:spcBef>
            </a:pPr>
            <a:r>
              <a:rPr lang="en-US" dirty="0">
                <a:solidFill>
                  <a:schemeClr val="tx1"/>
                </a:solidFill>
                <a:latin typeface="Palatino Linotype" panose="02040502050505030304" pitchFamily="18" charset="0"/>
              </a:rPr>
              <a:t>Industrial Hygiene</a:t>
            </a:r>
          </a:p>
          <a:p>
            <a:pPr>
              <a:lnSpc>
                <a:spcPct val="120000"/>
              </a:lnSpc>
              <a:spcBef>
                <a:spcPts val="0"/>
              </a:spcBef>
              <a:buFont typeface="Courier New" panose="02070309020205020404" pitchFamily="49" charset="0"/>
              <a:buChar char="o"/>
            </a:pPr>
            <a:r>
              <a:rPr lang="en-US" sz="2100" dirty="0">
                <a:solidFill>
                  <a:schemeClr val="tx1"/>
                </a:solidFill>
                <a:latin typeface="Palatino Linotype" panose="02040502050505030304" pitchFamily="18" charset="0"/>
              </a:rPr>
              <a:t>Cority IH Suite in Early 2023 </a:t>
            </a:r>
          </a:p>
          <a:p>
            <a:pPr>
              <a:lnSpc>
                <a:spcPct val="120000"/>
              </a:lnSpc>
              <a:spcBef>
                <a:spcPts val="0"/>
              </a:spcBef>
            </a:pPr>
            <a:r>
              <a:rPr lang="en-US" dirty="0">
                <a:solidFill>
                  <a:schemeClr val="tx1"/>
                </a:solidFill>
                <a:latin typeface="Palatino Linotype" panose="02040502050505030304" pitchFamily="18" charset="0"/>
              </a:rPr>
              <a:t>Incident Reporting and Investigation</a:t>
            </a:r>
          </a:p>
          <a:p>
            <a:pPr>
              <a:lnSpc>
                <a:spcPct val="120000"/>
              </a:lnSpc>
              <a:spcBef>
                <a:spcPts val="0"/>
              </a:spcBef>
            </a:pPr>
            <a:r>
              <a:rPr lang="en-US" dirty="0">
                <a:solidFill>
                  <a:schemeClr val="tx1"/>
                </a:solidFill>
                <a:latin typeface="Palatino Linotype" panose="02040502050505030304" pitchFamily="18" charset="0"/>
              </a:rPr>
              <a:t>Lead,</a:t>
            </a:r>
          </a:p>
          <a:p>
            <a:pPr>
              <a:lnSpc>
                <a:spcPct val="120000"/>
              </a:lnSpc>
              <a:spcBef>
                <a:spcPts val="0"/>
              </a:spcBef>
            </a:pPr>
            <a:r>
              <a:rPr lang="en-US" dirty="0">
                <a:solidFill>
                  <a:schemeClr val="tx1"/>
                </a:solidFill>
                <a:latin typeface="Palatino Linotype" panose="02040502050505030304" pitchFamily="18" charset="0"/>
              </a:rPr>
              <a:t>Legionella,</a:t>
            </a:r>
          </a:p>
          <a:p>
            <a:pPr>
              <a:lnSpc>
                <a:spcPct val="120000"/>
              </a:lnSpc>
              <a:spcBef>
                <a:spcPts val="0"/>
              </a:spcBef>
            </a:pPr>
            <a:r>
              <a:rPr lang="en-US" dirty="0">
                <a:solidFill>
                  <a:schemeClr val="tx1"/>
                </a:solidFill>
                <a:latin typeface="Palatino Linotype" panose="02040502050505030304" pitchFamily="18" charset="0"/>
              </a:rPr>
              <a:t>Respiratory Protection, </a:t>
            </a:r>
          </a:p>
          <a:p>
            <a:pPr lvl="1">
              <a:lnSpc>
                <a:spcPct val="120000"/>
              </a:lnSpc>
              <a:spcBef>
                <a:spcPts val="0"/>
              </a:spcBef>
              <a:buFont typeface="Courier New" panose="02070309020205020404" pitchFamily="49" charset="0"/>
              <a:buChar char="o"/>
            </a:pPr>
            <a:r>
              <a:rPr lang="en-US" sz="2100" dirty="0">
                <a:solidFill>
                  <a:schemeClr val="tx1"/>
                </a:solidFill>
                <a:latin typeface="Palatino Linotype" panose="02040502050505030304" pitchFamily="18" charset="0"/>
              </a:rPr>
              <a:t>783 employees in the program</a:t>
            </a:r>
            <a:endParaRPr lang="en-US" sz="2300" dirty="0">
              <a:solidFill>
                <a:schemeClr val="tx1"/>
              </a:solidFill>
              <a:latin typeface="Palatino Linotype" panose="02040502050505030304" pitchFamily="18" charset="0"/>
            </a:endParaRPr>
          </a:p>
          <a:p>
            <a:pPr>
              <a:lnSpc>
                <a:spcPct val="120000"/>
              </a:lnSpc>
              <a:spcBef>
                <a:spcPts val="0"/>
              </a:spcBef>
            </a:pPr>
            <a:r>
              <a:rPr lang="en-US" dirty="0">
                <a:solidFill>
                  <a:schemeClr val="tx1"/>
                </a:solidFill>
                <a:latin typeface="Palatino Linotype" panose="02040502050505030304" pitchFamily="18" charset="0"/>
              </a:rPr>
              <a:t>Silica,</a:t>
            </a:r>
          </a:p>
          <a:p>
            <a:pPr>
              <a:lnSpc>
                <a:spcPct val="120000"/>
              </a:lnSpc>
              <a:spcBef>
                <a:spcPts val="0"/>
              </a:spcBef>
            </a:pPr>
            <a:r>
              <a:rPr lang="en-US" dirty="0">
                <a:solidFill>
                  <a:schemeClr val="tx1"/>
                </a:solidFill>
                <a:latin typeface="Palatino Linotype" panose="02040502050505030304" pitchFamily="18" charset="0"/>
              </a:rPr>
              <a:t>Smoking Policy.</a:t>
            </a:r>
          </a:p>
        </p:txBody>
      </p:sp>
      <p:sp>
        <p:nvSpPr>
          <p:cNvPr id="3" name="Title 2"/>
          <p:cNvSpPr>
            <a:spLocks noGrp="1"/>
          </p:cNvSpPr>
          <p:nvPr>
            <p:ph type="title"/>
          </p:nvPr>
        </p:nvSpPr>
        <p:spPr>
          <a:xfrm>
            <a:off x="306946" y="133351"/>
            <a:ext cx="8760854" cy="609600"/>
          </a:xfrm>
        </p:spPr>
        <p:txBody>
          <a:bodyPr>
            <a:normAutofit/>
          </a:bodyPr>
          <a:lstStyle/>
          <a:p>
            <a:r>
              <a:rPr lang="en-US" sz="2700" b="1">
                <a:solidFill>
                  <a:schemeClr val="tx1"/>
                </a:solidFill>
                <a:latin typeface="Palatino Linotype" panose="02040502050505030304" pitchFamily="18" charset="0"/>
              </a:rPr>
              <a:t>Occupational Health, Safety, and Injury Prevention</a:t>
            </a:r>
            <a:endParaRPr lang="en-US" b="1">
              <a:solidFill>
                <a:schemeClr val="tx1"/>
              </a:solidFill>
            </a:endParaRPr>
          </a:p>
        </p:txBody>
      </p:sp>
      <p:sp>
        <p:nvSpPr>
          <p:cNvPr id="4" name="Text Placeholder 1">
            <a:extLst>
              <a:ext uri="{FF2B5EF4-FFF2-40B4-BE49-F238E27FC236}">
                <a16:creationId xmlns:a16="http://schemas.microsoft.com/office/drawing/2014/main" id="{5FC7EDE7-4F61-4B5B-9287-515FCED1356C}"/>
              </a:ext>
            </a:extLst>
          </p:cNvPr>
          <p:cNvSpPr txBox="1">
            <a:spLocks/>
          </p:cNvSpPr>
          <p:nvPr/>
        </p:nvSpPr>
        <p:spPr>
          <a:xfrm>
            <a:off x="335942" y="3962400"/>
            <a:ext cx="8776592" cy="1090128"/>
          </a:xfrm>
          <a:prstGeom prst="rect">
            <a:avLst/>
          </a:prstGeom>
        </p:spPr>
        <p:txBody>
          <a:bodyPr vert="horz" lIns="91440" tIns="45720" rIns="91440" bIns="45720" rtlCol="0">
            <a:normAutofit/>
          </a:bodyPr>
          <a:lstStyle>
            <a:lvl1pPr marL="342891" indent="-342891"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1pPr>
            <a:lvl2pPr marL="742932" indent="-28574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3pPr>
            <a:lvl4pPr marL="1600160"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4pPr>
            <a:lvl5pPr marL="2057349" indent="-228594" algn="l" defTabSz="914377" rtl="0" eaLnBrk="1" latinLnBrk="0" hangingPunct="1">
              <a:spcBef>
                <a:spcPct val="20000"/>
              </a:spcBef>
              <a:buFont typeface="Arial" panose="020B0604020202020204" pitchFamily="34" charset="0"/>
              <a:buChar char="»"/>
              <a:defRPr sz="2400" kern="1200">
                <a:solidFill>
                  <a:schemeClr val="accent2"/>
                </a:solidFill>
                <a:latin typeface="Arial" charset="0"/>
                <a:ea typeface="Arial" charset="0"/>
                <a:cs typeface="Arial"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tx1"/>
                </a:solidFill>
                <a:latin typeface="Palatino Linotype" panose="02040502050505030304" pitchFamily="18" charset="0"/>
              </a:rPr>
              <a:t>Jennifer Whittaker (jaw549), </a:t>
            </a:r>
            <a:r>
              <a:rPr lang="en-US" sz="2000" i="1" dirty="0">
                <a:solidFill>
                  <a:schemeClr val="tx1"/>
                </a:solidFill>
                <a:latin typeface="Palatino Linotype" panose="02040502050505030304" pitchFamily="18" charset="0"/>
              </a:rPr>
              <a:t>Senior Industrial Hygienist</a:t>
            </a:r>
          </a:p>
          <a:p>
            <a:pPr marL="0" indent="0">
              <a:buFont typeface="Arial" panose="020B0604020202020204" pitchFamily="34" charset="0"/>
              <a:buNone/>
            </a:pPr>
            <a:r>
              <a:rPr lang="en-US" sz="2000" dirty="0">
                <a:solidFill>
                  <a:schemeClr val="tx1"/>
                </a:solidFill>
                <a:latin typeface="Palatino Linotype" panose="02040502050505030304" pitchFamily="18" charset="0"/>
              </a:rPr>
              <a:t>Luke Thomas (ltt26), </a:t>
            </a:r>
            <a:r>
              <a:rPr lang="en-US" sz="2000" i="1" dirty="0">
                <a:solidFill>
                  <a:schemeClr val="tx1"/>
                </a:solidFill>
                <a:latin typeface="Palatino Linotype" panose="02040502050505030304" pitchFamily="18" charset="0"/>
              </a:rPr>
              <a:t>Industrial Hygienist</a:t>
            </a:r>
          </a:p>
        </p:txBody>
      </p:sp>
    </p:spTree>
    <p:extLst>
      <p:ext uri="{BB962C8B-B14F-4D97-AF65-F5344CB8AC3E}">
        <p14:creationId xmlns:p14="http://schemas.microsoft.com/office/powerpoint/2010/main" val="27872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6946" y="742951"/>
            <a:ext cx="8776592" cy="4343399"/>
          </a:xfrm>
        </p:spPr>
        <p:txBody>
          <a:bodyPr numCol="1">
            <a:normAutofit/>
          </a:bodyPr>
          <a:lstStyle/>
          <a:p>
            <a:pPr marL="0" indent="0">
              <a:spcBef>
                <a:spcPts val="0"/>
              </a:spcBef>
              <a:buNone/>
            </a:pPr>
            <a:r>
              <a:rPr lang="en-US" sz="2200" b="1">
                <a:solidFill>
                  <a:schemeClr val="tx1"/>
                </a:solidFill>
                <a:latin typeface="Palatino Linotype" panose="02040502050505030304" pitchFamily="18" charset="0"/>
              </a:rPr>
              <a:t>HOT PAGES:</a:t>
            </a:r>
          </a:p>
          <a:p>
            <a:pPr>
              <a:spcBef>
                <a:spcPts val="0"/>
              </a:spcBef>
            </a:pPr>
            <a:r>
              <a:rPr lang="en-US" sz="2000">
                <a:solidFill>
                  <a:schemeClr val="tx1"/>
                </a:solidFill>
                <a:latin typeface="Palatino Linotype" panose="02040502050505030304" pitchFamily="18" charset="0"/>
              </a:rPr>
              <a:t>Severe Injury alert</a:t>
            </a:r>
          </a:p>
          <a:p>
            <a:pPr lvl="1">
              <a:spcBef>
                <a:spcPts val="0"/>
              </a:spcBef>
              <a:buFont typeface="Wingdings" panose="05000000000000000000" pitchFamily="2" charset="2"/>
              <a:buChar char="§"/>
            </a:pPr>
            <a:r>
              <a:rPr lang="en-US" sz="1800">
                <a:solidFill>
                  <a:schemeClr val="tx1"/>
                </a:solidFill>
                <a:latin typeface="Palatino Linotype" panose="02040502050505030304" pitchFamily="18" charset="0"/>
              </a:rPr>
              <a:t>Scope: 1. Severe injuries, or illnesses to employees, contractors, and visitors that occur in university owned or leased facilities, or on campus grounds. 2. Employees transported by ambulance during their work shift.</a:t>
            </a:r>
          </a:p>
          <a:p>
            <a:pPr>
              <a:spcBef>
                <a:spcPts val="0"/>
              </a:spcBef>
            </a:pPr>
            <a:r>
              <a:rPr lang="en-US" sz="2000">
                <a:solidFill>
                  <a:schemeClr val="tx1"/>
                </a:solidFill>
                <a:latin typeface="Palatino Linotype" panose="02040502050505030304" pitchFamily="18" charset="0"/>
              </a:rPr>
              <a:t>Industrial Hygiene alert</a:t>
            </a:r>
          </a:p>
          <a:p>
            <a:pPr lvl="1">
              <a:spcBef>
                <a:spcPts val="0"/>
              </a:spcBef>
              <a:buFont typeface="Wingdings" panose="05000000000000000000" pitchFamily="2" charset="2"/>
              <a:buChar char="§"/>
            </a:pPr>
            <a:r>
              <a:rPr lang="en-US" sz="1800">
                <a:solidFill>
                  <a:schemeClr val="tx1"/>
                </a:solidFill>
                <a:latin typeface="Palatino Linotype" panose="02040502050505030304" pitchFamily="18" charset="0"/>
              </a:rPr>
              <a:t>Scope: IH services to support Emergency Services or Spill Response Team in determining odors, leaks, spills, and/or exposure to make informed decisions. </a:t>
            </a:r>
          </a:p>
          <a:p>
            <a:pPr>
              <a:spcBef>
                <a:spcPts val="0"/>
              </a:spcBef>
            </a:pPr>
            <a:r>
              <a:rPr lang="en-US" sz="2000">
                <a:solidFill>
                  <a:schemeClr val="tx1"/>
                </a:solidFill>
                <a:latin typeface="Palatino Linotype" panose="02040502050505030304" pitchFamily="18" charset="0"/>
              </a:rPr>
              <a:t>OHSIP supports Confined Space Rescue alert</a:t>
            </a:r>
          </a:p>
          <a:p>
            <a:pPr lvl="1">
              <a:spcBef>
                <a:spcPts val="0"/>
              </a:spcBef>
              <a:buFont typeface="Wingdings" panose="05000000000000000000" pitchFamily="2" charset="2"/>
              <a:buChar char="§"/>
            </a:pPr>
            <a:r>
              <a:rPr lang="en-US" sz="1800">
                <a:solidFill>
                  <a:schemeClr val="tx1"/>
                </a:solidFill>
                <a:latin typeface="Palatino Linotype" panose="02040502050505030304" pitchFamily="18" charset="0"/>
              </a:rPr>
              <a:t>Employee or contractor confined space incidents.</a:t>
            </a:r>
          </a:p>
          <a:p>
            <a:pPr>
              <a:spcBef>
                <a:spcPts val="0"/>
              </a:spcBef>
            </a:pPr>
            <a:endParaRPr lang="en-US" sz="2000">
              <a:solidFill>
                <a:schemeClr val="tx1"/>
              </a:solidFill>
              <a:latin typeface="Palatino Linotype" panose="02040502050505030304" pitchFamily="18" charset="0"/>
            </a:endParaRPr>
          </a:p>
        </p:txBody>
      </p:sp>
      <p:sp>
        <p:nvSpPr>
          <p:cNvPr id="3" name="Title 2"/>
          <p:cNvSpPr>
            <a:spLocks noGrp="1"/>
          </p:cNvSpPr>
          <p:nvPr>
            <p:ph type="title"/>
          </p:nvPr>
        </p:nvSpPr>
        <p:spPr>
          <a:xfrm>
            <a:off x="306946" y="133351"/>
            <a:ext cx="8760854" cy="609600"/>
          </a:xfrm>
        </p:spPr>
        <p:txBody>
          <a:bodyPr>
            <a:noAutofit/>
          </a:bodyPr>
          <a:lstStyle/>
          <a:p>
            <a:r>
              <a:rPr lang="en-US" sz="2700" b="1">
                <a:solidFill>
                  <a:schemeClr val="tx1"/>
                </a:solidFill>
                <a:latin typeface="Palatino Linotype" panose="02040502050505030304" pitchFamily="18" charset="0"/>
              </a:rPr>
              <a:t>Occupational Health, Safety, and Injury Prevention</a:t>
            </a:r>
            <a:endParaRPr lang="en-US" sz="2700" b="1">
              <a:solidFill>
                <a:schemeClr val="tx1"/>
              </a:solidFill>
            </a:endParaRPr>
          </a:p>
        </p:txBody>
      </p:sp>
    </p:spTree>
    <p:extLst>
      <p:ext uri="{BB962C8B-B14F-4D97-AF65-F5344CB8AC3E}">
        <p14:creationId xmlns:p14="http://schemas.microsoft.com/office/powerpoint/2010/main" val="53838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45433F-B1C3-4057-AEC0-481B1E5278F9}"/>
              </a:ext>
            </a:extLst>
          </p:cNvPr>
          <p:cNvSpPr>
            <a:spLocks noGrp="1"/>
          </p:cNvSpPr>
          <p:nvPr>
            <p:ph type="body" sz="quarter" idx="13"/>
          </p:nvPr>
        </p:nvSpPr>
        <p:spPr>
          <a:xfrm>
            <a:off x="206378" y="1339851"/>
            <a:ext cx="4908551" cy="2665810"/>
          </a:xfrm>
        </p:spPr>
        <p:txBody>
          <a:bodyPr vert="horz" lIns="91440" tIns="45720" rIns="91440" bIns="45720" rtlCol="0" anchor="t">
            <a:normAutofit/>
          </a:bodyPr>
          <a:lstStyle/>
          <a:p>
            <a:pPr marL="342265" indent="-342265"/>
            <a:r>
              <a:rPr lang="en-US" sz="2000">
                <a:solidFill>
                  <a:schemeClr val="tx1"/>
                </a:solidFill>
                <a:latin typeface="Arial"/>
                <a:cs typeface="Arial"/>
              </a:rPr>
              <a:t>The Environmental Compliance Group focuses on regulations, permits and policies related to the protection of the outdoor environment and to minimize the legal and reputational risk to the university. In addition, we manage the disposition and fate of materials to ensure their impacts are minimized</a:t>
            </a:r>
          </a:p>
        </p:txBody>
      </p:sp>
      <p:sp>
        <p:nvSpPr>
          <p:cNvPr id="3" name="Title 2">
            <a:extLst>
              <a:ext uri="{FF2B5EF4-FFF2-40B4-BE49-F238E27FC236}">
                <a16:creationId xmlns:a16="http://schemas.microsoft.com/office/drawing/2014/main" id="{412708E3-C70D-41EC-9894-3DEAF1392DB9}"/>
              </a:ext>
            </a:extLst>
          </p:cNvPr>
          <p:cNvSpPr>
            <a:spLocks noGrp="1"/>
          </p:cNvSpPr>
          <p:nvPr>
            <p:ph type="title"/>
          </p:nvPr>
        </p:nvSpPr>
        <p:spPr/>
        <p:txBody>
          <a:bodyPr>
            <a:normAutofit fontScale="90000"/>
          </a:bodyPr>
          <a:lstStyle/>
          <a:p>
            <a:r>
              <a:rPr lang="en-US">
                <a:solidFill>
                  <a:schemeClr val="tx1"/>
                </a:solidFill>
                <a:latin typeface="Palatino Linotype"/>
              </a:rPr>
              <a:t>Environmental Compliance</a:t>
            </a:r>
            <a:endParaRPr lang="en-US">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95681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2708E3-C70D-41EC-9894-3DEAF1392DB9}"/>
              </a:ext>
            </a:extLst>
          </p:cNvPr>
          <p:cNvSpPr>
            <a:spLocks noGrp="1"/>
          </p:cNvSpPr>
          <p:nvPr>
            <p:ph type="title"/>
          </p:nvPr>
        </p:nvSpPr>
        <p:spPr>
          <a:xfrm>
            <a:off x="1291509" y="461818"/>
            <a:ext cx="6554707" cy="452582"/>
          </a:xfrm>
        </p:spPr>
        <p:txBody>
          <a:bodyPr>
            <a:normAutofit fontScale="90000"/>
          </a:bodyPr>
          <a:lstStyle/>
          <a:p>
            <a:r>
              <a:rPr lang="en-US">
                <a:solidFill>
                  <a:schemeClr val="tx1"/>
                </a:solidFill>
                <a:latin typeface="Palatino Linotype"/>
              </a:rPr>
              <a:t>Environmental Compliance Section</a:t>
            </a:r>
            <a:endParaRPr lang="en-US">
              <a:solidFill>
                <a:schemeClr val="tx1"/>
              </a:solidFill>
              <a:latin typeface="Palatino Linotype" panose="02040502050505030304" pitchFamily="18" charset="0"/>
            </a:endParaRPr>
          </a:p>
        </p:txBody>
      </p:sp>
      <p:sp>
        <p:nvSpPr>
          <p:cNvPr id="4" name="TextBox 3">
            <a:extLst>
              <a:ext uri="{FF2B5EF4-FFF2-40B4-BE49-F238E27FC236}">
                <a16:creationId xmlns:a16="http://schemas.microsoft.com/office/drawing/2014/main" id="{B3E1CE46-2076-E846-B8D9-235BE4C6DBB5}"/>
              </a:ext>
            </a:extLst>
          </p:cNvPr>
          <p:cNvSpPr txBox="1"/>
          <p:nvPr/>
        </p:nvSpPr>
        <p:spPr>
          <a:xfrm>
            <a:off x="3200400" y="234315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Palatino Linotype"/>
              </a:rPr>
              <a:t>Environmental Compliance</a:t>
            </a:r>
            <a:endParaRPr lang="en-US"/>
          </a:p>
        </p:txBody>
      </p:sp>
      <p:pic>
        <p:nvPicPr>
          <p:cNvPr id="5" name="Picture 5" descr="Graphical user interface, application, website&#10;&#10;Description automatically generated">
            <a:extLst>
              <a:ext uri="{FF2B5EF4-FFF2-40B4-BE49-F238E27FC236}">
                <a16:creationId xmlns:a16="http://schemas.microsoft.com/office/drawing/2014/main" id="{DA443572-95D3-81E5-CA3E-3F9E1C839796}"/>
              </a:ext>
            </a:extLst>
          </p:cNvPr>
          <p:cNvPicPr>
            <a:picLocks noChangeAspect="1"/>
          </p:cNvPicPr>
          <p:nvPr/>
        </p:nvPicPr>
        <p:blipFill>
          <a:blip r:embed="rId2"/>
          <a:stretch>
            <a:fillRect/>
          </a:stretch>
        </p:blipFill>
        <p:spPr>
          <a:xfrm>
            <a:off x="907430" y="1170137"/>
            <a:ext cx="7329139" cy="3416543"/>
          </a:xfrm>
          <a:prstGeom prst="rect">
            <a:avLst/>
          </a:prstGeom>
        </p:spPr>
      </p:pic>
      <p:sp>
        <p:nvSpPr>
          <p:cNvPr id="2" name="Rectangle 1">
            <a:extLst>
              <a:ext uri="{FF2B5EF4-FFF2-40B4-BE49-F238E27FC236}">
                <a16:creationId xmlns:a16="http://schemas.microsoft.com/office/drawing/2014/main" id="{F873674E-96E6-A3C4-B563-6C36A09D7536}"/>
              </a:ext>
            </a:extLst>
          </p:cNvPr>
          <p:cNvSpPr/>
          <p:nvPr/>
        </p:nvSpPr>
        <p:spPr>
          <a:xfrm>
            <a:off x="3935691" y="3152087"/>
            <a:ext cx="1272618" cy="11960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 name="Picture 5" descr="A person with curly hair wearing a striped shirt&#10;&#10;Description automatically generated">
            <a:extLst>
              <a:ext uri="{FF2B5EF4-FFF2-40B4-BE49-F238E27FC236}">
                <a16:creationId xmlns:a16="http://schemas.microsoft.com/office/drawing/2014/main" id="{2A276762-591A-C492-CF52-1D12D424FB80}"/>
              </a:ext>
            </a:extLst>
          </p:cNvPr>
          <p:cNvPicPr>
            <a:picLocks noChangeAspect="1"/>
          </p:cNvPicPr>
          <p:nvPr/>
        </p:nvPicPr>
        <p:blipFill>
          <a:blip r:embed="rId3"/>
          <a:stretch>
            <a:fillRect/>
          </a:stretch>
        </p:blipFill>
        <p:spPr>
          <a:xfrm>
            <a:off x="4331614" y="3194752"/>
            <a:ext cx="433635" cy="509740"/>
          </a:xfrm>
          <a:prstGeom prst="rect">
            <a:avLst/>
          </a:prstGeom>
        </p:spPr>
      </p:pic>
      <p:sp>
        <p:nvSpPr>
          <p:cNvPr id="7" name="TextBox 6">
            <a:extLst>
              <a:ext uri="{FF2B5EF4-FFF2-40B4-BE49-F238E27FC236}">
                <a16:creationId xmlns:a16="http://schemas.microsoft.com/office/drawing/2014/main" id="{3D5D1929-B21A-649D-456C-FF55F9013BC5}"/>
              </a:ext>
            </a:extLst>
          </p:cNvPr>
          <p:cNvSpPr txBox="1"/>
          <p:nvPr/>
        </p:nvSpPr>
        <p:spPr>
          <a:xfrm>
            <a:off x="3935691" y="3841422"/>
            <a:ext cx="12961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b="1">
                <a:cs typeface="Times"/>
              </a:rPr>
              <a:t>Jaron Khoury</a:t>
            </a:r>
          </a:p>
          <a:p>
            <a:pPr algn="ctr"/>
            <a:r>
              <a:rPr lang="en-US" sz="700">
                <a:cs typeface="Times"/>
              </a:rPr>
              <a:t>Environmental Engineer</a:t>
            </a:r>
          </a:p>
          <a:p>
            <a:pPr algn="ctr"/>
            <a:r>
              <a:rPr lang="en-US" sz="700">
                <a:cs typeface="Times"/>
              </a:rPr>
              <a:t>Ithaca Main Campus</a:t>
            </a:r>
          </a:p>
          <a:p>
            <a:endParaRPr lang="en-US" sz="700" b="1">
              <a:cs typeface="Times"/>
            </a:endParaRPr>
          </a:p>
        </p:txBody>
      </p:sp>
    </p:spTree>
    <p:extLst>
      <p:ext uri="{BB962C8B-B14F-4D97-AF65-F5344CB8AC3E}">
        <p14:creationId xmlns:p14="http://schemas.microsoft.com/office/powerpoint/2010/main" val="249254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36C8482D9FBA4BAE7BEA72BAA27DA5" ma:contentTypeVersion="5" ma:contentTypeDescription="Create a new document." ma:contentTypeScope="" ma:versionID="54a95da7421169f62873b0eee28ce060">
  <xsd:schema xmlns:xsd="http://www.w3.org/2001/XMLSchema" xmlns:xs="http://www.w3.org/2001/XMLSchema" xmlns:p="http://schemas.microsoft.com/office/2006/metadata/properties" xmlns:ns2="238bdcae-da0c-4735-91a7-19f2de67d6c0" xmlns:ns3="7ca57d74-5f2e-43e0-8f61-f549364e6746" targetNamespace="http://schemas.microsoft.com/office/2006/metadata/properties" ma:root="true" ma:fieldsID="acddc561f98bda30c7a260649c16d7c7" ns2:_="" ns3:_="">
    <xsd:import namespace="238bdcae-da0c-4735-91a7-19f2de67d6c0"/>
    <xsd:import namespace="7ca57d74-5f2e-43e0-8f61-f549364e67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8bdcae-da0c-4735-91a7-19f2de67d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a57d74-5f2e-43e0-8f61-f549364e6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F090D2-AEEA-42C9-9A4D-0EB097C0C85E}">
  <ds:schemaRefs>
    <ds:schemaRef ds:uri="http://schemas.microsoft.com/sharepoint/v3/contenttype/forms"/>
  </ds:schemaRefs>
</ds:datastoreItem>
</file>

<file path=customXml/itemProps2.xml><?xml version="1.0" encoding="utf-8"?>
<ds:datastoreItem xmlns:ds="http://schemas.openxmlformats.org/officeDocument/2006/customXml" ds:itemID="{DC769373-594B-497F-B29F-9AD96F02CA37}">
  <ds:schemaRefs>
    <ds:schemaRef ds:uri="http://schemas.openxmlformats.org/package/2006/metadata/core-properties"/>
    <ds:schemaRef ds:uri="http://purl.org/dc/terms/"/>
    <ds:schemaRef ds:uri="238bdcae-da0c-4735-91a7-19f2de67d6c0"/>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7ca57d74-5f2e-43e0-8f61-f549364e6746"/>
  </ds:schemaRefs>
</ds:datastoreItem>
</file>

<file path=customXml/itemProps3.xml><?xml version="1.0" encoding="utf-8"?>
<ds:datastoreItem xmlns:ds="http://schemas.openxmlformats.org/officeDocument/2006/customXml" ds:itemID="{22EC4BF5-CE61-40B8-A32D-D33E41DD5508}">
  <ds:schemaRefs>
    <ds:schemaRef ds:uri="238bdcae-da0c-4735-91a7-19f2de67d6c0"/>
    <ds:schemaRef ds:uri="7ca57d74-5f2e-43e0-8f61-f549364e67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1198</TotalTime>
  <Words>3188</Words>
  <Application>Microsoft Office PowerPoint</Application>
  <PresentationFormat>On-screen Show (16:9)</PresentationFormat>
  <Paragraphs>510</Paragraphs>
  <Slides>35</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Arial Nova</vt:lpstr>
      <vt:lpstr>Calibri</vt:lpstr>
      <vt:lpstr>Courier New</vt:lpstr>
      <vt:lpstr>Helvetica</vt:lpstr>
      <vt:lpstr>Lucida Calligraphy</vt:lpstr>
      <vt:lpstr>Palatino Linotype</vt:lpstr>
      <vt:lpstr>Symbol</vt:lpstr>
      <vt:lpstr>Times</vt:lpstr>
      <vt:lpstr>Times New Roman</vt:lpstr>
      <vt:lpstr>Wingdings</vt:lpstr>
      <vt:lpstr>Office Theme</vt:lpstr>
      <vt:lpstr>Environment, Health and Safety 9/21/23</vt:lpstr>
      <vt:lpstr>EHS Leadership</vt:lpstr>
      <vt:lpstr>Occupational Health, Safety, and Injury Prevention</vt:lpstr>
      <vt:lpstr>Occupational Health, Safety, and Injury Prevention</vt:lpstr>
      <vt:lpstr>Occupational Health, Safety, and Injury Prevention</vt:lpstr>
      <vt:lpstr>Occupational Health, Safety, and Injury Prevention</vt:lpstr>
      <vt:lpstr>Occupational Health, Safety, and Injury Prevention</vt:lpstr>
      <vt:lpstr>Environmental Compliance</vt:lpstr>
      <vt:lpstr>Environmental Compliance Section</vt:lpstr>
      <vt:lpstr>PowerPoint Presentation</vt:lpstr>
      <vt:lpstr>The Hazardous Waste Services Section</vt:lpstr>
      <vt:lpstr>Project Support</vt:lpstr>
      <vt:lpstr>Air Program</vt:lpstr>
      <vt:lpstr>Water Program</vt:lpstr>
      <vt:lpstr>Hazardous Waste Program</vt:lpstr>
      <vt:lpstr>Disposal Sites</vt:lpstr>
      <vt:lpstr>Petroleum and Chemical Bulk Storage</vt:lpstr>
      <vt:lpstr>PowerPoint Presentation</vt:lpstr>
      <vt:lpstr>University Fire Marshal Office Staff</vt:lpstr>
      <vt:lpstr>What Does The Fire Marshal Office Do?</vt:lpstr>
      <vt:lpstr>What Does The Fire Marshal Office Do?</vt:lpstr>
      <vt:lpstr>What Does The Fire Marshal Office Do?</vt:lpstr>
      <vt:lpstr>Emergency Services Team- Supervised by John Jelliff</vt:lpstr>
      <vt:lpstr>What does the Emergency Response Team Do?</vt:lpstr>
      <vt:lpstr>What does the Emergency Response Team Do cont’d?</vt:lpstr>
      <vt:lpstr>What Does Emergency Service Do?</vt:lpstr>
      <vt:lpstr>Research Safety</vt:lpstr>
      <vt:lpstr>Radiation Safety</vt:lpstr>
      <vt:lpstr>Chemical Hygiene</vt:lpstr>
      <vt:lpstr>Biosafety</vt:lpstr>
      <vt:lpstr>Research Safety Scope</vt:lpstr>
      <vt:lpstr>Research Safety</vt:lpstr>
      <vt:lpstr>Research Safety</vt:lpstr>
      <vt:lpstr>Research Safety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3</cp:revision>
  <cp:lastPrinted>2023-09-21T12:55:02Z</cp:lastPrinted>
  <dcterms:created xsi:type="dcterms:W3CDTF">2014-05-07T13:58:10Z</dcterms:created>
  <dcterms:modified xsi:type="dcterms:W3CDTF">2023-09-22T12:30:47Z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0x0101000C36C8482D9FBA4BAE7BEA72BAA27DA5</vt:lpwstr>
  </property>
</Properties>
</file>