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jpg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17"/>
  </p:notesMasterIdLst>
  <p:sldIdLst>
    <p:sldId id="256" r:id="rId6"/>
    <p:sldId id="257" r:id="rId7"/>
    <p:sldId id="580" r:id="rId8"/>
    <p:sldId id="584" r:id="rId9"/>
    <p:sldId id="448" r:id="rId10"/>
    <p:sldId id="579" r:id="rId11"/>
    <p:sldId id="583" r:id="rId12"/>
    <p:sldId id="585" r:id="rId13"/>
    <p:sldId id="586" r:id="rId14"/>
    <p:sldId id="587" r:id="rId15"/>
    <p:sldId id="43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6357" autoAdjust="0"/>
  </p:normalViewPr>
  <p:slideViewPr>
    <p:cSldViewPr>
      <p:cViewPr varScale="1">
        <p:scale>
          <a:sx n="91" d="100"/>
          <a:sy n="91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1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DE07-938E-4FFE-8D45-091A0873A4F0}" type="datetime1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3622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59714"/>
            <a:ext cx="7467600" cy="538609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838200" y="1498600"/>
            <a:ext cx="7467600" cy="45974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Graphic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C3B8-C72A-234F-801D-62CC4EFC1473}"/>
              </a:ext>
            </a:extLst>
          </p:cNvPr>
          <p:cNvSpPr/>
          <p:nvPr userDrawn="1"/>
        </p:nvSpPr>
        <p:spPr>
          <a:xfrm>
            <a:off x="0" y="0"/>
            <a:ext cx="9144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 descr="cu white lrg.psd">
            <a:extLst>
              <a:ext uri="{FF2B5EF4-FFF2-40B4-BE49-F238E27FC236}">
                <a16:creationId xmlns:a16="http://schemas.microsoft.com/office/drawing/2014/main" id="{0424A742-A864-314F-80E6-E197D7DB7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4103639" y="-127000"/>
            <a:ext cx="929024" cy="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cy.cornell.edu/sites/default/files/vol4_2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21, 2023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300" y="3200400"/>
            <a:ext cx="4343400" cy="861774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Facilities Contracts Intro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051" y="4572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47800"/>
            <a:ext cx="86868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Capital Project Approvals for Projects under $2 million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Andrew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Magré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Ithaca Building Division Fee Schedule for 2023=2024 and New Building Permit Application Process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Nadine Hachmann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Knowledge Management System Update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Taylor Thompson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 for FE’s Senior Energy and Sustainability Engineer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Erik Eshelman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Jaimee Wilson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FM Organization Overview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Lisa James 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EHS Organization Overview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 Fitzpatrick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Facilities Contracts Lead Intro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Brenda Frank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024FD-A541-1801-74ED-81ADB022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310E-20D1-1104-41AC-075C27F62338}"/>
              </a:ext>
            </a:extLst>
          </p:cNvPr>
          <p:cNvSpPr txBox="1"/>
          <p:nvPr/>
        </p:nvSpPr>
        <p:spPr>
          <a:xfrm>
            <a:off x="602876" y="1295400"/>
            <a:ext cx="7855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Updates to Policy 4.2 Transaction Authority (effective September 1</a:t>
            </a:r>
            <a:r>
              <a:rPr lang="en-US" sz="2000" baseline="30000" dirty="0">
                <a:latin typeface="+mj-lt"/>
              </a:rPr>
              <a:t>st</a:t>
            </a:r>
            <a:r>
              <a:rPr lang="en-US" sz="2000" dirty="0">
                <a:latin typeface="+mj-lt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096BA-372C-D446-005A-9F7C8BCFD8DF}"/>
              </a:ext>
            </a:extLst>
          </p:cNvPr>
          <p:cNvSpPr txBox="1"/>
          <p:nvPr/>
        </p:nvSpPr>
        <p:spPr>
          <a:xfrm>
            <a:off x="602876" y="1849268"/>
            <a:ext cx="831252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Now only project &gt;= $2M threshold required to seek CF&amp;PC authorization (FPARs)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Removed requirement for projects in the $1M - $2M range, with budget variances </a:t>
            </a:r>
            <a:r>
              <a:rPr lang="en-US" dirty="0">
                <a:latin typeface="+mj-lt"/>
              </a:rPr>
              <a:t>greater than $500K or more than 25%, to seek CF&amp;PC authorization.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Policy 4.2 Web Link</a:t>
            </a:r>
            <a:r>
              <a:rPr lang="en-US" alt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(page 22-23)</a:t>
            </a:r>
          </a:p>
          <a:p>
            <a:endParaRPr lang="en-US" alt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Terminology Change: Capital Budget </a:t>
            </a:r>
            <a:r>
              <a:rPr lang="en-US" strike="sngStrike" dirty="0">
                <a:latin typeface="+mj-lt"/>
              </a:rPr>
              <a:t>Omission</a:t>
            </a:r>
            <a:r>
              <a:rPr lang="en-US" dirty="0">
                <a:latin typeface="+mj-lt"/>
              </a:rPr>
              <a:t>...now Capital Budget </a:t>
            </a:r>
            <a:r>
              <a:rPr lang="en-US" u="sng" dirty="0">
                <a:latin typeface="+mj-lt"/>
              </a:rPr>
              <a:t>Addition. </a:t>
            </a:r>
          </a:p>
          <a:p>
            <a:endParaRPr lang="en-US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Revised FPAR Process Workflow activated in e-Builder on 9/20/2023</a:t>
            </a:r>
            <a:endParaRPr lang="en-US" alt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AB7F2-EAE2-E344-90E1-D527CB754922}"/>
              </a:ext>
            </a:extLst>
          </p:cNvPr>
          <p:cNvSpPr txBox="1"/>
          <p:nvPr/>
        </p:nvSpPr>
        <p:spPr>
          <a:xfrm>
            <a:off x="381000" y="533400"/>
            <a:ext cx="2839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General Update</a:t>
            </a:r>
          </a:p>
        </p:txBody>
      </p:sp>
    </p:spTree>
    <p:extLst>
      <p:ext uri="{BB962C8B-B14F-4D97-AF65-F5344CB8AC3E}">
        <p14:creationId xmlns:p14="http://schemas.microsoft.com/office/powerpoint/2010/main" val="234651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2743200"/>
            <a:ext cx="3886200" cy="1292662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New Building Permit Application Process</a:t>
            </a:r>
            <a:endParaRPr lang="en-US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567225"/>
            <a:ext cx="3404082" cy="1292662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Knowledge Management System Project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E116-DD4B-5145-9BF5-EB2D5BF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" y="457200"/>
            <a:ext cx="8529319" cy="861774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Knowledge Management System Re-Design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PM Checklists and Guidance Documents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6D660-52B3-0D9E-2CCF-3893BEA3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339" y="1447800"/>
            <a:ext cx="8697671" cy="5386090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</a:rPr>
              <a:t>Main Goal: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Söhne"/>
              </a:rPr>
              <a:t>Enhance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the webpages by incorporating user-friendly functionalities that enable effortless accessibility and seamless exploration.</a:t>
            </a:r>
          </a:p>
          <a:p>
            <a:pPr lvl="1" algn="l"/>
            <a:endParaRPr lang="en-US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/>
            <a:r>
              <a:rPr lang="en-US" sz="2400" i="0" dirty="0">
                <a:effectLst/>
                <a:latin typeface="+mn-lt"/>
              </a:rPr>
              <a:t>Re-Design Recommendations: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Implement </a:t>
            </a:r>
            <a:r>
              <a:rPr lang="en-US" b="1" i="1" dirty="0">
                <a:effectLst/>
              </a:rPr>
              <a:t>collapsible sections </a:t>
            </a:r>
            <a:r>
              <a:rPr lang="en-US" b="0" i="0" dirty="0">
                <a:effectLst/>
              </a:rPr>
              <a:t>to reduce overwhelming information overload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Incorporate </a:t>
            </a:r>
            <a:r>
              <a:rPr lang="en-US" b="1" i="1" dirty="0">
                <a:effectLst/>
              </a:rPr>
              <a:t>clear navigation </a:t>
            </a:r>
            <a:r>
              <a:rPr lang="en-US" b="0" i="0" dirty="0">
                <a:effectLst/>
              </a:rPr>
              <a:t>options to toggle between pages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Introduce </a:t>
            </a:r>
            <a:r>
              <a:rPr lang="en-US" b="1" i="1" dirty="0">
                <a:effectLst/>
              </a:rPr>
              <a:t>filtering and search functionalities </a:t>
            </a:r>
            <a:r>
              <a:rPr lang="en-US" b="0" i="0" dirty="0">
                <a:effectLst/>
              </a:rPr>
              <a:t>to facilitate document exploration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Provide a </a:t>
            </a:r>
            <a:r>
              <a:rPr lang="en-US" b="1" i="1" dirty="0">
                <a:effectLst/>
              </a:rPr>
              <a:t>glossary section </a:t>
            </a:r>
            <a:r>
              <a:rPr lang="en-US" b="0" i="0" dirty="0">
                <a:effectLst/>
              </a:rPr>
              <a:t>to explain acronyms on each page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Establish </a:t>
            </a:r>
            <a:r>
              <a:rPr lang="en-US" b="1" i="1" dirty="0">
                <a:effectLst/>
              </a:rPr>
              <a:t>visual connections </a:t>
            </a:r>
            <a:r>
              <a:rPr lang="en-US" b="0" i="0" dirty="0">
                <a:effectLst/>
              </a:rPr>
              <a:t>between processes and checklists for better understanding</a:t>
            </a:r>
          </a:p>
          <a:p>
            <a:pPr lvl="1" algn="l"/>
            <a:endParaRPr lang="en-US" b="0" i="0" dirty="0">
              <a:effectLst/>
            </a:endParaRPr>
          </a:p>
          <a:p>
            <a:pPr marL="0" lvl="1" algn="l"/>
            <a:r>
              <a:rPr lang="en-US" sz="2400" b="1" dirty="0">
                <a:solidFill>
                  <a:schemeClr val="tx1"/>
                </a:solidFill>
                <a:cs typeface="Calibri"/>
              </a:rPr>
              <a:t>Timeline:</a:t>
            </a: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March-May Discovery Phase</a:t>
            </a: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August-October Implementation Phase</a:t>
            </a:r>
          </a:p>
          <a:p>
            <a:pPr marL="1257300" lvl="3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Calibri"/>
              </a:rPr>
              <a:t>Go live early November</a:t>
            </a:r>
          </a:p>
          <a:p>
            <a:pPr algn="l"/>
            <a:endParaRPr lang="en-US" b="0" i="0" dirty="0">
              <a:effectLst/>
            </a:endParaRP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A4FD2E61-74FB-498F-9511-DC2137E89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00" y="5257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2667000"/>
            <a:ext cx="4800600" cy="1723549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 for FE’s Senior Energy and Sustainability Engineer </a:t>
            </a:r>
          </a:p>
        </p:txBody>
      </p:sp>
    </p:spTree>
    <p:extLst>
      <p:ext uri="{BB962C8B-B14F-4D97-AF65-F5344CB8AC3E}">
        <p14:creationId xmlns:p14="http://schemas.microsoft.com/office/powerpoint/2010/main" val="15513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3048000"/>
            <a:ext cx="2743200" cy="430887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FM Org Review</a:t>
            </a:r>
          </a:p>
        </p:txBody>
      </p:sp>
    </p:spTree>
    <p:extLst>
      <p:ext uri="{BB962C8B-B14F-4D97-AF65-F5344CB8AC3E}">
        <p14:creationId xmlns:p14="http://schemas.microsoft.com/office/powerpoint/2010/main" val="221690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3048000"/>
            <a:ext cx="3048000" cy="861774"/>
          </a:xfrm>
        </p:spPr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EHS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 Review</a:t>
            </a:r>
          </a:p>
        </p:txBody>
      </p:sp>
    </p:spTree>
    <p:extLst>
      <p:ext uri="{BB962C8B-B14F-4D97-AF65-F5344CB8AC3E}">
        <p14:creationId xmlns:p14="http://schemas.microsoft.com/office/powerpoint/2010/main" val="234942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34302</TotalTime>
  <Words>292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Söhne</vt:lpstr>
      <vt:lpstr>Times</vt:lpstr>
      <vt:lpstr>Office Theme</vt:lpstr>
      <vt:lpstr>2_Office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Knowledge Management System Re-Design PM Checklists and Guidance Documents Website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509</cp:revision>
  <cp:lastPrinted>2019-11-12T19:43:45Z</cp:lastPrinted>
  <dcterms:created xsi:type="dcterms:W3CDTF">2014-05-07T13:58:10Z</dcterms:created>
  <dcterms:modified xsi:type="dcterms:W3CDTF">2023-09-22T12:29:38Z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