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jp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13"/>
  </p:notesMasterIdLst>
  <p:sldIdLst>
    <p:sldId id="256" r:id="rId5"/>
    <p:sldId id="437" r:id="rId6"/>
    <p:sldId id="438" r:id="rId7"/>
    <p:sldId id="432" r:id="rId8"/>
    <p:sldId id="407" r:id="rId9"/>
    <p:sldId id="436" r:id="rId10"/>
    <p:sldId id="439" r:id="rId11"/>
    <p:sldId id="324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5" autoAdjust="0"/>
    <p:restoredTop sz="94481" autoAdjust="0"/>
  </p:normalViewPr>
  <p:slideViewPr>
    <p:cSldViewPr>
      <p:cViewPr varScale="1">
        <p:scale>
          <a:sx n="86" d="100"/>
          <a:sy n="86" d="100"/>
        </p:scale>
        <p:origin x="43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362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599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64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624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018110 Energy Efficiency and Sustainable Design Standard – latest publication December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67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/>
              <a:t>Increaslingly</a:t>
            </a:r>
            <a:r>
              <a:rPr lang="en-US" dirty="0"/>
              <a:t> important to obtain energy modeling updates throughout the design phases.</a:t>
            </a:r>
          </a:p>
          <a:p>
            <a:pPr marL="228600" indent="-228600">
              <a:buAutoNum type="arabicPeriod"/>
            </a:pPr>
            <a:r>
              <a:rPr lang="en-US" dirty="0"/>
              <a:t>Cornell is working with  the City and Town of Ithaca to understand which components of Zero Code will pertain to the Ithaca Energy Code Supplement, beginning in 2026.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57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55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BEE3-F5CF-4BF1-9911-F8DC39041AA1}" type="datetime1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D5CC-B1E1-41BB-8C0A-7EB5136CBCC8}" type="datetime1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7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1" y="1752601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161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8307" y="398525"/>
            <a:ext cx="1309878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162" y="1760464"/>
            <a:ext cx="8329674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6881E-DB9D-4DBD-8616-9E74C924B978}" type="datetime1">
              <a:rPr lang="en-US" smtClean="0"/>
              <a:t>9/22/2023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08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C1B3-FE7E-459D-B984-DC2A20650EB2}" type="datetime1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B07A-3DEF-40BB-BAA2-4731F4E91C93}" type="datetime1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FF0D-7699-4A4B-860E-5447582F452B}" type="datetime1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BFEC-B83C-415B-AEB2-4791B0BD44BC}" type="datetime1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55EC-33C3-4FC0-AFC0-27729103582C}" type="datetime1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6B0A-096E-40EA-9981-FBD5A3CAC9C0}" type="datetime1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199B-7EFE-4735-B803-8B7AD74CE89E}" type="datetime1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50B3-2D97-4F05-A046-6D341EF52445}" type="datetime1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AF384-1318-4547-965F-4A9AC27A718C}" type="datetime1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  <p:sldLayoutId id="2147483682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zero-code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fcs.cornell.edu/sites/default/files/imce/site_contributor/Design_Standards/018130_Appendix%20A_2019.03.28.pdf" TargetMode="External"/><Relationship Id="rId4" Type="http://schemas.openxmlformats.org/officeDocument/2006/relationships/hyperlink" Target="https://fcs.cornell.edu/sites/default/files/2022-12/018110_Energy%20Efficiency%20and%20Sustainable%20Design%20Standard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162" y="1760464"/>
            <a:ext cx="6527038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sz="32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sz="3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sz="3200" b="1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162" y="3086100"/>
            <a:ext cx="6069838" cy="9994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Campus 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and </a:t>
            </a:r>
            <a:r>
              <a:rPr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  </a:t>
            </a:r>
            <a:endParaRPr lang="en-US" sz="2800" spc="-1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67F12-5901-0751-D19A-F2984C06DD7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B2B342-466C-5857-4FDD-CBAE37E3A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448" y="1447800"/>
            <a:ext cx="2368952" cy="2438400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5EEC0C34-DCEA-1F4A-AA0E-17F23C8C9860}"/>
              </a:ext>
            </a:extLst>
          </p:cNvPr>
          <p:cNvSpPr txBox="1">
            <a:spLocks/>
          </p:cNvSpPr>
          <p:nvPr/>
        </p:nvSpPr>
        <p:spPr>
          <a:xfrm>
            <a:off x="369143" y="609600"/>
            <a:ext cx="8405714" cy="665629"/>
          </a:xfrm>
          <a:prstGeom prst="rect">
            <a:avLst/>
          </a:prstGeom>
        </p:spPr>
        <p:txBody>
          <a:bodyPr vert="horz" lIns="88751" tIns="44375" rIns="88751" bIns="44375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87553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Me: Jaimeeganleong (Jaimee)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3F286EF0-D186-F044-8AD0-56657EB5A826}"/>
              </a:ext>
            </a:extLst>
          </p:cNvPr>
          <p:cNvSpPr txBox="1">
            <a:spLocks/>
          </p:cNvSpPr>
          <p:nvPr/>
        </p:nvSpPr>
        <p:spPr>
          <a:xfrm>
            <a:off x="369142" y="1524000"/>
            <a:ext cx="8546257" cy="4807946"/>
          </a:xfrm>
          <a:prstGeom prst="rect">
            <a:avLst/>
          </a:prstGeom>
        </p:spPr>
        <p:txBody>
          <a:bodyPr vert="horz" lIns="80682" tIns="40341" rIns="80682" bIns="40341" rtlCol="0">
            <a:normAutofit lnSpcReduction="10000"/>
          </a:bodyPr>
          <a:lstStyle>
            <a:lvl1pPr marL="188595" indent="-188595" algn="l" defTabSz="754380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578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97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16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735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9579" indent="-309579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2002 Cornell Undergraduate</a:t>
            </a:r>
          </a:p>
          <a:p>
            <a:pPr marL="686769" lvl="1" indent="-309579">
              <a:lnSpc>
                <a:spcPct val="150000"/>
              </a:lnSpc>
            </a:pPr>
            <a:r>
              <a:rPr lang="en-US" sz="2070" dirty="0">
                <a:latin typeface="Arial" panose="020B0604020202020204" pitchFamily="34" charset="0"/>
                <a:cs typeface="Arial" panose="020B0604020202020204" pitchFamily="34" charset="0"/>
              </a:rPr>
              <a:t>BS in Biological and Environmental Engineering</a:t>
            </a:r>
          </a:p>
          <a:p>
            <a:pPr marL="686769" lvl="1" indent="-309579">
              <a:lnSpc>
                <a:spcPct val="150000"/>
              </a:lnSpc>
            </a:pPr>
            <a:r>
              <a:rPr lang="en-US" sz="2070" dirty="0">
                <a:latin typeface="Arial" panose="020B0604020202020204" pitchFamily="34" charset="0"/>
                <a:cs typeface="Arial" panose="020B0604020202020204" pitchFamily="34" charset="0"/>
              </a:rPr>
              <a:t>Volleyball/Women’s Lacrosse</a:t>
            </a:r>
          </a:p>
          <a:p>
            <a:pPr marL="309579" indent="-309579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2009 University of Rochester Graduate</a:t>
            </a:r>
          </a:p>
          <a:p>
            <a:pPr marL="686769" lvl="1" indent="-309579">
              <a:lnSpc>
                <a:spcPct val="150000"/>
              </a:lnSpc>
            </a:pPr>
            <a:r>
              <a:rPr lang="en-US" sz="2070" dirty="0">
                <a:latin typeface="Arial" panose="020B0604020202020204" pitchFamily="34" charset="0"/>
                <a:cs typeface="Arial" panose="020B0604020202020204" pitchFamily="34" charset="0"/>
              </a:rPr>
              <a:t>PhD in Biomedical Engineering</a:t>
            </a:r>
          </a:p>
          <a:p>
            <a:pPr marL="309579" indent="-309579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15 years @ Pathfinder Engineers and Architects</a:t>
            </a:r>
          </a:p>
          <a:p>
            <a:pPr marL="686769" lvl="1" indent="-309579">
              <a:lnSpc>
                <a:spcPct val="150000"/>
              </a:lnSpc>
            </a:pPr>
            <a:r>
              <a:rPr lang="en-US" sz="2070" dirty="0">
                <a:latin typeface="Arial" panose="020B0604020202020204" pitchFamily="34" charset="0"/>
                <a:cs typeface="Arial" panose="020B0604020202020204" pitchFamily="34" charset="0"/>
              </a:rPr>
              <a:t>Energy analysis and ASHRAE Level II Audits for higher education</a:t>
            </a:r>
          </a:p>
          <a:p>
            <a:pPr marL="686769" lvl="1" indent="-309579">
              <a:lnSpc>
                <a:spcPct val="150000"/>
              </a:lnSpc>
            </a:pPr>
            <a:r>
              <a:rPr lang="en-US" sz="2070" dirty="0">
                <a:latin typeface="Arial" panose="020B0604020202020204" pitchFamily="34" charset="0"/>
                <a:cs typeface="Arial" panose="020B0604020202020204" pitchFamily="34" charset="0"/>
              </a:rPr>
              <a:t>NYSERDA Primary Energy Consultant for CNCP and </a:t>
            </a:r>
            <a:r>
              <a:rPr lang="en-US" sz="2070" dirty="0" err="1">
                <a:latin typeface="Arial" panose="020B0604020202020204" pitchFamily="34" charset="0"/>
                <a:cs typeface="Arial" panose="020B0604020202020204" pitchFamily="34" charset="0"/>
              </a:rPr>
              <a:t>Flextech</a:t>
            </a:r>
            <a:endParaRPr lang="en-US" sz="20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6769" lvl="1" indent="-309579">
              <a:lnSpc>
                <a:spcPct val="150000"/>
              </a:lnSpc>
            </a:pPr>
            <a:r>
              <a:rPr lang="en-US" sz="2070" dirty="0">
                <a:latin typeface="Arial" panose="020B0604020202020204" pitchFamily="34" charset="0"/>
                <a:cs typeface="Arial" panose="020B0604020202020204" pitchFamily="34" charset="0"/>
              </a:rPr>
              <a:t>SUNY Clean Energy Master Planning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AC5D38E0-9305-D649-AF14-9AB2CE31806E}"/>
              </a:ext>
            </a:extLst>
          </p:cNvPr>
          <p:cNvSpPr txBox="1">
            <a:spLocks/>
          </p:cNvSpPr>
          <p:nvPr/>
        </p:nvSpPr>
        <p:spPr>
          <a:xfrm>
            <a:off x="8417859" y="6331946"/>
            <a:ext cx="280698" cy="322169"/>
          </a:xfrm>
          <a:prstGeom prst="rect">
            <a:avLst/>
          </a:prstGeom>
        </p:spPr>
        <p:txBody>
          <a:bodyPr vert="horz" lIns="80682" tIns="40341" rIns="80682" bIns="40341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806867">
              <a:defRPr/>
            </a:pPr>
            <a:fld id="{6315554C-9387-4378-80C2-5F7076CAC952}" type="slidenum">
              <a:rPr lang="en-US" sz="1059">
                <a:solidFill>
                  <a:prstClr val="black">
                    <a:tint val="75000"/>
                  </a:prstClr>
                </a:solidFill>
              </a:rPr>
              <a:pPr defTabSz="806867">
                <a:defRPr/>
              </a:pPr>
              <a:t>2</a:t>
            </a:fld>
            <a:endParaRPr lang="en-US" sz="1059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66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5EEC0C34-DCEA-1F4A-AA0E-17F23C8C9860}"/>
              </a:ext>
            </a:extLst>
          </p:cNvPr>
          <p:cNvSpPr txBox="1">
            <a:spLocks/>
          </p:cNvSpPr>
          <p:nvPr/>
        </p:nvSpPr>
        <p:spPr>
          <a:xfrm>
            <a:off x="369143" y="609600"/>
            <a:ext cx="8405714" cy="665629"/>
          </a:xfrm>
          <a:prstGeom prst="rect">
            <a:avLst/>
          </a:prstGeom>
        </p:spPr>
        <p:txBody>
          <a:bodyPr vert="horz" lIns="88751" tIns="44375" rIns="88751" bIns="44375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87553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Work – 4 weeks on the job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3F286EF0-D186-F044-8AD0-56657EB5A826}"/>
              </a:ext>
            </a:extLst>
          </p:cNvPr>
          <p:cNvSpPr txBox="1">
            <a:spLocks/>
          </p:cNvSpPr>
          <p:nvPr/>
        </p:nvSpPr>
        <p:spPr>
          <a:xfrm>
            <a:off x="369142" y="1524000"/>
            <a:ext cx="8546257" cy="4807946"/>
          </a:xfrm>
          <a:prstGeom prst="rect">
            <a:avLst/>
          </a:prstGeom>
        </p:spPr>
        <p:txBody>
          <a:bodyPr vert="horz" lIns="80682" tIns="40341" rIns="80682" bIns="40341" rtlCol="0">
            <a:normAutofit lnSpcReduction="10000"/>
          </a:bodyPr>
          <a:lstStyle>
            <a:lvl1pPr marL="188595" indent="-188595" algn="l" defTabSz="754380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578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97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16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735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9579" indent="-309579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RED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Energy Transition: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uilding an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nnovative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rid for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eliability,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fficiency and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ecarbonization</a:t>
            </a:r>
          </a:p>
          <a:p>
            <a:pPr marL="309579" indent="-309579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Inflation Reduction Act (IRA) engineering support</a:t>
            </a:r>
          </a:p>
          <a:p>
            <a:pPr marL="309579" indent="-309579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Facilities Strategic Asset Management Program (F-SAMP)</a:t>
            </a:r>
          </a:p>
          <a:p>
            <a:pPr marL="309579" indent="-309579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Earth Source Heat (ESH) East Campus Model</a:t>
            </a:r>
          </a:p>
          <a:p>
            <a:pPr marL="309579" indent="-309579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Lake Source Cooling (LSC) NYSDEC Permit Report</a:t>
            </a:r>
          </a:p>
          <a:p>
            <a:pPr marL="309579" indent="-309579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MEng Senior Project support </a:t>
            </a:r>
          </a:p>
          <a:p>
            <a:pPr marL="309579" indent="-309579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Ithaca Energy Code Supplement Guidance (IECS)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AC5D38E0-9305-D649-AF14-9AB2CE31806E}"/>
              </a:ext>
            </a:extLst>
          </p:cNvPr>
          <p:cNvSpPr txBox="1">
            <a:spLocks/>
          </p:cNvSpPr>
          <p:nvPr/>
        </p:nvSpPr>
        <p:spPr>
          <a:xfrm>
            <a:off x="8417859" y="6331946"/>
            <a:ext cx="280698" cy="322169"/>
          </a:xfrm>
          <a:prstGeom prst="rect">
            <a:avLst/>
          </a:prstGeom>
        </p:spPr>
        <p:txBody>
          <a:bodyPr vert="horz" lIns="80682" tIns="40341" rIns="80682" bIns="40341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806867">
              <a:defRPr/>
            </a:pPr>
            <a:fld id="{6315554C-9387-4378-80C2-5F7076CAC952}" type="slidenum">
              <a:rPr lang="en-US" sz="1059">
                <a:solidFill>
                  <a:prstClr val="black">
                    <a:tint val="75000"/>
                  </a:prstClr>
                </a:solidFill>
              </a:rPr>
              <a:pPr defTabSz="806867">
                <a:defRPr/>
              </a:pPr>
              <a:t>3</a:t>
            </a:fld>
            <a:endParaRPr lang="en-US" sz="1059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05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7A8766-1D21-480B-8A12-EAC111E5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3086100"/>
            <a:ext cx="7943850" cy="6858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Ithaca Energy Code Supplement Summary</a:t>
            </a:r>
            <a:b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</a:t>
            </a:r>
            <a:b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A9892B-4D95-2917-B46B-B1B7B9813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3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5EEC0C34-DCEA-1F4A-AA0E-17F23C8C9860}"/>
              </a:ext>
            </a:extLst>
          </p:cNvPr>
          <p:cNvSpPr txBox="1">
            <a:spLocks/>
          </p:cNvSpPr>
          <p:nvPr/>
        </p:nvSpPr>
        <p:spPr>
          <a:xfrm>
            <a:off x="369143" y="609600"/>
            <a:ext cx="8405714" cy="665629"/>
          </a:xfrm>
          <a:prstGeom prst="rect">
            <a:avLst/>
          </a:prstGeom>
        </p:spPr>
        <p:txBody>
          <a:bodyPr vert="horz" lIns="88751" tIns="44375" rIns="88751" bIns="44375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87553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IECS 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Applicability for Ithaca Campus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3F286EF0-D186-F044-8AD0-56657EB5A826}"/>
              </a:ext>
            </a:extLst>
          </p:cNvPr>
          <p:cNvSpPr txBox="1">
            <a:spLocks/>
          </p:cNvSpPr>
          <p:nvPr/>
        </p:nvSpPr>
        <p:spPr>
          <a:xfrm>
            <a:off x="369143" y="1524000"/>
            <a:ext cx="7797670" cy="4807946"/>
          </a:xfrm>
          <a:prstGeom prst="rect">
            <a:avLst/>
          </a:prstGeom>
        </p:spPr>
        <p:txBody>
          <a:bodyPr vert="horz" lIns="80682" tIns="40341" rIns="80682" bIns="40341" rtlCol="0">
            <a:normAutofit/>
          </a:bodyPr>
          <a:lstStyle>
            <a:lvl1pPr marL="188595" indent="-188595" algn="l" defTabSz="754380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578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97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16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735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9579" indent="-309579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Projects that are applying for a building permit within the City or Town of Ithaca</a:t>
            </a:r>
          </a:p>
          <a:p>
            <a:pPr marL="686769" lvl="1" indent="-309579">
              <a:lnSpc>
                <a:spcPct val="150000"/>
              </a:lnSpc>
            </a:pPr>
            <a:r>
              <a:rPr lang="en-US" sz="2070" dirty="0">
                <a:latin typeface="Arial" panose="020B0604020202020204" pitchFamily="34" charset="0"/>
                <a:cs typeface="Arial" panose="020B0604020202020204" pitchFamily="34" charset="0"/>
              </a:rPr>
              <a:t>All new construction</a:t>
            </a:r>
          </a:p>
          <a:p>
            <a:pPr marL="686769" lvl="1" indent="-309579">
              <a:lnSpc>
                <a:spcPct val="150000"/>
              </a:lnSpc>
            </a:pPr>
            <a:r>
              <a:rPr lang="en-US" sz="2070" dirty="0">
                <a:latin typeface="Arial" panose="020B0604020202020204" pitchFamily="34" charset="0"/>
                <a:cs typeface="Arial" panose="020B0604020202020204" pitchFamily="34" charset="0"/>
              </a:rPr>
              <a:t>All additions 1,000 square feet or larger</a:t>
            </a:r>
          </a:p>
          <a:p>
            <a:pPr marL="686769" lvl="1" indent="-309579">
              <a:lnSpc>
                <a:spcPct val="150000"/>
              </a:lnSpc>
            </a:pPr>
            <a:r>
              <a:rPr lang="en-US" sz="2070" dirty="0">
                <a:latin typeface="Arial" panose="020B0604020202020204" pitchFamily="34" charset="0"/>
                <a:cs typeface="Arial" panose="020B0604020202020204" pitchFamily="34" charset="0"/>
              </a:rPr>
              <a:t>Major renovations &gt; 75% of floor area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AC5D38E0-9305-D649-AF14-9AB2CE31806E}"/>
              </a:ext>
            </a:extLst>
          </p:cNvPr>
          <p:cNvSpPr txBox="1">
            <a:spLocks/>
          </p:cNvSpPr>
          <p:nvPr/>
        </p:nvSpPr>
        <p:spPr>
          <a:xfrm>
            <a:off x="8417859" y="6331946"/>
            <a:ext cx="280698" cy="322169"/>
          </a:xfrm>
          <a:prstGeom prst="rect">
            <a:avLst/>
          </a:prstGeom>
        </p:spPr>
        <p:txBody>
          <a:bodyPr vert="horz" lIns="80682" tIns="40341" rIns="80682" bIns="40341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806867">
              <a:defRPr/>
            </a:pPr>
            <a:fld id="{6315554C-9387-4378-80C2-5F7076CAC952}" type="slidenum">
              <a:rPr lang="en-US" sz="1059">
                <a:solidFill>
                  <a:prstClr val="black">
                    <a:tint val="75000"/>
                  </a:prstClr>
                </a:solidFill>
              </a:rPr>
              <a:pPr defTabSz="806867">
                <a:defRPr/>
              </a:pPr>
              <a:t>5</a:t>
            </a:fld>
            <a:endParaRPr lang="en-US" sz="1059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88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442C0F7-01A9-5616-3CB4-76A08262D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025622"/>
              </p:ext>
            </p:extLst>
          </p:nvPr>
        </p:nvGraphicFramePr>
        <p:xfrm>
          <a:off x="609600" y="1371600"/>
          <a:ext cx="7696200" cy="527406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954203">
                  <a:extLst>
                    <a:ext uri="{9D8B030D-6E8A-4147-A177-3AD203B41FA5}">
                      <a16:colId xmlns:a16="http://schemas.microsoft.com/office/drawing/2014/main" val="3066025109"/>
                    </a:ext>
                  </a:extLst>
                </a:gridCol>
                <a:gridCol w="2111762">
                  <a:extLst>
                    <a:ext uri="{9D8B030D-6E8A-4147-A177-3AD203B41FA5}">
                      <a16:colId xmlns:a16="http://schemas.microsoft.com/office/drawing/2014/main" val="121204330"/>
                    </a:ext>
                  </a:extLst>
                </a:gridCol>
                <a:gridCol w="744035">
                  <a:extLst>
                    <a:ext uri="{9D8B030D-6E8A-4147-A177-3AD203B41FA5}">
                      <a16:colId xmlns:a16="http://schemas.microsoft.com/office/drawing/2014/main" val="2434662245"/>
                    </a:ext>
                  </a:extLst>
                </a:gridCol>
                <a:gridCol w="2346264">
                  <a:extLst>
                    <a:ext uri="{9D8B030D-6E8A-4147-A177-3AD203B41FA5}">
                      <a16:colId xmlns:a16="http://schemas.microsoft.com/office/drawing/2014/main" val="2005386621"/>
                    </a:ext>
                  </a:extLst>
                </a:gridCol>
                <a:gridCol w="1539936">
                  <a:extLst>
                    <a:ext uri="{9D8B030D-6E8A-4147-A177-3AD203B41FA5}">
                      <a16:colId xmlns:a16="http://schemas.microsoft.com/office/drawing/2014/main" val="415032721"/>
                    </a:ext>
                  </a:extLst>
                </a:gridCol>
              </a:tblGrid>
              <a:tr h="4028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Category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Improvement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Step 2 Points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Details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Targeted Credits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extLst>
                  <a:ext uri="{0D108BD9-81ED-4DB2-BD59-A6C34878D82A}">
                    <a16:rowId xmlns:a16="http://schemas.microsoft.com/office/drawing/2014/main" val="2047707938"/>
                  </a:ext>
                </a:extLst>
              </a:tr>
              <a:tr h="201427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Affordability Improvements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070595"/>
                  </a:ext>
                </a:extLst>
              </a:tr>
              <a:tr h="5368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AI2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Heating systems in heated space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Heating systems installed in directly heated spaces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Likely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extLst>
                  <a:ext uri="{0D108BD9-81ED-4DB2-BD59-A6C34878D82A}">
                    <a16:rowId xmlns:a16="http://schemas.microsoft.com/office/drawing/2014/main" val="1572142794"/>
                  </a:ext>
                </a:extLst>
              </a:tr>
              <a:tr h="5150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AI3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Efficient building shape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Exterior Surface Area/Floor Area &lt; Max Value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Possible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extLst>
                  <a:ext uri="{0D108BD9-81ED-4DB2-BD59-A6C34878D82A}">
                    <a16:rowId xmlns:a16="http://schemas.microsoft.com/office/drawing/2014/main" val="2590138637"/>
                  </a:ext>
                </a:extLst>
              </a:tr>
              <a:tr h="3433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AI4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Right-lighting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Space-by-space LPD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Likely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extLst>
                  <a:ext uri="{0D108BD9-81ED-4DB2-BD59-A6C34878D82A}">
                    <a16:rowId xmlns:a16="http://schemas.microsoft.com/office/drawing/2014/main" val="3155710488"/>
                  </a:ext>
                </a:extLst>
              </a:tr>
              <a:tr h="2014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AI5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Modest WWR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WWR  &lt; 20%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Possible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extLst>
                  <a:ext uri="{0D108BD9-81ED-4DB2-BD59-A6C34878D82A}">
                    <a16:rowId xmlns:a16="http://schemas.microsoft.com/office/drawing/2014/main" val="1461515569"/>
                  </a:ext>
                </a:extLst>
              </a:tr>
              <a:tr h="201427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Renewable Energy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475931"/>
                  </a:ext>
                </a:extLst>
              </a:tr>
              <a:tr h="6848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Renewable energy systems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1-6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Up to 6 points for on-site and/or off-site renewable energy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See Renewable Energy Policy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extLst>
                  <a:ext uri="{0D108BD9-81ED-4DB2-BD59-A6C34878D82A}">
                    <a16:rowId xmlns:a16="http://schemas.microsoft.com/office/drawing/2014/main" val="1955032476"/>
                  </a:ext>
                </a:extLst>
              </a:tr>
              <a:tr h="201427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Other Points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084146"/>
                  </a:ext>
                </a:extLst>
              </a:tr>
              <a:tr h="2983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OP1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Development Density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Likely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extLst>
                  <a:ext uri="{0D108BD9-81ED-4DB2-BD59-A6C34878D82A}">
                    <a16:rowId xmlns:a16="http://schemas.microsoft.com/office/drawing/2014/main" val="1722340036"/>
                  </a:ext>
                </a:extLst>
              </a:tr>
              <a:tr h="2014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OP2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Walkability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Likely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extLst>
                  <a:ext uri="{0D108BD9-81ED-4DB2-BD59-A6C34878D82A}">
                    <a16:rowId xmlns:a16="http://schemas.microsoft.com/office/drawing/2014/main" val="2655868866"/>
                  </a:ext>
                </a:extLst>
              </a:tr>
              <a:tr h="4028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OP5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NY Stretch Code-2020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Comply with NY Stretch Code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See Standard 018110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extLst>
                  <a:ext uri="{0D108BD9-81ED-4DB2-BD59-A6C34878D82A}">
                    <a16:rowId xmlns:a16="http://schemas.microsoft.com/office/drawing/2014/main" val="590750868"/>
                  </a:ext>
                </a:extLst>
              </a:tr>
              <a:tr h="2589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OP6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Custom energy improvement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1-2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Reduction in site energy use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Likely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extLst>
                  <a:ext uri="{0D108BD9-81ED-4DB2-BD59-A6C34878D82A}">
                    <a16:rowId xmlns:a16="http://schemas.microsoft.com/office/drawing/2014/main" val="2826530194"/>
                  </a:ext>
                </a:extLst>
              </a:tr>
              <a:tr h="517955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Easy/Prescriptive Path: 12 IECS Points for Prescriptive Path OR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Whole-Building Modeling Path: 7 IECS Points + 17 LEED EA Points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88" marR="4628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097899"/>
                  </a:ext>
                </a:extLst>
              </a:tr>
            </a:tbl>
          </a:graphicData>
        </a:graphic>
      </p:graphicFrame>
      <p:sp>
        <p:nvSpPr>
          <p:cNvPr id="8" name="Title 2">
            <a:extLst>
              <a:ext uri="{FF2B5EF4-FFF2-40B4-BE49-F238E27FC236}">
                <a16:creationId xmlns:a16="http://schemas.microsoft.com/office/drawing/2014/main" id="{B2FD43EF-8351-2E51-2E64-333F2ECA8218}"/>
              </a:ext>
            </a:extLst>
          </p:cNvPr>
          <p:cNvSpPr txBox="1">
            <a:spLocks/>
          </p:cNvSpPr>
          <p:nvPr/>
        </p:nvSpPr>
        <p:spPr>
          <a:xfrm>
            <a:off x="369143" y="609600"/>
            <a:ext cx="8405714" cy="665629"/>
          </a:xfrm>
          <a:prstGeom prst="rect">
            <a:avLst/>
          </a:prstGeom>
        </p:spPr>
        <p:txBody>
          <a:bodyPr vert="horz" lIns="88751" tIns="44375" rIns="88751" bIns="44375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87553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 Paths – 2023 Updates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2AF992-AB14-D058-C37F-2A0C6D4A8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1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B2FD43EF-8351-2E51-2E64-333F2ECA8218}"/>
              </a:ext>
            </a:extLst>
          </p:cNvPr>
          <p:cNvSpPr txBox="1">
            <a:spLocks/>
          </p:cNvSpPr>
          <p:nvPr/>
        </p:nvSpPr>
        <p:spPr>
          <a:xfrm>
            <a:off x="369143" y="609600"/>
            <a:ext cx="8405714" cy="665629"/>
          </a:xfrm>
          <a:prstGeom prst="rect">
            <a:avLst/>
          </a:prstGeom>
        </p:spPr>
        <p:txBody>
          <a:bodyPr vert="horz" lIns="88751" tIns="44375" rIns="88751" bIns="44375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87553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 Paths – 2026 Updates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1227CC-43C1-BC36-769D-57A174F29C36}"/>
              </a:ext>
            </a:extLst>
          </p:cNvPr>
          <p:cNvSpPr txBox="1"/>
          <p:nvPr/>
        </p:nvSpPr>
        <p:spPr>
          <a:xfrm>
            <a:off x="533400" y="1676400"/>
            <a:ext cx="78486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Effective January 1, 2026, all buildings shall be built to have net-zero GHG emissions and shall not use </a:t>
            </a:r>
            <a:r>
              <a:rPr lang="en-US" i="1" dirty="0"/>
              <a:t>on-site</a:t>
            </a:r>
            <a:r>
              <a:rPr lang="en-US" dirty="0"/>
              <a:t> FOSSIL FUELS for space heating, water heating, or clothes drying</a:t>
            </a:r>
          </a:p>
          <a:p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/>
              <a:t>COMMERCIAL BUILDINGS (including RESIDENTIAL BUILDINGS with 4+ Stories) shall comply with the requirements of the ZERO Code.</a:t>
            </a:r>
          </a:p>
          <a:p>
            <a:endParaRPr lang="en-US" dirty="0"/>
          </a:p>
          <a:p>
            <a:r>
              <a:rPr lang="en-US" dirty="0"/>
              <a:t>The ZERO Code is available at </a:t>
            </a:r>
            <a:r>
              <a:rPr lang="en-US" dirty="0">
                <a:hlinkClick r:id="rId3"/>
              </a:rPr>
              <a:t>https://zero-code.org</a:t>
            </a:r>
            <a:endParaRPr lang="en-US" dirty="0"/>
          </a:p>
          <a:p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 primary goal of each project is to target GHG reductions in accordance with the Cornell Climate Action Plan as follows: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AVOID carbon-intensive activities;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REDUCE demand through aggressive energy conservation;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REPLACE fossil fuels with low-carbon renewable energy</a:t>
            </a:r>
            <a:endParaRPr lang="en-US" dirty="0"/>
          </a:p>
          <a:p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hlinkClick r:id="rId4"/>
              </a:rPr>
              <a:t>018110_Energy Efficiency and Sustainable Design Standard.pdf (cornell.edu)</a:t>
            </a:r>
            <a:endParaRPr lang="en-US" dirty="0"/>
          </a:p>
          <a:p>
            <a:r>
              <a:rPr lang="en-US" dirty="0">
                <a:hlinkClick r:id="rId5"/>
              </a:rPr>
              <a:t>018130_Appendix A_2019.03.28.pdf (cornell.edu)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93289-5AEA-BCE5-A303-3121BC7A8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7A8766-1D21-480B-8A12-EAC111E5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2743200"/>
            <a:ext cx="3505200" cy="6858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4E5244-233C-0940-0862-4DE907613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2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3e85703-f67e-4508-8f0d-02348837f39d">
      <UserInfo>
        <DisplayName>Tracy Vosburgh</DisplayName>
        <AccountId>39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6F258D96744E4FACB3B7527AF93A08" ma:contentTypeVersion="7" ma:contentTypeDescription="Create a new document." ma:contentTypeScope="" ma:versionID="83a325dcb073cf0b1365ef9268ce540c">
  <xsd:schema xmlns:xsd="http://www.w3.org/2001/XMLSchema" xmlns:xs="http://www.w3.org/2001/XMLSchema" xmlns:p="http://schemas.microsoft.com/office/2006/metadata/properties" xmlns:ns2="73e85703-f67e-4508-8f0d-02348837f39d" xmlns:ns3="39c7e2b0-b19b-4666-8b18-951751b65ca0" targetNamespace="http://schemas.microsoft.com/office/2006/metadata/properties" ma:root="true" ma:fieldsID="886e9efafce9df3c02711d7b00d8911b" ns2:_="" ns3:_="">
    <xsd:import namespace="73e85703-f67e-4508-8f0d-02348837f39d"/>
    <xsd:import namespace="39c7e2b0-b19b-4666-8b18-951751b65ca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e85703-f67e-4508-8f0d-02348837f39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c7e2b0-b19b-4666-8b18-951751b65c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769373-594B-497F-B29F-9AD96F02CA37}">
  <ds:schemaRefs>
    <ds:schemaRef ds:uri="39c7e2b0-b19b-4666-8b18-951751b65ca0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73e85703-f67e-4508-8f0d-02348837f39d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6C29391-7C37-42A0-BB28-1AE21D57D6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e85703-f67e-4508-8f0d-02348837f39d"/>
    <ds:schemaRef ds:uri="39c7e2b0-b19b-4666-8b18-951751b65c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11606</TotalTime>
  <Words>541</Words>
  <Application>Microsoft Office PowerPoint</Application>
  <PresentationFormat>On-screen Show (4:3)</PresentationFormat>
  <Paragraphs>115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Helvetica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Ithaca Energy Code Supplement Summary Update 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Taylor Thompson</cp:lastModifiedBy>
  <cp:revision>454</cp:revision>
  <cp:lastPrinted>2019-11-12T19:43:45Z</cp:lastPrinted>
  <dcterms:created xsi:type="dcterms:W3CDTF">2014-05-07T13:58:10Z</dcterms:created>
  <dcterms:modified xsi:type="dcterms:W3CDTF">2023-09-22T12:29:31Z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0x0101008D6F258D96744E4FACB3B7527AF93A08</vt:lpwstr>
  </property>
</Properties>
</file>