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69" r:id="rId4"/>
    <p:sldId id="281" r:id="rId5"/>
    <p:sldId id="268" r:id="rId6"/>
    <p:sldId id="277" r:id="rId7"/>
    <p:sldId id="275" r:id="rId8"/>
    <p:sldId id="266" r:id="rId9"/>
    <p:sldId id="274" r:id="rId10"/>
    <p:sldId id="278" r:id="rId11"/>
    <p:sldId id="280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65D7B6-7E35-4DD8-90F5-B4CB86E0EA81}">
          <p14:sldIdLst>
            <p14:sldId id="256"/>
          </p14:sldIdLst>
        </p14:section>
        <p14:section name="Untitled Section" id="{5B13AB6C-C5E2-47CE-A8D7-D7EAA90BE389}">
          <p14:sldIdLst>
            <p14:sldId id="279"/>
            <p14:sldId id="269"/>
            <p14:sldId id="281"/>
            <p14:sldId id="268"/>
            <p14:sldId id="277"/>
            <p14:sldId id="275"/>
            <p14:sldId id="266"/>
            <p14:sldId id="274"/>
            <p14:sldId id="278"/>
            <p14:sldId id="280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4063" autoAdjust="0"/>
  </p:normalViewPr>
  <p:slideViewPr>
    <p:cSldViewPr snapToGrid="0">
      <p:cViewPr varScale="1">
        <p:scale>
          <a:sx n="96" d="100"/>
          <a:sy n="96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7DE40-D377-444F-9B9D-35F9C455985C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43B0F-1AC9-4E5D-B983-914F43A362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4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1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7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Transmission – Higher voltage, longer range, cable size</a:t>
            </a:r>
          </a:p>
          <a:p>
            <a:r>
              <a:rPr lang="en-US" dirty="0"/>
              <a:t>Distribution Campus 2,400V and 13,200V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73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79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8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94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69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10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2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A926-B9A0-A9B6-806C-BE716D9CB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9CA41-8418-0D2B-89FE-E356AECDA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6BB01-18E4-CB2A-7874-A62D4900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93326-8656-000F-AD00-50A486F2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E54AF-2FA4-F657-6AF6-33AD06FF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76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9AFF-CAFF-D7EF-CD92-363D3E47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39BB8-F23B-D570-8E1C-05F3E6BCF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0397-8F16-421F-6AA8-04BD7B7E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A3593-1C10-D817-02FF-E2F4E3FA6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847CD-321D-C982-0A2E-2DA568FD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9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FA71B-553B-0D1F-8C2A-AAE71EC1D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13A8C-D6AB-5B9F-068D-34A07AA76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F8FCD-A0C7-D10E-1B68-47F7228E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3C50C-C7D3-3202-407B-BFBCAAD7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B34B4-7667-75F4-5D9F-9C6AFCBE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4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3009-B0B5-D9B6-0EF5-764E3971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B0111-B5FD-1121-7D2A-B2F6FA700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AB506-AC60-AF9B-4D4C-5856C14B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120BB-9944-6CFE-EB67-A5177DB9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77D0E-CC27-4340-1C75-AA7FC250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1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BFFF-84CB-C49E-1E6D-4232CE34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75300-DEBF-23F2-D21B-62BE6E987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8B3C8-E5A1-AE4D-AF51-BAD80BFC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003FB-6495-C4B7-96D7-52391006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0F50-CD58-0010-7A5B-B2751F68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7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97BC-60F0-7802-8951-780774AC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B4633-9A80-3767-95B8-613A96CFF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37F2D-CC65-957A-661E-2167FDF94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3B608-8A1E-B5C3-0667-4C804876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A059E-BBEF-6B00-802C-C065C417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4E364-5EFE-3DD7-8138-A8CBFF10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9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FF3A2-9B7D-4831-AE69-567E171F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90A84-C98E-597E-8CD6-C03EFC49A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31119-AD8B-9DED-8774-866F46A7A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E09F0-F5B6-5FE8-B5DB-B902BD71C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32CA3-6695-7B2A-B536-3EC70218A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A5BD3C-4976-7CD3-9AD3-91AA41A4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78187-1F73-5F8A-C540-E06F6D249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413A0-B19C-783E-2757-199534AC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7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2D86-9C6C-F95F-5505-8DB3B6BB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5D82A-6C4F-3D2C-5FDB-1BE12E5E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37BFB-AB68-FD25-B1B7-4C777960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8BEB6-F4AD-AFE6-50D4-0A942B95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6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3D91A-D971-FE6C-66DB-5B2938A1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35538-C78D-6C31-0A2F-157590B1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A27EB-6145-C9BF-0698-C35547D4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3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559C-764F-6328-1CC5-6FBEE2AF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8F649-6DD1-FC6B-19A6-0B65D95A3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7F2CD-5295-06D1-64A1-0364E6C7E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14160-F71B-B336-628C-4E3CCA68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A37E6-1E2A-6136-9C3C-332099BF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7ED9E-B2BC-9607-BF2F-B3EBE542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4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C30F-1587-E76C-A77B-3EC3C95F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2F8F-F637-11D5-3D59-1DFA40D5F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82678-A4B3-2AF7-7500-7605454A4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9603D-AE72-916C-BD53-6CA821EA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DE781-6CB9-1B35-0BBC-6D75698B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4E9B6-3BA1-C6CF-8566-49A9E39A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9228D-147D-5F73-1B28-26434D33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AF282-E3F0-9E0E-2C1B-BE320A600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76C3A-FFE2-E593-35D2-0629313C8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344D1-4B3B-4699-9F57-CF0CE7D87B7E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15B4D-7703-7EA3-57C9-A3BFF6B45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3998E-188B-1845-B75B-CE69DC917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tr33@cornell.ed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5D999-C49F-C4E1-EC18-BB2EACF5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" t="8738" b="93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F7468A-8806-12DB-F019-AFA832926B33}"/>
              </a:ext>
            </a:extLst>
          </p:cNvPr>
          <p:cNvSpPr txBox="1"/>
          <p:nvPr/>
        </p:nvSpPr>
        <p:spPr>
          <a:xfrm>
            <a:off x="103404" y="5574307"/>
            <a:ext cx="69826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Transformer Lead Time Issues</a:t>
            </a:r>
            <a:br>
              <a:rPr lang="en-US" sz="2000" b="1" dirty="0">
                <a:solidFill>
                  <a:schemeClr val="bg1"/>
                </a:solidFill>
              </a:rPr>
            </a:br>
            <a:endParaRPr lang="en-US" sz="2000" b="1" dirty="0">
              <a:solidFill>
                <a:schemeClr val="bg1"/>
              </a:solidFill>
            </a:endParaRPr>
          </a:p>
          <a:p>
            <a:br>
              <a:rPr lang="en-US" sz="2000" b="1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5959C-D01C-8613-23FB-6B0D1931FDD4}"/>
              </a:ext>
            </a:extLst>
          </p:cNvPr>
          <p:cNvSpPr txBox="1"/>
          <p:nvPr/>
        </p:nvSpPr>
        <p:spPr>
          <a:xfrm>
            <a:off x="4423317" y="5574307"/>
            <a:ext cx="76652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Erich Reichard(ETR33)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Facilities Engineering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August 2023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362170" y="614828"/>
            <a:ext cx="115426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Projects in design phase:</a:t>
            </a:r>
          </a:p>
          <a:p>
            <a:r>
              <a:rPr lang="en-US" sz="2800" dirty="0"/>
              <a:t>	Purchase T&amp;R and Maddox transformers to keep project schedules </a:t>
            </a:r>
            <a:r>
              <a:rPr lang="en-US" sz="2800"/>
              <a:t>on 	track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Projects in the capital plan beyond the FY24/FY25:</a:t>
            </a:r>
          </a:p>
          <a:p>
            <a:r>
              <a:rPr lang="en-US" sz="2800" dirty="0"/>
              <a:t>	Prepurchase Eaton, Hammond, GE transformers now to accommodate 	future schedules</a:t>
            </a:r>
          </a:p>
          <a:p>
            <a:r>
              <a:rPr lang="en-US" sz="2800" dirty="0"/>
              <a:t>	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8C15C-2404-B194-F5CD-FD32438B0521}"/>
              </a:ext>
            </a:extLst>
          </p:cNvPr>
          <p:cNvSpPr txBox="1"/>
          <p:nvPr/>
        </p:nvSpPr>
        <p:spPr>
          <a:xfrm>
            <a:off x="362170" y="0"/>
            <a:ext cx="118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Recommended Path Forward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21ABBB1-95E4-A858-D52E-67D1A51B7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1D8D99-BFB3-D073-F85C-B650AF0D6A00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513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362170" y="614828"/>
            <a:ext cx="1154261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Lighting Control Standard Updated December 2022</a:t>
            </a:r>
          </a:p>
          <a:p>
            <a:endParaRPr lang="en-US" sz="2800" dirty="0"/>
          </a:p>
          <a:p>
            <a:r>
              <a:rPr lang="en-US" sz="2800" dirty="0"/>
              <a:t>Any Questions Contact FE Electrical </a:t>
            </a:r>
          </a:p>
          <a:p>
            <a:r>
              <a:rPr lang="en-US" sz="2800" dirty="0"/>
              <a:t>	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8C15C-2404-B194-F5CD-FD32438B0521}"/>
              </a:ext>
            </a:extLst>
          </p:cNvPr>
          <p:cNvSpPr txBox="1"/>
          <p:nvPr/>
        </p:nvSpPr>
        <p:spPr>
          <a:xfrm>
            <a:off x="362170" y="0"/>
            <a:ext cx="118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Standard Update Reminder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21ABBB1-95E4-A858-D52E-67D1A51B7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1D8D99-BFB3-D073-F85C-B650AF0D6A00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57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F626-BA3E-21C3-1D78-41C518467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87458"/>
            <a:ext cx="10515600" cy="1643365"/>
          </a:xfrm>
        </p:spPr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DDE072-9D07-CFEE-0564-19E64AD3911C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0331BF48-8FD4-4EE0-A41F-17DC40920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DDE2445-CCCB-7659-60E6-3A938874DAB1}"/>
              </a:ext>
            </a:extLst>
          </p:cNvPr>
          <p:cNvSpPr txBox="1">
            <a:spLocks/>
          </p:cNvSpPr>
          <p:nvPr/>
        </p:nvSpPr>
        <p:spPr>
          <a:xfrm>
            <a:off x="640079" y="221691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500AA0-8EA4-BF8A-80C2-B0D6F7BC9BCA}"/>
              </a:ext>
            </a:extLst>
          </p:cNvPr>
          <p:cNvSpPr txBox="1"/>
          <p:nvPr/>
        </p:nvSpPr>
        <p:spPr>
          <a:xfrm>
            <a:off x="640080" y="2030823"/>
            <a:ext cx="6586489" cy="3785419"/>
          </a:xfrm>
          <a:prstGeom prst="rect">
            <a:avLst/>
          </a:prstGeom>
          <a:ln w="127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Please contact me with questions or comments: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Erich Reichard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linkClick r:id="rId3"/>
              </a:rPr>
              <a:t>etr33@cornell.edu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607-255-3934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	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705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3912-7A58-957C-F611-73B52BCD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432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What is a Transformer?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F811971-64B5-59F2-C750-A0E8BA1D3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4F234F-3957-50DF-7E63-C72C63AB4D06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What are the differences between Transformers' Autobots and Decepticons? -  Meristation">
            <a:extLst>
              <a:ext uri="{FF2B5EF4-FFF2-40B4-BE49-F238E27FC236}">
                <a16:creationId xmlns:a16="http://schemas.microsoft.com/office/drawing/2014/main" id="{97469337-E348-2F06-4A06-41B07FFB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462213"/>
            <a:ext cx="34290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undwave and Laserbeak | Transformers soundwave, Transformers characters,  Transformers">
            <a:extLst>
              <a:ext uri="{FF2B5EF4-FFF2-40B4-BE49-F238E27FC236}">
                <a16:creationId xmlns:a16="http://schemas.microsoft.com/office/drawing/2014/main" id="{F89B88D3-0F6F-8F34-183C-B0EFAD14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872" y="2063723"/>
            <a:ext cx="1992989" cy="2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timus-prime GIFs - Get the best GIF on GIPHY">
            <a:extLst>
              <a:ext uri="{FF2B5EF4-FFF2-40B4-BE49-F238E27FC236}">
                <a16:creationId xmlns:a16="http://schemas.microsoft.com/office/drawing/2014/main" id="{6585C3CA-0A5C-D3D0-0757-735DF8E5E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21" y="1873722"/>
            <a:ext cx="2742928" cy="26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22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3912-7A58-957C-F611-73B52BCD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046" y="70757"/>
            <a:ext cx="7877908" cy="1325563"/>
          </a:xfrm>
        </p:spPr>
        <p:txBody>
          <a:bodyPr/>
          <a:lstStyle/>
          <a:p>
            <a:r>
              <a:rPr lang="en-US" u="sng" dirty="0"/>
              <a:t>Transformers and Power Delivery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F811971-64B5-59F2-C750-A0E8BA1D3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4F234F-3957-50DF-7E63-C72C63AB4D06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The Electric Power Transmission and Distribution Industry">
            <a:extLst>
              <a:ext uri="{FF2B5EF4-FFF2-40B4-BE49-F238E27FC236}">
                <a16:creationId xmlns:a16="http://schemas.microsoft.com/office/drawing/2014/main" id="{95424F44-8295-EDBC-7787-EE68AD09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9" y="1454988"/>
            <a:ext cx="54387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sformer Basics and Transformer Principles">
            <a:extLst>
              <a:ext uri="{FF2B5EF4-FFF2-40B4-BE49-F238E27FC236}">
                <a16:creationId xmlns:a16="http://schemas.microsoft.com/office/drawing/2014/main" id="{68F65283-B66A-12D0-390E-2E992C7E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74" y="1659687"/>
            <a:ext cx="33813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-phase cylindrical transformer">
            <a:extLst>
              <a:ext uri="{FF2B5EF4-FFF2-40B4-BE49-F238E27FC236}">
                <a16:creationId xmlns:a16="http://schemas.microsoft.com/office/drawing/2014/main" id="{2A267920-0C53-E3D1-0B02-D22AED52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69" y="3204219"/>
            <a:ext cx="2303583" cy="24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701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3912-7A58-957C-F611-73B52BCD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432"/>
            <a:ext cx="10515600" cy="1325563"/>
          </a:xfrm>
        </p:spPr>
        <p:txBody>
          <a:bodyPr/>
          <a:lstStyle/>
          <a:p>
            <a:r>
              <a:rPr lang="en-US" u="sng" dirty="0"/>
              <a:t>Types of Distribution Transformers on 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20888-3CAA-41CA-16FF-8EC3EEA5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1141889"/>
            <a:ext cx="11145588" cy="46743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Dry Type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No oil, air cooled only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Hard to keep clean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Very few exterior installations on campus, most are indoors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Pole Mounted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Oil Filled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Size limitations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Pad Mounted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Oil Filled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Most exterior installations on campus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marL="457200" lvl="1" indent="0">
              <a:buNone/>
            </a:pPr>
            <a:endParaRPr lang="en-US" sz="2200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F811971-64B5-59F2-C750-A0E8BA1D3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4F234F-3957-50DF-7E63-C72C63AB4D06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2E99BB9E-1709-AEF5-DEE1-D8CB03AEA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9666" r="5370" b="6308"/>
          <a:stretch/>
        </p:blipFill>
        <p:spPr bwMode="auto">
          <a:xfrm>
            <a:off x="3041715" y="3282767"/>
            <a:ext cx="2019379" cy="144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istribution Transformers – GE Grid Solutions">
            <a:extLst>
              <a:ext uri="{FF2B5EF4-FFF2-40B4-BE49-F238E27FC236}">
                <a16:creationId xmlns:a16="http://schemas.microsoft.com/office/drawing/2014/main" id="{1734D0F5-C8B6-C573-5D81-526E59C9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81" y="2567973"/>
            <a:ext cx="2019379" cy="20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edium voltage transformer | dry type transformer | Eaton">
            <a:extLst>
              <a:ext uri="{FF2B5EF4-FFF2-40B4-BE49-F238E27FC236}">
                <a16:creationId xmlns:a16="http://schemas.microsoft.com/office/drawing/2014/main" id="{FC8D3862-DE54-CEDE-3C66-5961D41B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417" y="1183259"/>
            <a:ext cx="2336323" cy="21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Padmount Transformers | Maddox Transformer">
            <a:extLst>
              <a:ext uri="{FF2B5EF4-FFF2-40B4-BE49-F238E27FC236}">
                <a16:creationId xmlns:a16="http://schemas.microsoft.com/office/drawing/2014/main" id="{15B35C87-06C9-C955-0889-430140133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17919" r="3458" b="2566"/>
          <a:stretch/>
        </p:blipFill>
        <p:spPr bwMode="auto">
          <a:xfrm>
            <a:off x="8110188" y="3577663"/>
            <a:ext cx="2252779" cy="229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31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86AB-1E1C-5908-7C1A-515E4AE6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84481"/>
            <a:ext cx="10515600" cy="1325563"/>
          </a:xfrm>
        </p:spPr>
        <p:txBody>
          <a:bodyPr/>
          <a:lstStyle/>
          <a:p>
            <a:r>
              <a:rPr lang="en-US" u="sng" dirty="0"/>
              <a:t>History and Current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39BA1-A0F3-3077-5138-B290FBCF2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8347"/>
            <a:ext cx="11275968" cy="4786472"/>
          </a:xfrm>
        </p:spPr>
        <p:txBody>
          <a:bodyPr>
            <a:normAutofit/>
          </a:bodyPr>
          <a:lstStyle/>
          <a:p>
            <a:r>
              <a:rPr lang="en-US" dirty="0"/>
              <a:t>Previously (pre-pandemic) pad mounted transformer lead time was 8-12 weeks</a:t>
            </a:r>
          </a:p>
          <a:p>
            <a:r>
              <a:rPr lang="en-US" dirty="0"/>
              <a:t>Due to factory shutdowns, made to order/lack of stock, lack of employees, supply chain delays, lead times have continued to increase for pad mounted transformers once construction picked up in 2020 and 2021. </a:t>
            </a:r>
          </a:p>
          <a:p>
            <a:pPr lvl="1"/>
            <a:r>
              <a:rPr lang="en-US" dirty="0" err="1"/>
              <a:t>Shackelton</a:t>
            </a:r>
            <a:r>
              <a:rPr lang="en-US" dirty="0"/>
              <a:t> Point transformers just arrived on site May 2023, ordered September of 2021.</a:t>
            </a:r>
          </a:p>
          <a:p>
            <a:pPr lvl="1"/>
            <a:r>
              <a:rPr lang="en-US" dirty="0"/>
              <a:t>Current lead times are as long as 120 weeks on new oil-filled pad mount transformers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BA374C24-D361-8979-FD2C-65435B496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D7F337-5934-B03F-1E1C-E2F579C383FF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10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3912-7A58-957C-F611-73B52BCD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38"/>
            <a:ext cx="10515600" cy="1325563"/>
          </a:xfrm>
        </p:spPr>
        <p:txBody>
          <a:bodyPr/>
          <a:lstStyle/>
          <a:p>
            <a:r>
              <a:rPr lang="en-US" u="sng" dirty="0"/>
              <a:t>Exploring Options – Current Projects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20888-3CAA-41CA-16FF-8EC3EEA5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916"/>
            <a:ext cx="10870096" cy="4090177"/>
          </a:xfrm>
        </p:spPr>
        <p:txBody>
          <a:bodyPr>
            <a:normAutofit/>
          </a:bodyPr>
          <a:lstStyle/>
          <a:p>
            <a:r>
              <a:rPr lang="en-US" sz="3000" dirty="0"/>
              <a:t>Other manufacturers</a:t>
            </a:r>
          </a:p>
          <a:p>
            <a:pPr lvl="1"/>
            <a:r>
              <a:rPr lang="en-US" sz="2200" dirty="0"/>
              <a:t>Historically our pad mount transformers are manufactured by Eaton, Cooper (now Eaton), or Howard. </a:t>
            </a:r>
          </a:p>
          <a:p>
            <a:pPr lvl="1"/>
            <a:r>
              <a:rPr lang="en-US" sz="2200" dirty="0"/>
              <a:t>In light of extended lead times we are looking at different options: </a:t>
            </a:r>
          </a:p>
          <a:p>
            <a:pPr lvl="2"/>
            <a:r>
              <a:rPr lang="en-US" sz="1800" dirty="0"/>
              <a:t>Reconditioned Transformers</a:t>
            </a:r>
          </a:p>
          <a:p>
            <a:pPr lvl="2"/>
            <a:r>
              <a:rPr lang="en-US" sz="1800" dirty="0"/>
              <a:t>Alternative Manufacturers we traditionally haven’t used</a:t>
            </a:r>
          </a:p>
          <a:p>
            <a:pPr marL="914400" lvl="2" indent="0">
              <a:buNone/>
            </a:pPr>
            <a:endParaRPr lang="en-US" sz="1800" dirty="0"/>
          </a:p>
          <a:p>
            <a:pPr lvl="1"/>
            <a:r>
              <a:rPr lang="en-US" sz="2200" dirty="0"/>
              <a:t>Other possible manufacturers we are using or considering: </a:t>
            </a:r>
          </a:p>
          <a:p>
            <a:pPr lvl="2"/>
            <a:r>
              <a:rPr lang="en-US" sz="1800" dirty="0"/>
              <a:t>Maddox – New and reconditioned</a:t>
            </a:r>
          </a:p>
          <a:p>
            <a:pPr lvl="2"/>
            <a:r>
              <a:rPr lang="en-US" sz="1800" dirty="0"/>
              <a:t>T&amp;R – Reconditioned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marL="457200" lvl="1" indent="0">
              <a:buNone/>
            </a:pPr>
            <a:endParaRPr lang="en-US" sz="2200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F811971-64B5-59F2-C750-A0E8BA1D3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4F234F-3957-50DF-7E63-C72C63AB4D06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10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4577-0340-3383-0B87-510B172A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Cost and Lead Time Comparisons: EV Project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4F3470-B1B0-CFEC-5E8C-78765CDE5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724565"/>
              </p:ext>
            </p:extLst>
          </p:nvPr>
        </p:nvGraphicFramePr>
        <p:xfrm>
          <a:off x="1172818" y="1690689"/>
          <a:ext cx="9740349" cy="4620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6860">
                  <a:extLst>
                    <a:ext uri="{9D8B030D-6E8A-4147-A177-3AD203B41FA5}">
                      <a16:colId xmlns:a16="http://schemas.microsoft.com/office/drawing/2014/main" val="50664247"/>
                    </a:ext>
                  </a:extLst>
                </a:gridCol>
                <a:gridCol w="1096860">
                  <a:extLst>
                    <a:ext uri="{9D8B030D-6E8A-4147-A177-3AD203B41FA5}">
                      <a16:colId xmlns:a16="http://schemas.microsoft.com/office/drawing/2014/main" val="2731869290"/>
                    </a:ext>
                  </a:extLst>
                </a:gridCol>
                <a:gridCol w="2725013">
                  <a:extLst>
                    <a:ext uri="{9D8B030D-6E8A-4147-A177-3AD203B41FA5}">
                      <a16:colId xmlns:a16="http://schemas.microsoft.com/office/drawing/2014/main" val="2432203132"/>
                    </a:ext>
                  </a:extLst>
                </a:gridCol>
                <a:gridCol w="2056614">
                  <a:extLst>
                    <a:ext uri="{9D8B030D-6E8A-4147-A177-3AD203B41FA5}">
                      <a16:colId xmlns:a16="http://schemas.microsoft.com/office/drawing/2014/main" val="2496356214"/>
                    </a:ext>
                  </a:extLst>
                </a:gridCol>
                <a:gridCol w="1668142">
                  <a:extLst>
                    <a:ext uri="{9D8B030D-6E8A-4147-A177-3AD203B41FA5}">
                      <a16:colId xmlns:a16="http://schemas.microsoft.com/office/drawing/2014/main" val="3521552882"/>
                    </a:ext>
                  </a:extLst>
                </a:gridCol>
                <a:gridCol w="1096860">
                  <a:extLst>
                    <a:ext uri="{9D8B030D-6E8A-4147-A177-3AD203B41FA5}">
                      <a16:colId xmlns:a16="http://schemas.microsoft.com/office/drawing/2014/main" val="3810998270"/>
                    </a:ext>
                  </a:extLst>
                </a:gridCol>
              </a:tblGrid>
              <a:tr h="10023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Supplier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Size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New/Reconditioned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Price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Lead Time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Warranty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7761502"/>
                  </a:ext>
                </a:extLst>
              </a:tr>
              <a:tr h="53785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T&amp;R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225 kVA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Reconditioned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$19,757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36-38 Weeks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3 Years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0134132"/>
                  </a:ext>
                </a:extLst>
              </a:tr>
              <a:tr h="5134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Eaton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225 kVA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New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$42,700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120 Weeks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1 Year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2866689"/>
                  </a:ext>
                </a:extLst>
              </a:tr>
              <a:tr h="5134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Maddox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300 kVA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New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$27,100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4-6 Weeks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3 Years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0634493"/>
                  </a:ext>
                </a:extLst>
              </a:tr>
              <a:tr h="5134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T&amp;R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300 kVA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Reconditioned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$20,000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56-58 Weeks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3 Years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1845428"/>
                  </a:ext>
                </a:extLst>
              </a:tr>
              <a:tr h="5134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Eaton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300 kVA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New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$45,900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120 Weeks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1 Year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8148683"/>
                  </a:ext>
                </a:extLst>
              </a:tr>
              <a:tr h="5134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Maddox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500 kVA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Reconditioned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$26,230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4-6 Weeks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3 Years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9943688"/>
                  </a:ext>
                </a:extLst>
              </a:tr>
              <a:tr h="5134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Maddox</a:t>
                      </a:r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500 kVA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New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$77,378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>
                          <a:effectLst/>
                        </a:rPr>
                        <a:t>4-6 Weeks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3 Years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4807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21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489760" y="882488"/>
            <a:ext cx="1134007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Reduce up-front cost and lead time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Reconditioned transformers cost less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Usually ship sooner than new due to being in stock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Extended lead time for 600 amp bushings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Extended lead time to fill with FR3 fluid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800" dirty="0"/>
          </a:p>
          <a:p>
            <a:r>
              <a:rPr lang="en-US" sz="2000" dirty="0"/>
              <a:t>	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8C15C-2404-B194-F5CD-FD32438B0521}"/>
              </a:ext>
            </a:extLst>
          </p:cNvPr>
          <p:cNvSpPr txBox="1"/>
          <p:nvPr/>
        </p:nvSpPr>
        <p:spPr>
          <a:xfrm>
            <a:off x="362169" y="297713"/>
            <a:ext cx="938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Reconditioned Cost Implications, Installation Impacts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FBB6547-3FB4-5EC6-F934-35052EDD4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1100E7-0F69-2895-3AF8-B8D0D6AFFD4F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09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362169" y="614828"/>
            <a:ext cx="1157152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utility medium voltage distribution masterplan is making the 2.4kV distribution replacement a priority. This priority is based on life safety and reliability concerns. </a:t>
            </a:r>
          </a:p>
          <a:p>
            <a:endParaRPr lang="en-US" sz="2800" dirty="0"/>
          </a:p>
          <a:p>
            <a:r>
              <a:rPr lang="en-US" sz="2800" u="sng" dirty="0"/>
              <a:t>Near future 2.4kV pad mounted transformers to be upgraded: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Stimson – 225kVA , 208V Secondary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Friedman - 300kVA, 480V Secondary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Noyes Lodge – 150kVA, 208V Secondary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Risley</a:t>
            </a:r>
            <a:r>
              <a:rPr lang="en-US" sz="2400" dirty="0"/>
              <a:t> - 300kVA, 208V Secondary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Carpenter Shop – 225kVA, 208V Secondary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8C15C-2404-B194-F5CD-FD32438B0521}"/>
              </a:ext>
            </a:extLst>
          </p:cNvPr>
          <p:cNvSpPr txBox="1"/>
          <p:nvPr/>
        </p:nvSpPr>
        <p:spPr>
          <a:xfrm>
            <a:off x="362170" y="0"/>
            <a:ext cx="118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Future Needs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21ABBB1-95E4-A858-D52E-67D1A51B7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1D8D99-BFB3-D073-F85C-B650AF0D6A00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52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21106</TotalTime>
  <Words>533</Words>
  <Application>Microsoft Office PowerPoint</Application>
  <PresentationFormat>Widescreen</PresentationFormat>
  <Paragraphs>156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What is a Transformer?</vt:lpstr>
      <vt:lpstr>Transformers and Power Delivery</vt:lpstr>
      <vt:lpstr>Types of Distribution Transformers on Campus</vt:lpstr>
      <vt:lpstr>History and Current Issue</vt:lpstr>
      <vt:lpstr>Exploring Options – Current Projects </vt:lpstr>
      <vt:lpstr>Cost and Lead Time Comparisons: EV Project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D. Kozlowski</dc:creator>
  <cp:lastModifiedBy>Taylor Thompson</cp:lastModifiedBy>
  <cp:revision>76</cp:revision>
  <dcterms:created xsi:type="dcterms:W3CDTF">2022-09-08T15:46:27Z</dcterms:created>
  <dcterms:modified xsi:type="dcterms:W3CDTF">2023-08-24T13:12:01Z</dcterms:modified>
</cp:coreProperties>
</file>