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7.jpg" ContentType="image/jp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434" r:id="rId6"/>
    <p:sldId id="449" r:id="rId7"/>
    <p:sldId id="262" r:id="rId8"/>
    <p:sldId id="441" r:id="rId9"/>
    <p:sldId id="447" r:id="rId10"/>
    <p:sldId id="452" r:id="rId11"/>
    <p:sldId id="448" r:id="rId12"/>
    <p:sldId id="451" r:id="rId13"/>
    <p:sldId id="436" r:id="rId14"/>
    <p:sldId id="445" r:id="rId15"/>
    <p:sldId id="450" r:id="rId16"/>
    <p:sldId id="438"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81308" autoAdjust="0"/>
  </p:normalViewPr>
  <p:slideViewPr>
    <p:cSldViewPr>
      <p:cViewPr varScale="1">
        <p:scale>
          <a:sx n="93" d="100"/>
          <a:sy n="93" d="100"/>
        </p:scale>
        <p:origin x="1272"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70C50C-F46C-8A4B-8A41-6A6FBB958D92}" type="datetimeFigureOut">
              <a:rPr lang="en-US" smtClean="0"/>
              <a:t>6/21/2023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153D443-CBAC-934A-8506-FB4DF260D863}" type="slidenum">
              <a:rPr lang="en-US" smtClean="0"/>
              <a:t>‹#›</a:t>
            </a:fld>
            <a:endParaRPr lang="en-US"/>
          </a:p>
        </p:txBody>
      </p:sp>
    </p:spTree>
    <p:extLst>
      <p:ext uri="{BB962C8B-B14F-4D97-AF65-F5344CB8AC3E}">
        <p14:creationId xmlns:p14="http://schemas.microsoft.com/office/powerpoint/2010/main" val="75689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a:t>
            </a:fld>
            <a:endParaRPr lang="en-US"/>
          </a:p>
        </p:txBody>
      </p:sp>
    </p:spTree>
    <p:extLst>
      <p:ext uri="{BB962C8B-B14F-4D97-AF65-F5344CB8AC3E}">
        <p14:creationId xmlns:p14="http://schemas.microsoft.com/office/powerpoint/2010/main" val="285495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question of whether “specialty work” is outside the exclusive jurisdiction of the BTC Contract (electricians, plumbers, carpenters, painters, masons, sheet metal workers and laborers for those trades)</a:t>
            </a:r>
          </a:p>
        </p:txBody>
      </p:sp>
      <p:sp>
        <p:nvSpPr>
          <p:cNvPr id="4" name="Slide Number Placeholder 3"/>
          <p:cNvSpPr>
            <a:spLocks noGrp="1"/>
          </p:cNvSpPr>
          <p:nvPr>
            <p:ph type="sldNum" sz="quarter" idx="5"/>
          </p:nvPr>
        </p:nvSpPr>
        <p:spPr/>
        <p:txBody>
          <a:bodyPr/>
          <a:lstStyle/>
          <a:p>
            <a:fld id="{3153D443-CBAC-934A-8506-FB4DF260D863}" type="slidenum">
              <a:rPr lang="en-US" smtClean="0"/>
              <a:t>2</a:t>
            </a:fld>
            <a:endParaRPr lang="en-US"/>
          </a:p>
        </p:txBody>
      </p:sp>
    </p:spTree>
    <p:extLst>
      <p:ext uri="{BB962C8B-B14F-4D97-AF65-F5344CB8AC3E}">
        <p14:creationId xmlns:p14="http://schemas.microsoft.com/office/powerpoint/2010/main" val="459458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Local #241 - International Brotherhood of Electrical Workers </a:t>
            </a:r>
          </a:p>
          <a:p>
            <a:r>
              <a:rPr lang="en-US" sz="1200" b="0" i="0" u="none" strike="noStrike" kern="1200" baseline="0" dirty="0">
                <a:solidFill>
                  <a:schemeClr val="tx1"/>
                </a:solidFill>
                <a:latin typeface="+mn-lt"/>
                <a:ea typeface="+mn-ea"/>
                <a:cs typeface="+mn-cs"/>
              </a:rPr>
              <a:t>Local #267 - United Association of Plumbers and Steamfitters </a:t>
            </a:r>
          </a:p>
          <a:p>
            <a:r>
              <a:rPr lang="en-US" sz="1200" b="0" i="0" u="none" strike="noStrike" kern="1200" baseline="0" dirty="0">
                <a:solidFill>
                  <a:schemeClr val="tx1"/>
                </a:solidFill>
                <a:latin typeface="+mn-lt"/>
                <a:ea typeface="+mn-ea"/>
                <a:cs typeface="+mn-cs"/>
              </a:rPr>
              <a:t>Local #277 - Northeast Regional Council of Carpenters </a:t>
            </a:r>
          </a:p>
          <a:p>
            <a:r>
              <a:rPr lang="en-US" sz="1200" b="0" i="0" u="none" strike="noStrike" kern="1200" baseline="0" dirty="0">
                <a:solidFill>
                  <a:schemeClr val="tx1"/>
                </a:solidFill>
                <a:latin typeface="+mn-lt"/>
                <a:ea typeface="+mn-ea"/>
                <a:cs typeface="+mn-cs"/>
              </a:rPr>
              <a:t>Local #3NY- Bricklayers &amp; Allied </a:t>
            </a:r>
            <a:r>
              <a:rPr lang="en-US" sz="1200" b="0" i="0" u="none" strike="noStrike" kern="1200" baseline="0" dirty="0" err="1">
                <a:solidFill>
                  <a:schemeClr val="tx1"/>
                </a:solidFill>
                <a:latin typeface="+mn-lt"/>
                <a:ea typeface="+mn-ea"/>
                <a:cs typeface="+mn-cs"/>
              </a:rPr>
              <a:t>Craftworkers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Local #178 - IUPAT Painter District Council No. 4 </a:t>
            </a:r>
          </a:p>
          <a:p>
            <a:r>
              <a:rPr lang="en-US" sz="1200" b="0" i="0" u="none" strike="noStrike" kern="1200" baseline="0" dirty="0">
                <a:solidFill>
                  <a:schemeClr val="tx1"/>
                </a:solidFill>
                <a:latin typeface="+mn-lt"/>
                <a:ea typeface="+mn-ea"/>
                <a:cs typeface="+mn-cs"/>
              </a:rPr>
              <a:t>Local #112 - SMART Twin Tier Sheet Metal Workers </a:t>
            </a:r>
          </a:p>
          <a:p>
            <a:r>
              <a:rPr lang="en-US" sz="1200" b="0" i="0" u="none" strike="noStrike" kern="1200" baseline="0" dirty="0">
                <a:solidFill>
                  <a:schemeClr val="tx1"/>
                </a:solidFill>
                <a:latin typeface="+mn-lt"/>
                <a:ea typeface="+mn-ea"/>
                <a:cs typeface="+mn-cs"/>
              </a:rPr>
              <a:t>Local #785 - Laborers International Union of North America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Covered:  All work associated with the demolition, repair, replacement, improvement to or construction of equipment, buildings, structures, utilities, and/or system or components thereof. </a:t>
            </a:r>
          </a:p>
          <a:p>
            <a:r>
              <a:rPr lang="en-US" sz="1200" b="0" i="0" u="none" strike="noStrike" kern="1200" baseline="0" dirty="0">
                <a:solidFill>
                  <a:schemeClr val="tx1"/>
                </a:solidFill>
                <a:latin typeface="+mn-lt"/>
                <a:ea typeface="+mn-ea"/>
                <a:cs typeface="+mn-cs"/>
              </a:rPr>
              <a:t>Not included: work associated with the monitoring, tests, lubrication, and other repetitive preventive maintenance work performed by Facilities Management mechanical maintenance staff or qualified technicians of such University offices as Environmental Health &amp; Safety, etc. </a:t>
            </a:r>
          </a:p>
          <a:p>
            <a:r>
              <a:rPr lang="en-US" sz="1200" b="0" i="0" u="none" strike="noStrike" kern="1200" baseline="0" dirty="0">
                <a:solidFill>
                  <a:schemeClr val="tx1"/>
                </a:solidFill>
                <a:latin typeface="+mn-lt"/>
                <a:ea typeface="+mn-ea"/>
                <a:cs typeface="+mn-cs"/>
              </a:rPr>
              <a:t>- Exclusive representative for electricians and line workers, painters, plumbers, steamfitters, controls mechanics, welders, refrigeration mechanics, carpenters, masons, sheet metal workers; and, building trade laborers, including journeypersons, apprentices and temporary employees </a:t>
            </a:r>
          </a:p>
          <a:p>
            <a:endParaRPr lang="en-US" dirty="0"/>
          </a:p>
        </p:txBody>
      </p:sp>
      <p:sp>
        <p:nvSpPr>
          <p:cNvPr id="4" name="Slide Number Placeholder 3"/>
          <p:cNvSpPr>
            <a:spLocks noGrp="1"/>
          </p:cNvSpPr>
          <p:nvPr>
            <p:ph type="sldNum" sz="quarter" idx="10"/>
          </p:nvPr>
        </p:nvSpPr>
        <p:spPr/>
        <p:txBody>
          <a:bodyPr/>
          <a:lstStyle/>
          <a:p>
            <a:fld id="{B0B3AB5D-1213-472F-B902-9F1244E91164}" type="slidenum">
              <a:rPr lang="en-US" smtClean="0"/>
              <a:t>4</a:t>
            </a:fld>
            <a:endParaRPr lang="en-US"/>
          </a:p>
        </p:txBody>
      </p:sp>
    </p:spTree>
    <p:extLst>
      <p:ext uri="{BB962C8B-B14F-4D97-AF65-F5344CB8AC3E}">
        <p14:creationId xmlns:p14="http://schemas.microsoft.com/office/powerpoint/2010/main" val="59437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5</a:t>
            </a:fld>
            <a:endParaRPr lang="en-US"/>
          </a:p>
        </p:txBody>
      </p:sp>
    </p:spTree>
    <p:extLst>
      <p:ext uri="{BB962C8B-B14F-4D97-AF65-F5344CB8AC3E}">
        <p14:creationId xmlns:p14="http://schemas.microsoft.com/office/powerpoint/2010/main" val="4020968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10</a:t>
            </a:fld>
            <a:endParaRPr lang="en-US"/>
          </a:p>
        </p:txBody>
      </p:sp>
    </p:spTree>
    <p:extLst>
      <p:ext uri="{BB962C8B-B14F-4D97-AF65-F5344CB8AC3E}">
        <p14:creationId xmlns:p14="http://schemas.microsoft.com/office/powerpoint/2010/main" val="279815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11</a:t>
            </a:fld>
            <a:endParaRPr lang="en-US"/>
          </a:p>
        </p:txBody>
      </p:sp>
    </p:spTree>
    <p:extLst>
      <p:ext uri="{BB962C8B-B14F-4D97-AF65-F5344CB8AC3E}">
        <p14:creationId xmlns:p14="http://schemas.microsoft.com/office/powerpoint/2010/main" val="661709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13</a:t>
            </a:fld>
            <a:endParaRPr lang="en-US"/>
          </a:p>
        </p:txBody>
      </p:sp>
    </p:spTree>
    <p:extLst>
      <p:ext uri="{BB962C8B-B14F-4D97-AF65-F5344CB8AC3E}">
        <p14:creationId xmlns:p14="http://schemas.microsoft.com/office/powerpoint/2010/main" val="3688112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840601E4-3F87-485E-BCF1-0932C51EED9D}"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8" name="Picture 7"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endParaRPr lang="en-US" dirty="0"/>
          </a:p>
        </p:txBody>
      </p:sp>
      <p:sp>
        <p:nvSpPr>
          <p:cNvPr id="21" name="Text Placeholder 20"/>
          <p:cNvSpPr>
            <a:spLocks noGrp="1"/>
          </p:cNvSpPr>
          <p:nvPr>
            <p:ph type="body" sz="quarter" idx="13"/>
          </p:nvPr>
        </p:nvSpPr>
        <p:spPr>
          <a:xfrm>
            <a:off x="328613" y="3200422"/>
            <a:ext cx="4137025" cy="10668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FFFFFF"/>
              </a:solidFill>
              <a:latin typeface="+mn-lt"/>
              <a:cs typeface="Times"/>
            </a:endParaRPr>
          </a:p>
        </p:txBody>
      </p:sp>
    </p:spTree>
    <p:extLst>
      <p:ext uri="{BB962C8B-B14F-4D97-AF65-F5344CB8AC3E}">
        <p14:creationId xmlns:p14="http://schemas.microsoft.com/office/powerpoint/2010/main" val="243152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78307" y="398525"/>
            <a:ext cx="1309878" cy="1277112"/>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0"/>
            <a:ext cx="9144000" cy="222885"/>
          </a:xfrm>
          <a:custGeom>
            <a:avLst/>
            <a:gdLst/>
            <a:ahLst/>
            <a:cxnLst/>
            <a:rect l="l" t="t" r="r" b="b"/>
            <a:pathLst>
              <a:path w="9144000" h="222885">
                <a:moveTo>
                  <a:pt x="0" y="222504"/>
                </a:moveTo>
                <a:lnTo>
                  <a:pt x="9144000" y="222504"/>
                </a:lnTo>
                <a:lnTo>
                  <a:pt x="9144000" y="0"/>
                </a:lnTo>
                <a:lnTo>
                  <a:pt x="0" y="0"/>
                </a:lnTo>
                <a:lnTo>
                  <a:pt x="0" y="222504"/>
                </a:lnTo>
                <a:close/>
              </a:path>
            </a:pathLst>
          </a:custGeom>
          <a:solidFill>
            <a:srgbClr val="B21A1A"/>
          </a:solidFill>
        </p:spPr>
        <p:txBody>
          <a:bodyPr wrap="square" lIns="0" tIns="0" rIns="0" bIns="0" rtlCol="0"/>
          <a:lstStyle/>
          <a:p>
            <a:endParaRPr/>
          </a:p>
        </p:txBody>
      </p:sp>
      <p:sp>
        <p:nvSpPr>
          <p:cNvPr id="2" name="Holder 2"/>
          <p:cNvSpPr>
            <a:spLocks noGrp="1"/>
          </p:cNvSpPr>
          <p:nvPr>
            <p:ph type="ctrTitle"/>
          </p:nvPr>
        </p:nvSpPr>
        <p:spPr>
          <a:xfrm>
            <a:off x="407162" y="1760464"/>
            <a:ext cx="8329674" cy="10007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3508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5CC01D-F07F-4D87-8493-6E963D578DFA}"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BB7FC-5EAC-4CB1-8F07-4BB9390F33DD}" type="slidenum">
              <a:rPr lang="en-US" smtClean="0"/>
              <a:t>‹#›</a:t>
            </a:fld>
            <a:endParaRPr lang="en-US"/>
          </a:p>
        </p:txBody>
      </p:sp>
    </p:spTree>
    <p:extLst>
      <p:ext uri="{BB962C8B-B14F-4D97-AF65-F5344CB8AC3E}">
        <p14:creationId xmlns:p14="http://schemas.microsoft.com/office/powerpoint/2010/main" val="364729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3200">
                <a:solidFill>
                  <a:schemeClr val="accent2"/>
                </a:solidFill>
              </a:defRPr>
            </a:lvl1pPr>
          </a:lstStyle>
          <a:p>
            <a:pPr lvl="0"/>
            <a:endParaRPr lang="en-US" dirty="0"/>
          </a:p>
        </p:txBody>
      </p:sp>
      <p:sp>
        <p:nvSpPr>
          <p:cNvPr id="16" name="Title 15"/>
          <p:cNvSpPr>
            <a:spLocks noGrp="1"/>
          </p:cNvSpPr>
          <p:nvPr>
            <p:ph type="title"/>
          </p:nvPr>
        </p:nvSpPr>
        <p:spPr>
          <a:xfrm>
            <a:off x="0" y="1828800"/>
            <a:ext cx="9144000" cy="609600"/>
          </a:xfrm>
        </p:spPr>
        <p:txBody>
          <a:bodyPr>
            <a:normAutofit/>
          </a:bodyPr>
          <a:lstStyle>
            <a:lvl1pPr>
              <a:defRPr sz="2800" b="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54029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6/21/2023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pic>
        <p:nvPicPr>
          <p:cNvPr id="9" name="Picture 8" descr="campu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254504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6/21/2023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
        <p:nvSpPr>
          <p:cNvPr id="12" name="Picture Placeholder 11"/>
          <p:cNvSpPr>
            <a:spLocks noGrp="1"/>
          </p:cNvSpPr>
          <p:nvPr>
            <p:ph type="pic" sz="quarter" idx="14"/>
          </p:nvPr>
        </p:nvSpPr>
        <p:spPr>
          <a:xfrm>
            <a:off x="0" y="3804549"/>
            <a:ext cx="9144000" cy="3044825"/>
          </a:xfrm>
          <a:solidFill>
            <a:schemeClr val="bg2">
              <a:lumMod val="90000"/>
            </a:schemeClr>
          </a:solidFill>
        </p:spPr>
        <p:txBody>
          <a:bodyPr/>
          <a:lstStyle/>
          <a:p>
            <a:endParaRPr lang="en-US"/>
          </a:p>
        </p:txBody>
      </p:sp>
    </p:spTree>
    <p:extLst>
      <p:ext uri="{BB962C8B-B14F-4D97-AF65-F5344CB8AC3E}">
        <p14:creationId xmlns:p14="http://schemas.microsoft.com/office/powerpoint/2010/main" val="253694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3" name="Text Placeholder 2"/>
          <p:cNvSpPr>
            <a:spLocks noGrp="1"/>
          </p:cNvSpPr>
          <p:nvPr>
            <p:ph type="body" sz="quarter" idx="13"/>
          </p:nvPr>
        </p:nvSpPr>
        <p:spPr>
          <a:xfrm>
            <a:off x="285750" y="1752600"/>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812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6/21/2023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292894"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861774"/>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238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6/21/2023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4800600"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603442"/>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447800"/>
            <a:ext cx="4358795" cy="4876800"/>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311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0601E4-3F87-485E-BCF1-0932C51EED9D}"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2" name="Title 1"/>
          <p:cNvSpPr>
            <a:spLocks noGrp="1"/>
          </p:cNvSpPr>
          <p:nvPr>
            <p:ph type="title"/>
          </p:nvPr>
        </p:nvSpPr>
        <p:spPr>
          <a:xfrm>
            <a:off x="0" y="759710"/>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5"/>
            <a:ext cx="9144000" cy="538163"/>
          </a:xfrm>
        </p:spPr>
        <p:txBody>
          <a:bodyPr/>
          <a:lstStyle/>
          <a:p>
            <a:pPr lvl="0"/>
            <a:r>
              <a:rPr lang="en-US" dirty="0"/>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150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6/21/2023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pic>
        <p:nvPicPr>
          <p:cNvPr id="6" name="Picture 5"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pic>
        <p:nvPicPr>
          <p:cNvPr id="7" name="Picture 6"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8" name="Rectangle 7"/>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32564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601E4-3F87-485E-BCF1-0932C51EED9D}" type="datetimeFigureOut">
              <a:rPr lang="en-US" smtClean="0"/>
              <a:t>6/21/2023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5554C-9387-4378-80C2-5F7076CAC952}" type="slidenum">
              <a:rPr lang="en-US" smtClean="0"/>
              <a:t>‹#›</a:t>
            </a:fld>
            <a:endParaRPr lang="en-US"/>
          </a:p>
        </p:txBody>
      </p:sp>
    </p:spTree>
    <p:extLst>
      <p:ext uri="{BB962C8B-B14F-4D97-AF65-F5344CB8AC3E}">
        <p14:creationId xmlns:p14="http://schemas.microsoft.com/office/powerpoint/2010/main" val="145900525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4" r:id="rId4"/>
    <p:sldLayoutId id="2147483650" r:id="rId5"/>
    <p:sldLayoutId id="2147483661" r:id="rId6"/>
    <p:sldLayoutId id="2147483665" r:id="rId7"/>
    <p:sldLayoutId id="2147483657" r:id="rId8"/>
    <p:sldLayoutId id="2147483654" r:id="rId9"/>
    <p:sldLayoutId id="2147483684" r:id="rId10"/>
    <p:sldLayoutId id="214748368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7162" y="1760464"/>
            <a:ext cx="6527038" cy="997068"/>
          </a:xfrm>
          <a:prstGeom prst="rect">
            <a:avLst/>
          </a:prstGeom>
        </p:spPr>
        <p:txBody>
          <a:bodyPr vert="horz" wrap="square" lIns="0" tIns="12065" rIns="0" bIns="0" rtlCol="0">
            <a:spAutoFit/>
          </a:bodyPr>
          <a:lstStyle/>
          <a:p>
            <a:pPr marL="12700" marR="5080">
              <a:lnSpc>
                <a:spcPct val="100000"/>
              </a:lnSpc>
              <a:spcBef>
                <a:spcPts val="95"/>
              </a:spcBef>
            </a:pPr>
            <a:r>
              <a:rPr sz="3200" b="1" spc="-15" dirty="0">
                <a:solidFill>
                  <a:srgbClr val="FFFFFF"/>
                </a:solidFill>
                <a:latin typeface="Arial" panose="020B0604020202020204" pitchFamily="34" charset="0"/>
                <a:cs typeface="Arial" panose="020B0604020202020204" pitchFamily="34" charset="0"/>
              </a:rPr>
              <a:t>Project </a:t>
            </a:r>
            <a:r>
              <a:rPr sz="3200" b="1" spc="-10" dirty="0">
                <a:solidFill>
                  <a:srgbClr val="FFFFFF"/>
                </a:solidFill>
                <a:latin typeface="Arial" panose="020B0604020202020204" pitchFamily="34" charset="0"/>
                <a:cs typeface="Arial" panose="020B0604020202020204" pitchFamily="34" charset="0"/>
              </a:rPr>
              <a:t>Management </a:t>
            </a:r>
            <a:r>
              <a:rPr sz="3200" b="1" spc="-5" dirty="0">
                <a:solidFill>
                  <a:srgbClr val="FFFFFF"/>
                </a:solidFill>
                <a:latin typeface="Arial" panose="020B0604020202020204" pitchFamily="34" charset="0"/>
                <a:cs typeface="Arial" panose="020B0604020202020204" pitchFamily="34" charset="0"/>
              </a:rPr>
              <a:t>–  </a:t>
            </a:r>
            <a:r>
              <a:rPr sz="3200" b="1" spc="-20" dirty="0">
                <a:solidFill>
                  <a:srgbClr val="FFFFFF"/>
                </a:solidFill>
                <a:latin typeface="Arial" panose="020B0604020202020204" pitchFamily="34" charset="0"/>
                <a:cs typeface="Arial" panose="020B0604020202020204" pitchFamily="34" charset="0"/>
              </a:rPr>
              <a:t>Professional </a:t>
            </a:r>
            <a:r>
              <a:rPr sz="3200" b="1" spc="-15" dirty="0">
                <a:solidFill>
                  <a:srgbClr val="FFFFFF"/>
                </a:solidFill>
                <a:latin typeface="Arial" panose="020B0604020202020204" pitchFamily="34" charset="0"/>
                <a:cs typeface="Arial" panose="020B0604020202020204" pitchFamily="34" charset="0"/>
              </a:rPr>
              <a:t>Development</a:t>
            </a:r>
            <a:r>
              <a:rPr sz="3200" b="1" spc="80" dirty="0">
                <a:solidFill>
                  <a:srgbClr val="FFFFFF"/>
                </a:solidFill>
                <a:latin typeface="Arial" panose="020B0604020202020204" pitchFamily="34" charset="0"/>
                <a:cs typeface="Arial" panose="020B0604020202020204" pitchFamily="34" charset="0"/>
              </a:rPr>
              <a:t> </a:t>
            </a:r>
            <a:r>
              <a:rPr sz="3200" b="1" spc="-5" dirty="0">
                <a:solidFill>
                  <a:srgbClr val="FFFFFF"/>
                </a:solidFill>
                <a:latin typeface="Arial" panose="020B0604020202020204" pitchFamily="34" charset="0"/>
                <a:cs typeface="Arial" panose="020B0604020202020204" pitchFamily="34" charset="0"/>
              </a:rPr>
              <a:t>Series</a:t>
            </a:r>
            <a:endParaRPr sz="3200" b="1" dirty="0">
              <a:latin typeface="Arial" panose="020B0604020202020204" pitchFamily="34" charset="0"/>
              <a:cs typeface="Arial" panose="020B0604020202020204" pitchFamily="34" charset="0"/>
            </a:endParaRPr>
          </a:p>
        </p:txBody>
      </p:sp>
      <p:sp>
        <p:nvSpPr>
          <p:cNvPr id="3" name="object 3"/>
          <p:cNvSpPr txBox="1"/>
          <p:nvPr/>
        </p:nvSpPr>
        <p:spPr>
          <a:xfrm>
            <a:off x="407162" y="3086100"/>
            <a:ext cx="6069838" cy="1529329"/>
          </a:xfrm>
          <a:prstGeom prst="rect">
            <a:avLst/>
          </a:prstGeom>
        </p:spPr>
        <p:txBody>
          <a:bodyPr vert="horz" wrap="square" lIns="0" tIns="12700" rIns="0" bIns="0" rtlCol="0">
            <a:spAutoFit/>
          </a:bodyPr>
          <a:lstStyle/>
          <a:p>
            <a:pPr marL="12700" marR="5080">
              <a:lnSpc>
                <a:spcPct val="120000"/>
              </a:lnSpc>
              <a:spcBef>
                <a:spcPts val="100"/>
              </a:spcBef>
            </a:pPr>
            <a:r>
              <a:rPr sz="2800" spc="-15" dirty="0">
                <a:solidFill>
                  <a:srgbClr val="FFFFFF"/>
                </a:solidFill>
                <a:latin typeface="Arial" panose="020B0604020202020204" pitchFamily="34" charset="0"/>
                <a:cs typeface="Arial" panose="020B0604020202020204" pitchFamily="34" charset="0"/>
              </a:rPr>
              <a:t>Facilities </a:t>
            </a:r>
            <a:r>
              <a:rPr sz="2800" spc="-5" dirty="0">
                <a:solidFill>
                  <a:srgbClr val="FFFFFF"/>
                </a:solidFill>
                <a:latin typeface="Arial" panose="020B0604020202020204" pitchFamily="34" charset="0"/>
                <a:cs typeface="Arial" panose="020B0604020202020204" pitchFamily="34" charset="0"/>
              </a:rPr>
              <a:t>and Campus </a:t>
            </a:r>
            <a:r>
              <a:rPr sz="2800" dirty="0">
                <a:solidFill>
                  <a:srgbClr val="FFFFFF"/>
                </a:solidFill>
                <a:latin typeface="Arial" panose="020B0604020202020204" pitchFamily="34" charset="0"/>
                <a:cs typeface="Arial" panose="020B0604020202020204" pitchFamily="34" charset="0"/>
              </a:rPr>
              <a:t>Services  </a:t>
            </a:r>
            <a:r>
              <a:rPr sz="2800" spc="-5" dirty="0">
                <a:solidFill>
                  <a:srgbClr val="FFFFFF"/>
                </a:solidFill>
                <a:latin typeface="Arial" panose="020B0604020202020204" pitchFamily="34" charset="0"/>
                <a:cs typeface="Arial" panose="020B0604020202020204" pitchFamily="34" charset="0"/>
              </a:rPr>
              <a:t>Engineering and </a:t>
            </a:r>
            <a:r>
              <a:rPr sz="2800" spc="-10" dirty="0">
                <a:solidFill>
                  <a:srgbClr val="FFFFFF"/>
                </a:solidFill>
                <a:latin typeface="Arial" panose="020B0604020202020204" pitchFamily="34" charset="0"/>
                <a:cs typeface="Arial" panose="020B0604020202020204" pitchFamily="34" charset="0"/>
              </a:rPr>
              <a:t>Project Management  </a:t>
            </a:r>
            <a:endParaRPr lang="en-US" sz="2800" spc="-10" dirty="0">
              <a:solidFill>
                <a:srgbClr val="FFFFFF"/>
              </a:solidFill>
              <a:latin typeface="Arial" panose="020B0604020202020204" pitchFamily="34" charset="0"/>
              <a:cs typeface="Arial" panose="020B0604020202020204" pitchFamily="34" charset="0"/>
            </a:endParaRPr>
          </a:p>
          <a:p>
            <a:pPr marL="12700" marR="5080">
              <a:lnSpc>
                <a:spcPct val="120000"/>
              </a:lnSpc>
              <a:spcBef>
                <a:spcPts val="100"/>
              </a:spcBef>
            </a:pPr>
            <a:r>
              <a:rPr lang="en-US" sz="2800" spc="-5" dirty="0">
                <a:solidFill>
                  <a:srgbClr val="FFFFFF"/>
                </a:solidFill>
                <a:latin typeface="Arial" panose="020B0604020202020204" pitchFamily="34" charset="0"/>
                <a:cs typeface="Arial" panose="020B0604020202020204" pitchFamily="34" charset="0"/>
              </a:rPr>
              <a:t>June 22, 2023</a:t>
            </a:r>
            <a:endParaRPr sz="2800"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9075CF-D6D4-48A5-9DAA-9EF99FD4783C}"/>
              </a:ext>
            </a:extLst>
          </p:cNvPr>
          <p:cNvSpPr>
            <a:spLocks noGrp="1"/>
          </p:cNvSpPr>
          <p:nvPr>
            <p:ph type="body" sz="quarter" idx="13"/>
          </p:nvPr>
        </p:nvSpPr>
        <p:spPr>
          <a:xfrm>
            <a:off x="762000" y="1600200"/>
            <a:ext cx="7848600" cy="4495800"/>
          </a:xfrm>
        </p:spPr>
        <p:txBody>
          <a:bodyPr>
            <a:normAutofit fontScale="85000" lnSpcReduction="20000"/>
          </a:bodyPr>
          <a:lstStyle/>
          <a:p>
            <a:pPr marL="457200" indent="-457200" algn="l">
              <a:buFont typeface="Arial" panose="020B0604020202020204" pitchFamily="34" charset="0"/>
              <a:buChar char="•"/>
            </a:pPr>
            <a:r>
              <a:rPr lang="en-US" sz="2400" u="sng" dirty="0"/>
              <a:t>Definition:</a:t>
            </a:r>
          </a:p>
          <a:p>
            <a:pPr marL="1200150" lvl="1" indent="-457200">
              <a:buFont typeface="Arial" panose="020B0604020202020204" pitchFamily="34" charset="0"/>
              <a:buChar char="•"/>
            </a:pPr>
            <a:r>
              <a:rPr lang="en-US" sz="2000" dirty="0"/>
              <a:t>Glass Installation (not the work of the Painters)</a:t>
            </a:r>
          </a:p>
          <a:p>
            <a:pPr marL="1200150" lvl="1" indent="-457200">
              <a:buFont typeface="Arial" panose="020B0604020202020204" pitchFamily="34" charset="0"/>
              <a:buChar char="•"/>
            </a:pPr>
            <a:r>
              <a:rPr lang="en-US" sz="2000" dirty="0"/>
              <a:t>Rigging (not the work of the Laborers)</a:t>
            </a:r>
          </a:p>
          <a:p>
            <a:pPr marL="1200150" lvl="1" indent="-457200">
              <a:buFont typeface="Arial" panose="020B0604020202020204" pitchFamily="34" charset="0"/>
              <a:buChar char="•"/>
            </a:pPr>
            <a:r>
              <a:rPr lang="en-US" sz="2000" dirty="0"/>
              <a:t>Low voltage cable (not the work of the Electricians)</a:t>
            </a:r>
          </a:p>
          <a:p>
            <a:pPr marL="1200150" lvl="1" indent="-457200">
              <a:buFont typeface="Arial" panose="020B0604020202020204" pitchFamily="34" charset="0"/>
              <a:buChar char="•"/>
            </a:pPr>
            <a:r>
              <a:rPr lang="en-US" sz="2000" dirty="0"/>
              <a:t>Site Work (Cornell’s BTC agreement does not include IUOE operating engineers)</a:t>
            </a:r>
          </a:p>
          <a:p>
            <a:pPr marL="457200" indent="-457200" algn="l">
              <a:buFont typeface="Arial" panose="020B0604020202020204" pitchFamily="34" charset="0"/>
              <a:buChar char="•"/>
            </a:pPr>
            <a:r>
              <a:rPr lang="en-US" sz="2400" u="sng" dirty="0"/>
              <a:t>Past Practice, subject to recent arbitration decisions</a:t>
            </a:r>
            <a:endParaRPr lang="en-US" sz="2400" dirty="0"/>
          </a:p>
          <a:p>
            <a:pPr marL="1200150" lvl="1" indent="-457200">
              <a:buFont typeface="Arial" panose="020B0604020202020204" pitchFamily="34" charset="0"/>
              <a:buChar char="•"/>
            </a:pPr>
            <a:r>
              <a:rPr lang="en-US" sz="2000" u="sng" dirty="0"/>
              <a:t>Handrails:</a:t>
            </a:r>
            <a:r>
              <a:rPr lang="en-US" sz="2000" dirty="0"/>
              <a:t> performed at Cornell by sheet metal workers and non-union contractors; not recognized as exclusive work of sheet metal workers at Cornell</a:t>
            </a:r>
          </a:p>
          <a:p>
            <a:pPr marL="1200150" lvl="1" indent="-457200">
              <a:buFont typeface="Arial" panose="020B0604020202020204" pitchFamily="34" charset="0"/>
              <a:buChar char="•"/>
            </a:pPr>
            <a:r>
              <a:rPr lang="en-US" sz="2000" u="sng" dirty="0"/>
              <a:t>Fencing:</a:t>
            </a:r>
            <a:r>
              <a:rPr lang="en-US" sz="2000" dirty="0"/>
              <a:t>  wire and agricultural fencing are not exclusive work of the BTC; wood fencing is subject to carpenters’ exclusive jurisdiction</a:t>
            </a:r>
          </a:p>
          <a:p>
            <a:pPr marL="1200150" lvl="1" indent="-457200">
              <a:buFont typeface="Arial" panose="020B0604020202020204" pitchFamily="34" charset="0"/>
              <a:buChar char="•"/>
            </a:pPr>
            <a:r>
              <a:rPr lang="en-US" sz="2000" u="sng" dirty="0"/>
              <a:t>Elevators</a:t>
            </a:r>
          </a:p>
          <a:p>
            <a:pPr marL="1200150" lvl="1" indent="-457200">
              <a:buFont typeface="Arial" panose="020B0604020202020204" pitchFamily="34" charset="0"/>
              <a:buChar char="•"/>
            </a:pPr>
            <a:r>
              <a:rPr lang="en-US" sz="2000" u="sng" dirty="0"/>
              <a:t>Warranty Work</a:t>
            </a:r>
          </a:p>
          <a:p>
            <a:pPr marL="1200150" lvl="1" indent="-457200">
              <a:buFont typeface="Arial" panose="020B0604020202020204" pitchFamily="34" charset="0"/>
              <a:buChar char="•"/>
            </a:pPr>
            <a:r>
              <a:rPr lang="en-US" sz="2000" u="sng" dirty="0"/>
              <a:t>Installation of Specialized Equipment</a:t>
            </a:r>
            <a:endParaRPr lang="en-US" sz="2000" dirty="0"/>
          </a:p>
          <a:p>
            <a:pPr marL="1600200" lvl="2" indent="-457200"/>
            <a:r>
              <a:rPr lang="en-US" sz="1600" dirty="0"/>
              <a:t>Scientific Equipment</a:t>
            </a:r>
          </a:p>
          <a:p>
            <a:pPr marL="1600200" lvl="2" indent="-457200"/>
            <a:r>
              <a:rPr lang="en-US" sz="1600" dirty="0"/>
              <a:t>Water conditioning systems</a:t>
            </a:r>
          </a:p>
        </p:txBody>
      </p:sp>
      <p:sp>
        <p:nvSpPr>
          <p:cNvPr id="3" name="Title 2">
            <a:extLst>
              <a:ext uri="{FF2B5EF4-FFF2-40B4-BE49-F238E27FC236}">
                <a16:creationId xmlns:a16="http://schemas.microsoft.com/office/drawing/2014/main" id="{EE29A92A-7861-4374-A59C-C721C7A0967C}"/>
              </a:ext>
            </a:extLst>
          </p:cNvPr>
          <p:cNvSpPr>
            <a:spLocks noGrp="1"/>
          </p:cNvSpPr>
          <p:nvPr>
            <p:ph type="title"/>
          </p:nvPr>
        </p:nvSpPr>
        <p:spPr>
          <a:xfrm>
            <a:off x="609600" y="762000"/>
            <a:ext cx="8382000" cy="609600"/>
          </a:xfrm>
        </p:spPr>
        <p:txBody>
          <a:bodyPr>
            <a:normAutofit/>
          </a:bodyPr>
          <a:lstStyle/>
          <a:p>
            <a:r>
              <a:rPr lang="en-US" dirty="0">
                <a:solidFill>
                  <a:schemeClr val="accent1"/>
                </a:solidFill>
              </a:rPr>
              <a:t>Work Outside the Exclusive Jurisdiction </a:t>
            </a:r>
          </a:p>
        </p:txBody>
      </p:sp>
    </p:spTree>
    <p:extLst>
      <p:ext uri="{BB962C8B-B14F-4D97-AF65-F5344CB8AC3E}">
        <p14:creationId xmlns:p14="http://schemas.microsoft.com/office/powerpoint/2010/main" val="367224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126C7A-414A-4BA0-907C-19F2DE8714A3}"/>
              </a:ext>
            </a:extLst>
          </p:cNvPr>
          <p:cNvSpPr>
            <a:spLocks noGrp="1"/>
          </p:cNvSpPr>
          <p:nvPr>
            <p:ph type="body" sz="quarter" idx="13"/>
          </p:nvPr>
        </p:nvSpPr>
        <p:spPr>
          <a:xfrm>
            <a:off x="838200" y="1676400"/>
            <a:ext cx="7848600" cy="4495800"/>
          </a:xfrm>
        </p:spPr>
        <p:txBody>
          <a:bodyPr>
            <a:normAutofit fontScale="85000" lnSpcReduction="20000"/>
          </a:bodyPr>
          <a:lstStyle/>
          <a:p>
            <a:pPr marL="457200" indent="-457200" algn="l">
              <a:buFont typeface="Arial" panose="020B0604020202020204" pitchFamily="34" charset="0"/>
              <a:buChar char="•"/>
            </a:pPr>
            <a:r>
              <a:rPr lang="en-US" dirty="0"/>
              <a:t>Consult with Staff and Labor Relations</a:t>
            </a:r>
          </a:p>
          <a:p>
            <a:pPr marL="1200150" lvl="1" indent="-457200">
              <a:buFont typeface="Arial" panose="020B0604020202020204" pitchFamily="34" charset="0"/>
              <a:buChar char="•"/>
            </a:pPr>
            <a:r>
              <a:rPr lang="en-US" dirty="0"/>
              <a:t>Laurie Johnston (lmj6) (607-255-6866)</a:t>
            </a:r>
          </a:p>
          <a:p>
            <a:pPr marL="457200" indent="-457200" algn="l">
              <a:buFont typeface="Arial" panose="020B0604020202020204" pitchFamily="34" charset="0"/>
              <a:buChar char="•"/>
            </a:pPr>
            <a:r>
              <a:rPr lang="en-US" dirty="0"/>
              <a:t>Consult with Facilities Contracts</a:t>
            </a:r>
          </a:p>
          <a:p>
            <a:pPr marL="1200150" lvl="1" indent="-457200">
              <a:buFont typeface="Arial" panose="020B0604020202020204" pitchFamily="34" charset="0"/>
              <a:buChar char="•"/>
            </a:pPr>
            <a:r>
              <a:rPr lang="en-US" dirty="0"/>
              <a:t>Brenda Frank (bf343) (607-255-7449)</a:t>
            </a:r>
          </a:p>
          <a:p>
            <a:pPr marL="1200150" lvl="1" indent="-457200">
              <a:buFont typeface="Arial" panose="020B0604020202020204" pitchFamily="34" charset="0"/>
              <a:buChar char="•"/>
            </a:pPr>
            <a:r>
              <a:rPr lang="en-US" dirty="0"/>
              <a:t>Wendy Hackett (wjh6) (607-255-0120)</a:t>
            </a:r>
          </a:p>
          <a:p>
            <a:pPr marL="457200" indent="-457200" algn="l">
              <a:buFont typeface="Arial" panose="020B0604020202020204" pitchFamily="34" charset="0"/>
              <a:buChar char="•"/>
            </a:pPr>
            <a:r>
              <a:rPr lang="en-US" dirty="0"/>
              <a:t>Consult with Procurement</a:t>
            </a:r>
          </a:p>
          <a:p>
            <a:pPr marL="1200150" lvl="1" indent="-457200">
              <a:buFont typeface="Arial" panose="020B0604020202020204" pitchFamily="34" charset="0"/>
              <a:buChar char="•"/>
            </a:pPr>
            <a:r>
              <a:rPr lang="en-US" dirty="0"/>
              <a:t>Melinda Sweazey (mss7) (607-255-0898)</a:t>
            </a:r>
          </a:p>
          <a:p>
            <a:pPr marL="457200" indent="-457200" algn="l">
              <a:buFont typeface="Arial" panose="020B0604020202020204" pitchFamily="34" charset="0"/>
              <a:buChar char="•"/>
            </a:pPr>
            <a:r>
              <a:rPr lang="en-US" dirty="0"/>
              <a:t>Consult with Experienced Cornell Project Staff</a:t>
            </a:r>
          </a:p>
          <a:p>
            <a:pPr marL="457200" indent="-457200" algn="l">
              <a:buFont typeface="Arial" panose="020B0604020202020204" pitchFamily="34" charset="0"/>
              <a:buChar char="•"/>
            </a:pPr>
            <a:r>
              <a:rPr lang="en-US" dirty="0"/>
              <a:t>Consult with Experienced Cornell Contractors, </a:t>
            </a:r>
            <a:r>
              <a:rPr lang="en-US" dirty="0" err="1"/>
              <a:t>e.g</a:t>
            </a:r>
            <a:r>
              <a:rPr lang="en-US" dirty="0"/>
              <a:t>, Welliver, Lane, Streeter</a:t>
            </a:r>
          </a:p>
          <a:p>
            <a:pPr marL="457200" indent="-457200" algn="l">
              <a:buFont typeface="Arial" panose="020B0604020202020204" pitchFamily="34" charset="0"/>
              <a:buChar char="•"/>
            </a:pPr>
            <a:r>
              <a:rPr lang="en-US" dirty="0"/>
              <a:t>Consult with Union Business Agents (next slide)</a:t>
            </a:r>
          </a:p>
        </p:txBody>
      </p:sp>
      <p:sp>
        <p:nvSpPr>
          <p:cNvPr id="3" name="Title 2">
            <a:extLst>
              <a:ext uri="{FF2B5EF4-FFF2-40B4-BE49-F238E27FC236}">
                <a16:creationId xmlns:a16="http://schemas.microsoft.com/office/drawing/2014/main" id="{911DBEB1-850A-4E09-BB03-06D3199C6499}"/>
              </a:ext>
            </a:extLst>
          </p:cNvPr>
          <p:cNvSpPr>
            <a:spLocks noGrp="1"/>
          </p:cNvSpPr>
          <p:nvPr>
            <p:ph type="title"/>
          </p:nvPr>
        </p:nvSpPr>
        <p:spPr>
          <a:xfrm>
            <a:off x="-15834" y="685800"/>
            <a:ext cx="9144000" cy="762000"/>
          </a:xfrm>
        </p:spPr>
        <p:txBody>
          <a:bodyPr/>
          <a:lstStyle/>
          <a:p>
            <a:r>
              <a:rPr lang="en-US" dirty="0">
                <a:solidFill>
                  <a:schemeClr val="accent1"/>
                </a:solidFill>
              </a:rPr>
              <a:t>Resources</a:t>
            </a:r>
          </a:p>
        </p:txBody>
      </p:sp>
    </p:spTree>
    <p:extLst>
      <p:ext uri="{BB962C8B-B14F-4D97-AF65-F5344CB8AC3E}">
        <p14:creationId xmlns:p14="http://schemas.microsoft.com/office/powerpoint/2010/main" val="314306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BEE8A2-4F2D-A57C-09C3-0F86DF3032D2}"/>
              </a:ext>
            </a:extLst>
          </p:cNvPr>
          <p:cNvSpPr>
            <a:spLocks noGrp="1"/>
          </p:cNvSpPr>
          <p:nvPr>
            <p:ph type="body" sz="quarter" idx="13"/>
          </p:nvPr>
        </p:nvSpPr>
        <p:spPr/>
        <p:txBody>
          <a:bodyPr/>
          <a:lstStyle/>
          <a:p>
            <a:endParaRPr lang="en-US" dirty="0"/>
          </a:p>
        </p:txBody>
      </p:sp>
      <p:pic>
        <p:nvPicPr>
          <p:cNvPr id="4" name="Picture 3">
            <a:extLst>
              <a:ext uri="{FF2B5EF4-FFF2-40B4-BE49-F238E27FC236}">
                <a16:creationId xmlns:a16="http://schemas.microsoft.com/office/drawing/2014/main" id="{96DE9EA5-D01D-A8AD-8BF8-91A6EA4ED5A5}"/>
              </a:ext>
            </a:extLst>
          </p:cNvPr>
          <p:cNvPicPr>
            <a:picLocks noChangeAspect="1"/>
          </p:cNvPicPr>
          <p:nvPr/>
        </p:nvPicPr>
        <p:blipFill>
          <a:blip r:embed="rId2"/>
          <a:stretch>
            <a:fillRect/>
          </a:stretch>
        </p:blipFill>
        <p:spPr>
          <a:xfrm>
            <a:off x="1219200" y="1219200"/>
            <a:ext cx="7467600" cy="4343697"/>
          </a:xfrm>
          <a:prstGeom prst="rect">
            <a:avLst/>
          </a:prstGeom>
        </p:spPr>
      </p:pic>
      <p:sp>
        <p:nvSpPr>
          <p:cNvPr id="3" name="Title 2">
            <a:extLst>
              <a:ext uri="{FF2B5EF4-FFF2-40B4-BE49-F238E27FC236}">
                <a16:creationId xmlns:a16="http://schemas.microsoft.com/office/drawing/2014/main" id="{EED05B1D-9542-1041-A971-F77E27999F08}"/>
              </a:ext>
            </a:extLst>
          </p:cNvPr>
          <p:cNvSpPr>
            <a:spLocks noGrp="1"/>
          </p:cNvSpPr>
          <p:nvPr>
            <p:ph type="title"/>
          </p:nvPr>
        </p:nvSpPr>
        <p:spPr>
          <a:xfrm>
            <a:off x="0" y="1600200"/>
            <a:ext cx="9144000" cy="114151"/>
          </a:xfrm>
        </p:spPr>
        <p:txBody>
          <a:bodyPr>
            <a:normAutofit fontScale="90000"/>
          </a:bodyPr>
          <a:lstStyle/>
          <a:p>
            <a:pPr algn="l"/>
            <a:endParaRPr lang="en-US" dirty="0"/>
          </a:p>
        </p:txBody>
      </p:sp>
    </p:spTree>
    <p:extLst>
      <p:ext uri="{BB962C8B-B14F-4D97-AF65-F5344CB8AC3E}">
        <p14:creationId xmlns:p14="http://schemas.microsoft.com/office/powerpoint/2010/main" val="261317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8C6718-09D0-4C80-89D9-2D61ECC38DFD}"/>
              </a:ext>
            </a:extLst>
          </p:cNvPr>
          <p:cNvSpPr>
            <a:spLocks noGrp="1"/>
          </p:cNvSpPr>
          <p:nvPr>
            <p:ph type="body" sz="quarter" idx="13"/>
          </p:nvPr>
        </p:nvSpPr>
        <p:spPr>
          <a:xfrm>
            <a:off x="0" y="2133600"/>
            <a:ext cx="9144000" cy="990601"/>
          </a:xfrm>
        </p:spPr>
        <p:txBody>
          <a:bodyPr/>
          <a:lstStyle/>
          <a:p>
            <a:endParaRPr lang="en-US" dirty="0"/>
          </a:p>
        </p:txBody>
      </p:sp>
      <p:sp>
        <p:nvSpPr>
          <p:cNvPr id="3" name="Title 2">
            <a:extLst>
              <a:ext uri="{FF2B5EF4-FFF2-40B4-BE49-F238E27FC236}">
                <a16:creationId xmlns:a16="http://schemas.microsoft.com/office/drawing/2014/main" id="{3B094FCC-C7CA-4C20-9B89-318AD88D5A36}"/>
              </a:ext>
            </a:extLst>
          </p:cNvPr>
          <p:cNvSpPr>
            <a:spLocks noGrp="1"/>
          </p:cNvSpPr>
          <p:nvPr>
            <p:ph type="title"/>
          </p:nvPr>
        </p:nvSpPr>
        <p:spPr>
          <a:xfrm>
            <a:off x="0" y="763091"/>
            <a:ext cx="9144000" cy="1065709"/>
          </a:xfrm>
        </p:spPr>
        <p:txBody>
          <a:bodyPr/>
          <a:lstStyle/>
          <a:p>
            <a:r>
              <a:rPr lang="en-US" sz="5400" b="1" dirty="0">
                <a:solidFill>
                  <a:srgbClr val="C00000"/>
                </a:solidFill>
              </a:rPr>
              <a:t>Questions?</a:t>
            </a:r>
          </a:p>
        </p:txBody>
      </p:sp>
    </p:spTree>
    <p:extLst>
      <p:ext uri="{BB962C8B-B14F-4D97-AF65-F5344CB8AC3E}">
        <p14:creationId xmlns:p14="http://schemas.microsoft.com/office/powerpoint/2010/main" val="191457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9871B-9693-47BA-9AAF-8363052DBF31}"/>
              </a:ext>
            </a:extLst>
          </p:cNvPr>
          <p:cNvSpPr>
            <a:spLocks noGrp="1"/>
          </p:cNvSpPr>
          <p:nvPr>
            <p:ph type="body" sz="quarter" idx="13"/>
          </p:nvPr>
        </p:nvSpPr>
        <p:spPr/>
        <p:txBody>
          <a:bodyPr>
            <a:normAutofit lnSpcReduction="10000"/>
          </a:bodyPr>
          <a:lstStyle/>
          <a:p>
            <a:endParaRPr lang="en-US" sz="1200" dirty="0"/>
          </a:p>
          <a:p>
            <a:r>
              <a:rPr lang="en-US" dirty="0"/>
              <a:t>Best Practices  </a:t>
            </a:r>
          </a:p>
          <a:p>
            <a:r>
              <a:rPr lang="en-US" dirty="0"/>
              <a:t>BTC Exclusive Jurisdiction</a:t>
            </a:r>
          </a:p>
          <a:p>
            <a:r>
              <a:rPr lang="en-US" dirty="0"/>
              <a:t>Trade Labor for Preferred Vendors</a:t>
            </a:r>
          </a:p>
        </p:txBody>
      </p:sp>
      <p:sp>
        <p:nvSpPr>
          <p:cNvPr id="3" name="Title 2">
            <a:extLst>
              <a:ext uri="{FF2B5EF4-FFF2-40B4-BE49-F238E27FC236}">
                <a16:creationId xmlns:a16="http://schemas.microsoft.com/office/drawing/2014/main" id="{2FDFBCA3-ECC9-43D0-BE69-C98774A7C287}"/>
              </a:ext>
            </a:extLst>
          </p:cNvPr>
          <p:cNvSpPr>
            <a:spLocks noGrp="1"/>
          </p:cNvSpPr>
          <p:nvPr>
            <p:ph type="title"/>
          </p:nvPr>
        </p:nvSpPr>
        <p:spPr/>
        <p:txBody>
          <a:bodyPr/>
          <a:lstStyle/>
          <a:p>
            <a:r>
              <a:rPr lang="en-US" dirty="0"/>
              <a:t>Specialty Work and BTC Exclusive Jurisdiction</a:t>
            </a:r>
          </a:p>
        </p:txBody>
      </p:sp>
    </p:spTree>
    <p:extLst>
      <p:ext uri="{BB962C8B-B14F-4D97-AF65-F5344CB8AC3E}">
        <p14:creationId xmlns:p14="http://schemas.microsoft.com/office/powerpoint/2010/main" val="95008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26AB17-4DCA-93DD-FDC2-8AD8D813B0A9}"/>
              </a:ext>
            </a:extLst>
          </p:cNvPr>
          <p:cNvSpPr>
            <a:spLocks noGrp="1"/>
          </p:cNvSpPr>
          <p:nvPr>
            <p:ph type="body" sz="quarter" idx="13"/>
          </p:nvPr>
        </p:nvSpPr>
        <p:spPr/>
        <p:txBody>
          <a:bodyPr/>
          <a:lstStyle/>
          <a:p>
            <a:r>
              <a:rPr lang="en-US" dirty="0"/>
              <a:t>FMTG Q5 Campus Responsibilities under </a:t>
            </a:r>
          </a:p>
          <a:p>
            <a:r>
              <a:rPr lang="en-US" dirty="0"/>
              <a:t>the BTC Agreement</a:t>
            </a:r>
          </a:p>
        </p:txBody>
      </p:sp>
      <p:sp>
        <p:nvSpPr>
          <p:cNvPr id="3" name="Title 2">
            <a:extLst>
              <a:ext uri="{FF2B5EF4-FFF2-40B4-BE49-F238E27FC236}">
                <a16:creationId xmlns:a16="http://schemas.microsoft.com/office/drawing/2014/main" id="{A2A7596D-B06D-0E8F-FC2D-5B8EB1E9CF63}"/>
              </a:ext>
            </a:extLst>
          </p:cNvPr>
          <p:cNvSpPr>
            <a:spLocks noGrp="1"/>
          </p:cNvSpPr>
          <p:nvPr>
            <p:ph type="title"/>
          </p:nvPr>
        </p:nvSpPr>
        <p:spPr/>
        <p:txBody>
          <a:bodyPr/>
          <a:lstStyle/>
          <a:p>
            <a:r>
              <a:rPr lang="en-US" dirty="0"/>
              <a:t>New Training on CU Learn</a:t>
            </a:r>
          </a:p>
        </p:txBody>
      </p:sp>
    </p:spTree>
    <p:extLst>
      <p:ext uri="{BB962C8B-B14F-4D97-AF65-F5344CB8AC3E}">
        <p14:creationId xmlns:p14="http://schemas.microsoft.com/office/powerpoint/2010/main" val="272566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843" y="838201"/>
            <a:ext cx="8288948" cy="685800"/>
          </a:xfrm>
        </p:spPr>
        <p:txBody>
          <a:bodyPr>
            <a:noAutofit/>
          </a:bodyPr>
          <a:lstStyle/>
          <a:p>
            <a:pPr algn="ctr"/>
            <a:r>
              <a:rPr lang="en-US" sz="3000" b="1" dirty="0">
                <a:solidFill>
                  <a:schemeClr val="bg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Trades Positions </a:t>
            </a:r>
            <a:r>
              <a:rPr lang="en-US" sz="3000" dirty="0">
                <a:solidFill>
                  <a:schemeClr val="bg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Covered by the BTC CBA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0717851"/>
              </p:ext>
            </p:extLst>
          </p:nvPr>
        </p:nvGraphicFramePr>
        <p:xfrm>
          <a:off x="800100" y="1668631"/>
          <a:ext cx="7543800" cy="3056191"/>
        </p:xfrm>
        <a:graphic>
          <a:graphicData uri="http://schemas.openxmlformats.org/drawingml/2006/table">
            <a:tbl>
              <a:tblPr firstRow="1" bandRow="1">
                <a:tableStyleId>{5C22544A-7EE6-4342-B048-85BDC9FD1C3A}</a:tableStyleId>
              </a:tblPr>
              <a:tblGrid>
                <a:gridCol w="4305850">
                  <a:extLst>
                    <a:ext uri="{9D8B030D-6E8A-4147-A177-3AD203B41FA5}">
                      <a16:colId xmlns:a16="http://schemas.microsoft.com/office/drawing/2014/main" val="3819645678"/>
                    </a:ext>
                  </a:extLst>
                </a:gridCol>
                <a:gridCol w="3237950">
                  <a:extLst>
                    <a:ext uri="{9D8B030D-6E8A-4147-A177-3AD203B41FA5}">
                      <a16:colId xmlns:a16="http://schemas.microsoft.com/office/drawing/2014/main" val="2824708981"/>
                    </a:ext>
                  </a:extLst>
                </a:gridCol>
              </a:tblGrid>
              <a:tr h="507809">
                <a:tc>
                  <a:txBody>
                    <a:bodyPr/>
                    <a:lstStyle/>
                    <a:p>
                      <a:pPr marL="12699" marR="0" lvl="0" indent="0" algn="l" defTabSz="914400" rtl="0" eaLnBrk="1" fontAlgn="auto" latinLnBrk="0" hangingPunct="1">
                        <a:lnSpc>
                          <a:spcPts val="2039"/>
                        </a:lnSpc>
                        <a:spcBef>
                          <a:spcPts val="0"/>
                        </a:spcBef>
                        <a:spcAft>
                          <a:spcPts val="0"/>
                        </a:spcAft>
                        <a:buClrTx/>
                        <a:buSzTx/>
                        <a:buFontTx/>
                        <a:buNone/>
                        <a:tabLst/>
                        <a:defRPr/>
                      </a:pPr>
                      <a:r>
                        <a:rPr lang="en-US" sz="1500" spc="-30" dirty="0"/>
                        <a:t>Trades covered</a:t>
                      </a:r>
                      <a:r>
                        <a:rPr lang="en-US" sz="1500" spc="-30" baseline="0" dirty="0"/>
                        <a:t> by the BTC Contract:</a:t>
                      </a:r>
                      <a:endParaRPr lang="en-US" sz="1500" dirty="0">
                        <a:latin typeface="+mn-lt"/>
                        <a:cs typeface="Times New Roman" panose="02020603050405020304" pitchFamily="18" charset="0"/>
                      </a:endParaRPr>
                    </a:p>
                  </a:txBody>
                  <a:tcPr marL="68580" marR="68580" marT="34290" marB="34290"/>
                </a:tc>
                <a:tc>
                  <a:txBody>
                    <a:bodyPr/>
                    <a:lstStyle/>
                    <a:p>
                      <a:pPr marL="12699">
                        <a:lnSpc>
                          <a:spcPts val="2039"/>
                        </a:lnSpc>
                      </a:pPr>
                      <a:r>
                        <a:rPr lang="en-US" sz="1500" spc="30" dirty="0"/>
                        <a:t>Trades </a:t>
                      </a:r>
                      <a:r>
                        <a:rPr lang="en-US" sz="1500" dirty="0"/>
                        <a:t>not</a:t>
                      </a:r>
                      <a:r>
                        <a:rPr lang="en-US" sz="1500" spc="-265" dirty="0"/>
                        <a:t> </a:t>
                      </a:r>
                      <a:r>
                        <a:rPr lang="en-US" sz="1500" spc="30" dirty="0"/>
                        <a:t>covered, for example</a:t>
                      </a:r>
                      <a:r>
                        <a:rPr lang="en-US" sz="1500" spc="40" dirty="0"/>
                        <a:t>:</a:t>
                      </a:r>
                      <a:endParaRPr lang="en-US" sz="1500" dirty="0">
                        <a:latin typeface="+mn-lt"/>
                        <a:cs typeface="Times New Roman" panose="02020603050405020304" pitchFamily="18" charset="0"/>
                      </a:endParaRPr>
                    </a:p>
                  </a:txBody>
                  <a:tcPr marL="68580" marR="68580" marT="34290" marB="34290"/>
                </a:tc>
                <a:extLst>
                  <a:ext uri="{0D108BD9-81ED-4DB2-BD59-A6C34878D82A}">
                    <a16:rowId xmlns:a16="http://schemas.microsoft.com/office/drawing/2014/main" val="1854157048"/>
                  </a:ext>
                </a:extLst>
              </a:tr>
              <a:tr h="2182749">
                <a:tc>
                  <a:txBody>
                    <a:bodyPr/>
                    <a:lstStyle/>
                    <a:p>
                      <a:pPr marL="19049">
                        <a:lnSpc>
                          <a:spcPts val="2039"/>
                        </a:lnSpc>
                      </a:pPr>
                      <a:r>
                        <a:rPr lang="en-US" sz="1500" spc="5" dirty="0"/>
                        <a:t>Electricians</a:t>
                      </a:r>
                      <a:endParaRPr lang="en-US" sz="1500" dirty="0"/>
                    </a:p>
                    <a:p>
                      <a:pPr marL="18414" marR="176521" indent="635">
                        <a:lnSpc>
                          <a:spcPct val="103200"/>
                        </a:lnSpc>
                        <a:spcBef>
                          <a:spcPts val="540"/>
                        </a:spcBef>
                      </a:pPr>
                      <a:r>
                        <a:rPr lang="en-US" sz="1500" spc="50" dirty="0"/>
                        <a:t>Plumbers/Steamfitters  </a:t>
                      </a:r>
                      <a:r>
                        <a:rPr lang="en-US" sz="1500" spc="15" dirty="0"/>
                        <a:t>(includes </a:t>
                      </a:r>
                      <a:r>
                        <a:rPr lang="en-US" sz="1500" spc="50" dirty="0"/>
                        <a:t>H</a:t>
                      </a:r>
                      <a:r>
                        <a:rPr lang="en-US" sz="1500" spc="5" dirty="0"/>
                        <a:t>VAC/Controls)</a:t>
                      </a:r>
                      <a:endParaRPr lang="en-US" sz="1500" dirty="0"/>
                    </a:p>
                    <a:p>
                      <a:pPr marL="19684" marR="1671238" indent="-3810">
                        <a:lnSpc>
                          <a:spcPct val="125499"/>
                        </a:lnSpc>
                      </a:pPr>
                      <a:r>
                        <a:rPr lang="en-US" sz="1500" spc="-5" dirty="0"/>
                        <a:t>Carpenters  </a:t>
                      </a:r>
                    </a:p>
                    <a:p>
                      <a:pPr marL="19684" marR="1671238" indent="-3810">
                        <a:lnSpc>
                          <a:spcPct val="125499"/>
                        </a:lnSpc>
                      </a:pPr>
                      <a:r>
                        <a:rPr lang="en-US" sz="1500" spc="10" dirty="0"/>
                        <a:t>Masons</a:t>
                      </a:r>
                      <a:endParaRPr lang="en-US" sz="1500" dirty="0"/>
                    </a:p>
                    <a:p>
                      <a:pPr marL="19049">
                        <a:spcBef>
                          <a:spcPts val="570"/>
                        </a:spcBef>
                      </a:pPr>
                      <a:r>
                        <a:rPr lang="en-US" sz="1500" spc="-5" dirty="0"/>
                        <a:t>Painters</a:t>
                      </a:r>
                      <a:endParaRPr lang="en-US" sz="1500" dirty="0"/>
                    </a:p>
                    <a:p>
                      <a:pPr marL="12699">
                        <a:spcBef>
                          <a:spcPts val="535"/>
                        </a:spcBef>
                      </a:pPr>
                      <a:r>
                        <a:rPr lang="en-US" sz="1500" dirty="0"/>
                        <a:t>Sheet </a:t>
                      </a:r>
                      <a:r>
                        <a:rPr lang="en-US" sz="1500" spc="85" dirty="0"/>
                        <a:t>Metal</a:t>
                      </a:r>
                      <a:r>
                        <a:rPr lang="en-US" sz="1500" spc="-50" dirty="0"/>
                        <a:t> </a:t>
                      </a:r>
                      <a:r>
                        <a:rPr lang="en-US" sz="1500" spc="10" dirty="0"/>
                        <a:t>Workers</a:t>
                      </a:r>
                      <a:endParaRPr lang="en-US" sz="1500" dirty="0"/>
                    </a:p>
                    <a:p>
                      <a:pPr marL="14603" marR="5080" indent="635">
                        <a:lnSpc>
                          <a:spcPct val="101400"/>
                        </a:lnSpc>
                        <a:spcBef>
                          <a:spcPts val="545"/>
                        </a:spcBef>
                      </a:pPr>
                      <a:r>
                        <a:rPr lang="en-US" sz="1500" spc="-5" dirty="0"/>
                        <a:t>Laborers </a:t>
                      </a:r>
                      <a:r>
                        <a:rPr lang="en-US" sz="1500" dirty="0"/>
                        <a:t>(assisting </a:t>
                      </a:r>
                      <a:r>
                        <a:rPr lang="en-US" sz="1500" spc="25" dirty="0"/>
                        <a:t>covered trades)</a:t>
                      </a:r>
                      <a:endParaRPr lang="en-US" sz="1500" dirty="0"/>
                    </a:p>
                    <a:p>
                      <a:endParaRPr lang="en-US" sz="1500" dirty="0">
                        <a:latin typeface="+mn-lt"/>
                        <a:cs typeface="Times New Roman" panose="02020603050405020304" pitchFamily="18" charset="0"/>
                      </a:endParaRPr>
                    </a:p>
                  </a:txBody>
                  <a:tcPr marL="68580" marR="68580" marT="34290" marB="34290"/>
                </a:tc>
                <a:tc>
                  <a:txBody>
                    <a:bodyPr/>
                    <a:lstStyle/>
                    <a:p>
                      <a:pPr marL="13334">
                        <a:lnSpc>
                          <a:spcPts val="2039"/>
                        </a:lnSpc>
                      </a:pPr>
                      <a:r>
                        <a:rPr lang="en-US" sz="1500" spc="30" dirty="0"/>
                        <a:t>Operating</a:t>
                      </a:r>
                      <a:r>
                        <a:rPr lang="en-US" sz="1500" spc="10" dirty="0"/>
                        <a:t> </a:t>
                      </a:r>
                      <a:r>
                        <a:rPr lang="en-US" sz="1500" spc="-15" dirty="0"/>
                        <a:t>Engineers</a:t>
                      </a:r>
                      <a:endParaRPr lang="en-US" sz="1500" dirty="0"/>
                    </a:p>
                    <a:p>
                      <a:pPr marL="12699" marR="252083" indent="2540">
                        <a:lnSpc>
                          <a:spcPct val="136700"/>
                        </a:lnSpc>
                        <a:spcBef>
                          <a:spcPts val="50"/>
                        </a:spcBef>
                      </a:pPr>
                      <a:r>
                        <a:rPr lang="en-US" sz="1500" spc="55" dirty="0"/>
                        <a:t>Iron </a:t>
                      </a:r>
                      <a:r>
                        <a:rPr lang="en-US" sz="1500" spc="15" dirty="0"/>
                        <a:t>Workers </a:t>
                      </a:r>
                      <a:br>
                        <a:rPr lang="en-US" sz="1500" spc="15" dirty="0"/>
                      </a:br>
                      <a:r>
                        <a:rPr lang="en-US" sz="1500" spc="25" dirty="0"/>
                        <a:t>Glaziers</a:t>
                      </a:r>
                    </a:p>
                    <a:p>
                      <a:pPr marL="12699" marR="252083" indent="2540">
                        <a:lnSpc>
                          <a:spcPct val="136700"/>
                        </a:lnSpc>
                        <a:spcBef>
                          <a:spcPts val="50"/>
                        </a:spcBef>
                      </a:pPr>
                      <a:r>
                        <a:rPr lang="en-US" sz="1500" spc="25" dirty="0"/>
                        <a:t>Machinists</a:t>
                      </a:r>
                    </a:p>
                    <a:p>
                      <a:pPr marL="12699" marR="252083" indent="2540">
                        <a:lnSpc>
                          <a:spcPct val="136700"/>
                        </a:lnSpc>
                        <a:spcBef>
                          <a:spcPts val="50"/>
                        </a:spcBef>
                      </a:pPr>
                      <a:r>
                        <a:rPr lang="en-US" sz="1500" spc="25" dirty="0"/>
                        <a:t>Millwrights</a:t>
                      </a:r>
                    </a:p>
                    <a:p>
                      <a:pPr marL="12699" marR="252083" indent="2540">
                        <a:lnSpc>
                          <a:spcPct val="136700"/>
                        </a:lnSpc>
                        <a:spcBef>
                          <a:spcPts val="50"/>
                        </a:spcBef>
                      </a:pPr>
                      <a:endParaRPr lang="en-US" sz="1500" dirty="0"/>
                    </a:p>
                    <a:p>
                      <a:endParaRPr lang="en-US" sz="1500" dirty="0">
                        <a:latin typeface="+mn-lt"/>
                        <a:cs typeface="Times New Roman" panose="02020603050405020304" pitchFamily="18" charset="0"/>
                      </a:endParaRPr>
                    </a:p>
                  </a:txBody>
                  <a:tcPr marL="68580" marR="68580" marT="34290" marB="34290"/>
                </a:tc>
                <a:extLst>
                  <a:ext uri="{0D108BD9-81ED-4DB2-BD59-A6C34878D82A}">
                    <a16:rowId xmlns:a16="http://schemas.microsoft.com/office/drawing/2014/main" val="380020639"/>
                  </a:ext>
                </a:extLst>
              </a:tr>
            </a:tbl>
          </a:graphicData>
        </a:graphic>
      </p:graphicFrame>
      <p:sp>
        <p:nvSpPr>
          <p:cNvPr id="6" name="Rectangle 5"/>
          <p:cNvSpPr/>
          <p:nvPr/>
        </p:nvSpPr>
        <p:spPr>
          <a:xfrm flipV="1">
            <a:off x="0" y="5791201"/>
            <a:ext cx="9144000" cy="57544"/>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349" y="330709"/>
            <a:ext cx="1411429" cy="438164"/>
          </a:xfrm>
          <a:prstGeom prst="rect">
            <a:avLst/>
          </a:prstGeom>
        </p:spPr>
      </p:pic>
    </p:spTree>
    <p:extLst>
      <p:ext uri="{BB962C8B-B14F-4D97-AF65-F5344CB8AC3E}">
        <p14:creationId xmlns:p14="http://schemas.microsoft.com/office/powerpoint/2010/main" val="222879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2E302E8-1FEA-4930-8C17-0BEA5AE43094}"/>
              </a:ext>
            </a:extLst>
          </p:cNvPr>
          <p:cNvSpPr>
            <a:spLocks noGrp="1"/>
          </p:cNvSpPr>
          <p:nvPr>
            <p:ph type="body" sz="quarter" idx="13"/>
          </p:nvPr>
        </p:nvSpPr>
        <p:spPr>
          <a:xfrm>
            <a:off x="228600" y="2438400"/>
            <a:ext cx="8763000" cy="3505200"/>
          </a:xfrm>
        </p:spPr>
        <p:txBody>
          <a:bodyPr>
            <a:normAutofit fontScale="70000" lnSpcReduction="20000"/>
          </a:bodyPr>
          <a:lstStyle/>
          <a:p>
            <a:pPr algn="just"/>
            <a:r>
              <a:rPr lang="en-US" sz="3400" dirty="0"/>
              <a:t>Cornell’s collective bargaining agreement (“CBA”) with the Building Trades Council (“BTC”) provides for exclusive jurisdiction for the trades covered by the CBA (electricians, plumbers, carpenters, sheet metal workers, masons, painters and laborers assisting those trades) at Cornell University in Ithaca, New York and includes University facilities in Tompkins County. </a:t>
            </a:r>
          </a:p>
          <a:p>
            <a:pPr algn="just"/>
            <a:r>
              <a:rPr lang="en-US" sz="3400" dirty="0"/>
              <a:t> </a:t>
            </a:r>
          </a:p>
          <a:p>
            <a:pPr algn="just"/>
            <a:r>
              <a:rPr lang="en-US" sz="3400" dirty="0"/>
              <a:t>“All work associated with the demolition, repair, replacement, improvement to or construction of equipment, buildings, structures, utilities, and/ or system or components thereof.” (Article 1: Recognition)</a:t>
            </a:r>
          </a:p>
          <a:p>
            <a:pPr algn="just"/>
            <a:endParaRPr lang="en-US" sz="3400" dirty="0"/>
          </a:p>
          <a:p>
            <a:pPr algn="just"/>
            <a:endParaRPr lang="en-US" sz="2800" dirty="0"/>
          </a:p>
        </p:txBody>
      </p:sp>
      <p:sp>
        <p:nvSpPr>
          <p:cNvPr id="4" name="Title 3">
            <a:extLst>
              <a:ext uri="{FF2B5EF4-FFF2-40B4-BE49-F238E27FC236}">
                <a16:creationId xmlns:a16="http://schemas.microsoft.com/office/drawing/2014/main" id="{CF00BFF2-3793-419F-AC58-0F21D40A8DB1}"/>
              </a:ext>
            </a:extLst>
          </p:cNvPr>
          <p:cNvSpPr>
            <a:spLocks noGrp="1"/>
          </p:cNvSpPr>
          <p:nvPr>
            <p:ph type="title"/>
          </p:nvPr>
        </p:nvSpPr>
        <p:spPr>
          <a:xfrm>
            <a:off x="0" y="838200"/>
            <a:ext cx="9144000" cy="914400"/>
          </a:xfrm>
        </p:spPr>
        <p:txBody>
          <a:bodyPr>
            <a:normAutofit fontScale="90000"/>
          </a:bodyPr>
          <a:lstStyle/>
          <a:p>
            <a:r>
              <a:rPr lang="en-US" dirty="0">
                <a:solidFill>
                  <a:schemeClr val="accent1"/>
                </a:solidFill>
              </a:rPr>
              <a:t>Exclusive Jurisdiction</a:t>
            </a:r>
            <a:br>
              <a:rPr lang="en-US" dirty="0">
                <a:solidFill>
                  <a:schemeClr val="accent1"/>
                </a:solidFill>
              </a:rPr>
            </a:br>
            <a:r>
              <a:rPr lang="en-US" dirty="0">
                <a:solidFill>
                  <a:schemeClr val="accent1"/>
                </a:solidFill>
              </a:rPr>
              <a:t>Work must be done by Covered Trade</a:t>
            </a:r>
          </a:p>
        </p:txBody>
      </p:sp>
    </p:spTree>
    <p:extLst>
      <p:ext uri="{BB962C8B-B14F-4D97-AF65-F5344CB8AC3E}">
        <p14:creationId xmlns:p14="http://schemas.microsoft.com/office/powerpoint/2010/main" val="163068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9B3E81-75B7-DD4D-5A0A-AF46C666E9AD}"/>
              </a:ext>
            </a:extLst>
          </p:cNvPr>
          <p:cNvSpPr>
            <a:spLocks noGrp="1"/>
          </p:cNvSpPr>
          <p:nvPr>
            <p:ph type="body" sz="quarter" idx="13"/>
          </p:nvPr>
        </p:nvSpPr>
        <p:spPr>
          <a:xfrm>
            <a:off x="685800" y="1828800"/>
            <a:ext cx="8458200" cy="3657600"/>
          </a:xfrm>
        </p:spPr>
        <p:txBody>
          <a:bodyPr>
            <a:normAutofit fontScale="25000" lnSpcReduction="20000"/>
          </a:bodyPr>
          <a:lstStyle/>
          <a:p>
            <a:pPr marL="57150" indent="-285750" algn="l">
              <a:lnSpc>
                <a:spcPct val="120000"/>
              </a:lnSpc>
              <a:spcBef>
                <a:spcPts val="0"/>
              </a:spcBef>
              <a:spcAft>
                <a:spcPts val="600"/>
              </a:spcAft>
              <a:buClr>
                <a:srgbClr val="C00000"/>
              </a:buClr>
              <a:buFont typeface="Wingdings" panose="05000000000000000000" pitchFamily="2" charset="2"/>
              <a:buChar char="v"/>
            </a:pPr>
            <a:r>
              <a:rPr lang="en-US" sz="6200" dirty="0">
                <a:solidFill>
                  <a:srgbClr val="212121"/>
                </a:solidFill>
                <a:ea typeface="Microsoft Sans Serif" panose="020B0604020202020204" pitchFamily="34" charset="0"/>
                <a:cs typeface="Microsoft Sans Serif" panose="020B0604020202020204" pitchFamily="34" charset="0"/>
              </a:rPr>
              <a:t>There is no "master list” </a:t>
            </a:r>
            <a:r>
              <a:rPr lang="en-US" sz="6200" baseline="64814" dirty="0">
                <a:solidFill>
                  <a:srgbClr val="212121"/>
                </a:solidFill>
                <a:ea typeface="Microsoft Sans Serif" panose="020B0604020202020204" pitchFamily="34" charset="0"/>
                <a:cs typeface="Microsoft Sans Serif" panose="020B0604020202020204" pitchFamily="34" charset="0"/>
              </a:rPr>
              <a:t> </a:t>
            </a:r>
            <a:r>
              <a:rPr lang="en-US" sz="6200" dirty="0">
                <a:solidFill>
                  <a:srgbClr val="212121"/>
                </a:solidFill>
                <a:ea typeface="Microsoft Sans Serif" panose="020B0604020202020204" pitchFamily="34" charset="0"/>
                <a:cs typeface="Microsoft Sans Serif" panose="020B0604020202020204" pitchFamily="34" charset="0"/>
              </a:rPr>
              <a:t>of  how every task should be</a:t>
            </a:r>
            <a:r>
              <a:rPr lang="en-US" sz="6200" dirty="0">
                <a:ea typeface="Microsoft Sans Serif" panose="020B0604020202020204" pitchFamily="34" charset="0"/>
                <a:cs typeface="Microsoft Sans Serif" panose="020B0604020202020204" pitchFamily="34" charset="0"/>
              </a:rPr>
              <a:t> </a:t>
            </a:r>
            <a:r>
              <a:rPr lang="en-US" sz="6200" dirty="0">
                <a:solidFill>
                  <a:srgbClr val="212121"/>
                </a:solidFill>
                <a:ea typeface="Microsoft Sans Serif" panose="020B0604020202020204" pitchFamily="34" charset="0"/>
                <a:cs typeface="Microsoft Sans Serif" panose="020B0604020202020204" pitchFamily="34" charset="0"/>
              </a:rPr>
              <a:t>appropriately assigned; Staff and Labor Relations has information on how the tasks have been performed in the past; many of these practices have been subject to challenge</a:t>
            </a:r>
            <a:endParaRPr lang="en-US" sz="6200" dirty="0">
              <a:ea typeface="Microsoft Sans Serif" panose="020B0604020202020204" pitchFamily="34" charset="0"/>
              <a:cs typeface="Microsoft Sans Serif" panose="020B0604020202020204" pitchFamily="34" charset="0"/>
            </a:endParaRPr>
          </a:p>
          <a:p>
            <a:pPr marL="57150" indent="-285750" algn="l">
              <a:lnSpc>
                <a:spcPct val="120000"/>
              </a:lnSpc>
              <a:spcBef>
                <a:spcPts val="0"/>
              </a:spcBef>
              <a:spcAft>
                <a:spcPts val="600"/>
              </a:spcAft>
              <a:buClr>
                <a:srgbClr val="C00000"/>
              </a:buClr>
              <a:buFont typeface="Wingdings" panose="05000000000000000000" pitchFamily="2" charset="2"/>
              <a:buChar char="v"/>
            </a:pPr>
            <a:r>
              <a:rPr lang="en-US" sz="6200" dirty="0">
                <a:solidFill>
                  <a:srgbClr val="212121"/>
                </a:solidFill>
                <a:ea typeface="Microsoft Sans Serif" panose="020B0604020202020204" pitchFamily="34" charset="0"/>
                <a:cs typeface="Microsoft Sans Serif" panose="020B0604020202020204" pitchFamily="34" charset="0"/>
              </a:rPr>
              <a:t>Multi-pronged analysis is often necessary: </a:t>
            </a:r>
          </a:p>
          <a:p>
            <a:pPr marL="457200" lvl="2">
              <a:lnSpc>
                <a:spcPct val="120000"/>
              </a:lnSpc>
              <a:spcBef>
                <a:spcPts val="0"/>
              </a:spcBef>
            </a:pPr>
            <a:r>
              <a:rPr lang="en-US" sz="6200" dirty="0">
                <a:solidFill>
                  <a:srgbClr val="212121"/>
                </a:solidFill>
                <a:ea typeface="Microsoft Sans Serif" panose="020B0604020202020204" pitchFamily="34" charset="0"/>
                <a:cs typeface="Microsoft Sans Serif" panose="020B0604020202020204" pitchFamily="34" charset="0"/>
              </a:rPr>
              <a:t>Details of specific job;</a:t>
            </a:r>
          </a:p>
          <a:p>
            <a:pPr marL="457200" lvl="2">
              <a:lnSpc>
                <a:spcPct val="120000"/>
              </a:lnSpc>
              <a:spcBef>
                <a:spcPts val="0"/>
              </a:spcBef>
            </a:pPr>
            <a:r>
              <a:rPr lang="en-US" sz="6200" dirty="0">
                <a:solidFill>
                  <a:srgbClr val="212121"/>
                </a:solidFill>
                <a:ea typeface="Microsoft Sans Serif" panose="020B0604020202020204" pitchFamily="34" charset="0"/>
                <a:cs typeface="Microsoft Sans Serif" panose="020B0604020202020204" pitchFamily="34" charset="0"/>
              </a:rPr>
              <a:t>Past pract</a:t>
            </a:r>
            <a:r>
              <a:rPr lang="en-US" sz="6200" dirty="0">
                <a:solidFill>
                  <a:srgbClr val="363B3A"/>
                </a:solidFill>
                <a:ea typeface="Microsoft Sans Serif" panose="020B0604020202020204" pitchFamily="34" charset="0"/>
                <a:cs typeface="Microsoft Sans Serif" panose="020B0604020202020204" pitchFamily="34" charset="0"/>
              </a:rPr>
              <a:t>i</a:t>
            </a:r>
            <a:r>
              <a:rPr lang="en-US" sz="6200" dirty="0">
                <a:solidFill>
                  <a:srgbClr val="212121"/>
                </a:solidFill>
                <a:ea typeface="Microsoft Sans Serif" panose="020B0604020202020204" pitchFamily="34" charset="0"/>
                <a:cs typeface="Microsoft Sans Serif" panose="020B0604020202020204" pitchFamily="34" charset="0"/>
              </a:rPr>
              <a:t>ce;</a:t>
            </a:r>
          </a:p>
          <a:p>
            <a:pPr marL="457200" lvl="2">
              <a:lnSpc>
                <a:spcPct val="120000"/>
              </a:lnSpc>
              <a:spcBef>
                <a:spcPts val="0"/>
              </a:spcBef>
            </a:pPr>
            <a:r>
              <a:rPr lang="en-US" sz="6200" dirty="0">
                <a:solidFill>
                  <a:srgbClr val="212121"/>
                </a:solidFill>
                <a:ea typeface="Microsoft Sans Serif" panose="020B0604020202020204" pitchFamily="34" charset="0"/>
                <a:cs typeface="Microsoft Sans Serif" panose="020B0604020202020204" pitchFamily="34" charset="0"/>
              </a:rPr>
              <a:t>Grievance resolution history;  </a:t>
            </a:r>
          </a:p>
          <a:p>
            <a:pPr marL="457200" lvl="2">
              <a:lnSpc>
                <a:spcPct val="120000"/>
              </a:lnSpc>
              <a:spcBef>
                <a:spcPts val="0"/>
              </a:spcBef>
              <a:spcAft>
                <a:spcPts val="600"/>
              </a:spcAft>
            </a:pPr>
            <a:r>
              <a:rPr lang="en-US" sz="6200" dirty="0">
                <a:solidFill>
                  <a:srgbClr val="212121"/>
                </a:solidFill>
                <a:ea typeface="Microsoft Sans Serif" panose="020B0604020202020204" pitchFamily="34" charset="0"/>
                <a:cs typeface="Microsoft Sans Serif" panose="020B0604020202020204" pitchFamily="34" charset="0"/>
              </a:rPr>
              <a:t>All information can provide is</a:t>
            </a:r>
            <a:r>
              <a:rPr lang="en-US" sz="6200" dirty="0">
                <a:ea typeface="Microsoft Sans Serif" panose="020B0604020202020204" pitchFamily="34" charset="0"/>
                <a:cs typeface="Microsoft Sans Serif" panose="020B0604020202020204" pitchFamily="34" charset="0"/>
              </a:rPr>
              <a:t> g</a:t>
            </a:r>
            <a:r>
              <a:rPr lang="en-US" sz="6200" dirty="0">
                <a:solidFill>
                  <a:srgbClr val="212121"/>
                </a:solidFill>
                <a:ea typeface="Microsoft Sans Serif" panose="020B0604020202020204" pitchFamily="34" charset="0"/>
                <a:cs typeface="Microsoft Sans Serif" panose="020B0604020202020204" pitchFamily="34" charset="0"/>
              </a:rPr>
              <a:t>uidance and the guidance </a:t>
            </a:r>
            <a:r>
              <a:rPr lang="en-US" sz="6200" u="sng" dirty="0">
                <a:solidFill>
                  <a:srgbClr val="212121"/>
                </a:solidFill>
                <a:ea typeface="Microsoft Sans Serif" panose="020B0604020202020204" pitchFamily="34" charset="0"/>
                <a:cs typeface="Microsoft Sans Serif" panose="020B0604020202020204" pitchFamily="34" charset="0"/>
              </a:rPr>
              <a:t>may not </a:t>
            </a:r>
            <a:r>
              <a:rPr lang="en-US" sz="6200" dirty="0">
                <a:solidFill>
                  <a:srgbClr val="212121"/>
                </a:solidFill>
                <a:ea typeface="Microsoft Sans Serif" panose="020B0604020202020204" pitchFamily="34" charset="0"/>
                <a:cs typeface="Microsoft Sans Serif" panose="020B0604020202020204" pitchFamily="34" charset="0"/>
              </a:rPr>
              <a:t>be definitive.</a:t>
            </a:r>
          </a:p>
          <a:p>
            <a:pPr marL="57150" indent="-285750" algn="l">
              <a:lnSpc>
                <a:spcPct val="120000"/>
              </a:lnSpc>
              <a:spcBef>
                <a:spcPts val="0"/>
              </a:spcBef>
              <a:spcAft>
                <a:spcPts val="600"/>
              </a:spcAft>
              <a:buClr>
                <a:srgbClr val="C00000"/>
              </a:buClr>
              <a:buFont typeface="Wingdings" panose="05000000000000000000" pitchFamily="2" charset="2"/>
              <a:buChar char="v"/>
            </a:pPr>
            <a:r>
              <a:rPr lang="en-US" sz="6200" dirty="0">
                <a:solidFill>
                  <a:srgbClr val="212121"/>
                </a:solidFill>
                <a:ea typeface="Microsoft Sans Serif" panose="020B0604020202020204" pitchFamily="34" charset="0"/>
                <a:cs typeface="Microsoft Sans Serif" panose="020B0604020202020204" pitchFamily="34" charset="0"/>
              </a:rPr>
              <a:t>No automatic exclusion for “specialty” work, “warranty” work or work occurring in a laboratory or classroom</a:t>
            </a:r>
          </a:p>
          <a:p>
            <a:pPr marL="57150" indent="-285750" algn="l">
              <a:lnSpc>
                <a:spcPct val="120000"/>
              </a:lnSpc>
              <a:spcBef>
                <a:spcPts val="0"/>
              </a:spcBef>
              <a:spcAft>
                <a:spcPts val="600"/>
              </a:spcAft>
              <a:buClr>
                <a:srgbClr val="C00000"/>
              </a:buClr>
              <a:buFont typeface="Wingdings" panose="05000000000000000000" pitchFamily="2" charset="2"/>
              <a:buChar char="v"/>
            </a:pPr>
            <a:r>
              <a:rPr lang="en-US" sz="6200" dirty="0">
                <a:solidFill>
                  <a:srgbClr val="212121"/>
                </a:solidFill>
                <a:ea typeface="Microsoft Sans Serif" panose="020B0604020202020204" pitchFamily="34" charset="0"/>
                <a:cs typeface="Microsoft Sans Serif" panose="020B0604020202020204" pitchFamily="34" charset="0"/>
              </a:rPr>
              <a:t>Relevant to consider whether there is an attachment to the fabric/ structure of the building, in some circumstances this is not significant, e.g., wooden fences, large adhesive posters, banners on light poles</a:t>
            </a:r>
          </a:p>
          <a:p>
            <a:pPr marL="57150" indent="-285750" algn="l">
              <a:lnSpc>
                <a:spcPct val="120000"/>
              </a:lnSpc>
              <a:spcBef>
                <a:spcPts val="0"/>
              </a:spcBef>
              <a:spcAft>
                <a:spcPts val="600"/>
              </a:spcAft>
              <a:buClr>
                <a:srgbClr val="C00000"/>
              </a:buClr>
              <a:buFont typeface="Wingdings" panose="05000000000000000000" pitchFamily="2" charset="2"/>
              <a:buChar char="v"/>
            </a:pPr>
            <a:r>
              <a:rPr lang="en-US" sz="6200" dirty="0">
                <a:solidFill>
                  <a:srgbClr val="212121"/>
                </a:solidFill>
                <a:ea typeface="Microsoft Sans Serif" panose="020B0604020202020204" pitchFamily="34" charset="0"/>
                <a:cs typeface="Microsoft Sans Serif" panose="020B0604020202020204" pitchFamily="34" charset="0"/>
              </a:rPr>
              <a:t>Trade business agents have been helpful in finding union contractors to do specific work, e.g</a:t>
            </a:r>
            <a:r>
              <a:rPr lang="en-US" sz="6200">
                <a:solidFill>
                  <a:srgbClr val="212121"/>
                </a:solidFill>
                <a:ea typeface="Microsoft Sans Serif" panose="020B0604020202020204" pitchFamily="34" charset="0"/>
                <a:cs typeface="Microsoft Sans Serif" panose="020B0604020202020204" pitchFamily="34" charset="0"/>
              </a:rPr>
              <a:t>., Dairy Plant, CEP</a:t>
            </a:r>
            <a:endParaRPr lang="en-US" sz="6200" dirty="0">
              <a:solidFill>
                <a:srgbClr val="212121"/>
              </a:solidFill>
              <a:ea typeface="Microsoft Sans Serif" panose="020B0604020202020204" pitchFamily="34" charset="0"/>
              <a:cs typeface="Microsoft Sans Serif" panose="020B0604020202020204" pitchFamily="34" charset="0"/>
            </a:endParaRPr>
          </a:p>
          <a:p>
            <a:pPr algn="l">
              <a:lnSpc>
                <a:spcPct val="120000"/>
              </a:lnSpc>
              <a:spcBef>
                <a:spcPts val="0"/>
              </a:spcBef>
              <a:spcAft>
                <a:spcPts val="600"/>
              </a:spcAft>
              <a:buClr>
                <a:srgbClr val="C00000"/>
              </a:buClr>
            </a:pPr>
            <a:endParaRPr lang="en-US" sz="6200" dirty="0">
              <a:ea typeface="Microsoft Sans Serif" panose="020B0604020202020204" pitchFamily="34" charset="0"/>
              <a:cs typeface="Microsoft Sans Serif" panose="020B0604020202020204" pitchFamily="34" charset="0"/>
            </a:endParaRPr>
          </a:p>
          <a:p>
            <a:pPr algn="l"/>
            <a:endParaRPr lang="en-US" dirty="0"/>
          </a:p>
        </p:txBody>
      </p:sp>
      <p:sp>
        <p:nvSpPr>
          <p:cNvPr id="3" name="Title 2">
            <a:extLst>
              <a:ext uri="{FF2B5EF4-FFF2-40B4-BE49-F238E27FC236}">
                <a16:creationId xmlns:a16="http://schemas.microsoft.com/office/drawing/2014/main" id="{8CE1F360-0D1C-7B00-7D3A-6B3BAD8B2537}"/>
              </a:ext>
            </a:extLst>
          </p:cNvPr>
          <p:cNvSpPr>
            <a:spLocks noGrp="1"/>
          </p:cNvSpPr>
          <p:nvPr>
            <p:ph type="title"/>
          </p:nvPr>
        </p:nvSpPr>
        <p:spPr>
          <a:xfrm>
            <a:off x="0" y="609600"/>
            <a:ext cx="9144000" cy="990600"/>
          </a:xfrm>
        </p:spPr>
        <p:txBody>
          <a:bodyPr/>
          <a:lstStyle/>
          <a:p>
            <a:r>
              <a:rPr lang="en-US" dirty="0">
                <a:solidFill>
                  <a:schemeClr val="accent1"/>
                </a:solidFill>
              </a:rPr>
              <a:t>Determination of Exclusive Jurisdiction</a:t>
            </a:r>
          </a:p>
        </p:txBody>
      </p:sp>
    </p:spTree>
    <p:extLst>
      <p:ext uri="{BB962C8B-B14F-4D97-AF65-F5344CB8AC3E}">
        <p14:creationId xmlns:p14="http://schemas.microsoft.com/office/powerpoint/2010/main" val="5903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A3DCC-4A8D-E5E8-8427-C1B0E35C53BC}"/>
              </a:ext>
            </a:extLst>
          </p:cNvPr>
          <p:cNvSpPr>
            <a:spLocks noGrp="1"/>
          </p:cNvSpPr>
          <p:nvPr>
            <p:ph type="body" sz="quarter" idx="13"/>
          </p:nvPr>
        </p:nvSpPr>
        <p:spPr>
          <a:xfrm>
            <a:off x="0" y="1766298"/>
            <a:ext cx="9144000" cy="4482101"/>
          </a:xfrm>
        </p:spPr>
        <p:txBody>
          <a:bodyPr>
            <a:normAutofit/>
          </a:bodyPr>
          <a:lstStyle/>
          <a:p>
            <a:pPr marL="457200" indent="-457200" algn="l">
              <a:buFont typeface="Arial" panose="020B0604020202020204" pitchFamily="34" charset="0"/>
              <a:buChar char="•"/>
            </a:pPr>
            <a:r>
              <a:rPr lang="en-US" sz="2400" dirty="0"/>
              <a:t>Last stage of Grievance procedure is arbitration; arbitration decision are almost impossible to overturn; will be sustained even if the arbitrator makes a mistake as to the law or the facts</a:t>
            </a:r>
          </a:p>
          <a:p>
            <a:pPr marL="457200" indent="-457200" algn="l">
              <a:buFont typeface="Arial" panose="020B0604020202020204" pitchFamily="34" charset="0"/>
              <a:buChar char="•"/>
            </a:pPr>
            <a:r>
              <a:rPr lang="en-US" sz="2400" dirty="0"/>
              <a:t>Recent arbitration decisions have changed the landscape</a:t>
            </a:r>
          </a:p>
          <a:p>
            <a:pPr marL="1200150" lvl="1" indent="-457200">
              <a:buFont typeface="Arial" panose="020B0604020202020204" pitchFamily="34" charset="0"/>
              <a:buChar char="•"/>
            </a:pPr>
            <a:r>
              <a:rPr lang="en-US" sz="2000" dirty="0"/>
              <a:t>Newman Arena bleachers:  maintained since their installation in 1990 by a non-union company; arbitrator ruled that going forward Cornell has to use labor represented by the BTC</a:t>
            </a:r>
          </a:p>
          <a:p>
            <a:pPr marL="1200150" lvl="1" indent="-457200">
              <a:buFont typeface="Arial" panose="020B0604020202020204" pitchFamily="34" charset="0"/>
              <a:buChar char="•"/>
            </a:pPr>
            <a:r>
              <a:rPr lang="en-US" sz="2000" dirty="0"/>
              <a:t>Banners on Light Poles: arbitrator ruled that all banners must be produced by BTC labor and placed on the light poles by BTC labor; no evidence that BTC labor can produce the banners at issue</a:t>
            </a:r>
          </a:p>
          <a:p>
            <a:pPr marL="1200150" lvl="1" indent="-457200">
              <a:buFont typeface="Arial" panose="020B0604020202020204" pitchFamily="34" charset="0"/>
              <a:buChar char="•"/>
            </a:pPr>
            <a:r>
              <a:rPr lang="en-US" sz="2000" dirty="0"/>
              <a:t>“Point of Connection” arbitrator amended long standing practice at Wilson Labs about where technician work begins and union labor ends</a:t>
            </a:r>
          </a:p>
          <a:p>
            <a:pPr marL="457200" indent="-457200" algn="l">
              <a:buFont typeface="Arial" panose="020B0604020202020204" pitchFamily="34" charset="0"/>
              <a:buChar char="•"/>
            </a:pPr>
            <a:endParaRPr lang="en-US" sz="2400" dirty="0"/>
          </a:p>
        </p:txBody>
      </p:sp>
      <p:sp>
        <p:nvSpPr>
          <p:cNvPr id="3" name="Title 2">
            <a:extLst>
              <a:ext uri="{FF2B5EF4-FFF2-40B4-BE49-F238E27FC236}">
                <a16:creationId xmlns:a16="http://schemas.microsoft.com/office/drawing/2014/main" id="{D6AD8229-D493-2D22-443B-63B1B16910F3}"/>
              </a:ext>
            </a:extLst>
          </p:cNvPr>
          <p:cNvSpPr>
            <a:spLocks noGrp="1"/>
          </p:cNvSpPr>
          <p:nvPr>
            <p:ph type="title"/>
          </p:nvPr>
        </p:nvSpPr>
        <p:spPr>
          <a:xfrm>
            <a:off x="0" y="990600"/>
            <a:ext cx="9144000" cy="685800"/>
          </a:xfrm>
        </p:spPr>
        <p:txBody>
          <a:bodyPr/>
          <a:lstStyle/>
          <a:p>
            <a:r>
              <a:rPr lang="en-US" dirty="0">
                <a:solidFill>
                  <a:schemeClr val="accent1"/>
                </a:solidFill>
              </a:rPr>
              <a:t>Recent Arbitration Decisions</a:t>
            </a:r>
          </a:p>
        </p:txBody>
      </p:sp>
    </p:spTree>
    <p:extLst>
      <p:ext uri="{BB962C8B-B14F-4D97-AF65-F5344CB8AC3E}">
        <p14:creationId xmlns:p14="http://schemas.microsoft.com/office/powerpoint/2010/main" val="328086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79B234-CF73-E64A-492F-B95BFB662051}"/>
              </a:ext>
            </a:extLst>
          </p:cNvPr>
          <p:cNvSpPr>
            <a:spLocks noGrp="1"/>
          </p:cNvSpPr>
          <p:nvPr>
            <p:ph type="body" sz="quarter" idx="13"/>
          </p:nvPr>
        </p:nvSpPr>
        <p:spPr>
          <a:xfrm>
            <a:off x="25685" y="1905000"/>
            <a:ext cx="9144000" cy="4495800"/>
          </a:xfrm>
        </p:spPr>
        <p:txBody>
          <a:bodyPr>
            <a:normAutofit/>
          </a:bodyPr>
          <a:lstStyle/>
          <a:p>
            <a:pPr algn="l"/>
            <a:r>
              <a:rPr lang="en-US" sz="2400" dirty="0"/>
              <a:t>Non-BTC Personnel can perform work within the exclusive jurisdiction of those trades:</a:t>
            </a:r>
          </a:p>
          <a:p>
            <a:pPr marL="342900" indent="-342900" algn="l">
              <a:buFont typeface="Arial" panose="020B0604020202020204" pitchFamily="34" charset="0"/>
              <a:buChar char="•"/>
            </a:pPr>
            <a:r>
              <a:rPr lang="en-US" sz="2400" dirty="0"/>
              <a:t>By permission of the trade,</a:t>
            </a:r>
          </a:p>
          <a:p>
            <a:pPr marL="1085850" lvl="1" indent="-342900">
              <a:buFont typeface="Arial" panose="020B0604020202020204" pitchFamily="34" charset="0"/>
              <a:buChar char="•"/>
            </a:pPr>
            <a:r>
              <a:rPr lang="en-US" sz="2000" dirty="0"/>
              <a:t>E.g., wood carving at A.D. White House; slab-jacking uneven concrete steps </a:t>
            </a:r>
          </a:p>
          <a:p>
            <a:pPr marL="342900" indent="-342900" algn="l">
              <a:buFont typeface="Arial" panose="020B0604020202020204" pitchFamily="34" charset="0"/>
              <a:buChar char="•"/>
            </a:pPr>
            <a:r>
              <a:rPr lang="en-US" sz="2400" dirty="0"/>
              <a:t>By past practice accepted and endorsed by the BTC</a:t>
            </a:r>
          </a:p>
          <a:p>
            <a:pPr marL="1085850" lvl="1" indent="-342900">
              <a:buFont typeface="Arial" panose="020B0604020202020204" pitchFamily="34" charset="0"/>
              <a:buChar char="•"/>
            </a:pPr>
            <a:r>
              <a:rPr lang="en-US" sz="2000" dirty="0"/>
              <a:t>E.g., tasks defined in the Minor Repairs article, laborers performing insulation work, most “warranty” work</a:t>
            </a:r>
          </a:p>
          <a:p>
            <a:pPr marL="342900" indent="-342900" algn="l">
              <a:buFont typeface="Arial" panose="020B0604020202020204" pitchFamily="34" charset="0"/>
              <a:buChar char="•"/>
            </a:pPr>
            <a:r>
              <a:rPr lang="en-US" sz="2400" dirty="0"/>
              <a:t>By arbitration decision</a:t>
            </a:r>
          </a:p>
          <a:p>
            <a:pPr marL="1085850" lvl="1" indent="-342900">
              <a:buFont typeface="Arial" panose="020B0604020202020204" pitchFamily="34" charset="0"/>
              <a:buChar char="•"/>
            </a:pPr>
            <a:r>
              <a:rPr lang="en-US" sz="2000" dirty="0"/>
              <a:t>E.g., furniture repair </a:t>
            </a:r>
          </a:p>
          <a:p>
            <a:pPr marL="342900" indent="-342900" algn="l">
              <a:buFont typeface="Arial" panose="020B0604020202020204" pitchFamily="34" charset="0"/>
              <a:buChar char="•"/>
            </a:pPr>
            <a:r>
              <a:rPr lang="en-US" sz="2400" dirty="0"/>
              <a:t>On state facilities or state contracts, where the prevailing wage is paid</a:t>
            </a:r>
          </a:p>
          <a:p>
            <a:pPr marL="1085850" lvl="1" indent="-342900">
              <a:buFont typeface="Arial" panose="020B0604020202020204" pitchFamily="34" charset="0"/>
              <a:buChar char="•"/>
            </a:pPr>
            <a:r>
              <a:rPr lang="en-US" sz="2000" dirty="0"/>
              <a:t>Work at </a:t>
            </a:r>
            <a:r>
              <a:rPr lang="en-US" sz="2000" dirty="0" err="1"/>
              <a:t>Kinzelburg</a:t>
            </a:r>
            <a:r>
              <a:rPr lang="en-US" sz="2000" dirty="0"/>
              <a:t>, CVM, Dairy Plant</a:t>
            </a:r>
          </a:p>
          <a:p>
            <a:pPr algn="l"/>
            <a:endParaRPr lang="en-US" sz="2400" dirty="0"/>
          </a:p>
          <a:p>
            <a:pPr marL="1085850" lvl="1" indent="-342900">
              <a:buFont typeface="Arial" panose="020B0604020202020204" pitchFamily="34" charset="0"/>
              <a:buChar char="•"/>
            </a:pPr>
            <a:endParaRPr lang="en-US" sz="2000" dirty="0"/>
          </a:p>
          <a:p>
            <a:pPr algn="l"/>
            <a:endParaRPr lang="en-US" sz="2200" dirty="0"/>
          </a:p>
          <a:p>
            <a:pPr algn="l"/>
            <a:endParaRPr lang="en-US" sz="2200" dirty="0"/>
          </a:p>
        </p:txBody>
      </p:sp>
      <p:sp>
        <p:nvSpPr>
          <p:cNvPr id="3" name="Title 2">
            <a:extLst>
              <a:ext uri="{FF2B5EF4-FFF2-40B4-BE49-F238E27FC236}">
                <a16:creationId xmlns:a16="http://schemas.microsoft.com/office/drawing/2014/main" id="{C0CD9CEF-4ACC-319D-DB37-B0E3AE765928}"/>
              </a:ext>
            </a:extLst>
          </p:cNvPr>
          <p:cNvSpPr>
            <a:spLocks noGrp="1"/>
          </p:cNvSpPr>
          <p:nvPr>
            <p:ph type="title"/>
          </p:nvPr>
        </p:nvSpPr>
        <p:spPr>
          <a:xfrm>
            <a:off x="0" y="838200"/>
            <a:ext cx="9144000" cy="762000"/>
          </a:xfrm>
        </p:spPr>
        <p:txBody>
          <a:bodyPr/>
          <a:lstStyle/>
          <a:p>
            <a:r>
              <a:rPr lang="en-US" dirty="0">
                <a:solidFill>
                  <a:schemeClr val="accent1"/>
                </a:solidFill>
              </a:rPr>
              <a:t>	Work Performed by Non-BTC Personnel</a:t>
            </a:r>
          </a:p>
        </p:txBody>
      </p:sp>
    </p:spTree>
    <p:extLst>
      <p:ext uri="{BB962C8B-B14F-4D97-AF65-F5344CB8AC3E}">
        <p14:creationId xmlns:p14="http://schemas.microsoft.com/office/powerpoint/2010/main" val="13545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066BF-BB3D-6DD4-11A0-078A445F2C23}"/>
              </a:ext>
            </a:extLst>
          </p:cNvPr>
          <p:cNvSpPr>
            <a:spLocks noGrp="1"/>
          </p:cNvSpPr>
          <p:nvPr>
            <p:ph type="body" sz="quarter" idx="13"/>
          </p:nvPr>
        </p:nvSpPr>
        <p:spPr>
          <a:xfrm>
            <a:off x="0" y="1905000"/>
            <a:ext cx="9144000" cy="4343400"/>
          </a:xfrm>
        </p:spPr>
        <p:txBody>
          <a:bodyPr>
            <a:normAutofit fontScale="77500" lnSpcReduction="20000"/>
          </a:bodyPr>
          <a:lstStyle/>
          <a:p>
            <a:pPr algn="l"/>
            <a:r>
              <a:rPr lang="en-US" sz="2400" dirty="0"/>
              <a:t>In subcontracted work, if there is a dispute between a trades union that is part of the BTC on campus, and another trades union, e.g., Ironworkers, Millwrights, the University is not involved in the dispute. (page 53 of the Contract)</a:t>
            </a:r>
          </a:p>
          <a:p>
            <a:pPr algn="l"/>
            <a:endParaRPr lang="en-US" sz="2400" dirty="0"/>
          </a:p>
          <a:p>
            <a:pPr algn="l"/>
            <a:endParaRPr lang="en-US" sz="2400" dirty="0"/>
          </a:p>
          <a:p>
            <a:pPr algn="l"/>
            <a:r>
              <a:rPr lang="en-US" sz="2400" dirty="0"/>
              <a:t>Examples: 	</a:t>
            </a:r>
            <a:r>
              <a:rPr lang="en-US" sz="2400" u="sng" dirty="0"/>
              <a:t>Installation of CLT</a:t>
            </a:r>
          </a:p>
          <a:p>
            <a:pPr algn="l"/>
            <a:r>
              <a:rPr lang="en-US" sz="2400" dirty="0"/>
              <a:t>	Claimed by the Carpenters and Ironworkers</a:t>
            </a:r>
          </a:p>
          <a:p>
            <a:pPr algn="l"/>
            <a:r>
              <a:rPr lang="en-US" sz="2400" dirty="0"/>
              <a:t>	Up to the contractor to resolve the dispute with the trades</a:t>
            </a:r>
          </a:p>
          <a:p>
            <a:pPr algn="l"/>
            <a:r>
              <a:rPr lang="en-US" sz="2400" dirty="0"/>
              <a:t>		</a:t>
            </a:r>
            <a:r>
              <a:rPr lang="en-US" sz="2400" u="sng" dirty="0"/>
              <a:t>Curtain Wall at Physical Sciences</a:t>
            </a:r>
          </a:p>
          <a:p>
            <a:pPr algn="l"/>
            <a:r>
              <a:rPr lang="en-US" sz="2400" dirty="0"/>
              <a:t>	Claimed by the Ironworkers and Sheet Metal Workers</a:t>
            </a:r>
          </a:p>
          <a:p>
            <a:pPr algn="l"/>
            <a:r>
              <a:rPr lang="en-US" sz="2400" dirty="0"/>
              <a:t>	Up to the contractor to resolve the dispute with the trades</a:t>
            </a:r>
          </a:p>
          <a:p>
            <a:pPr algn="l"/>
            <a:endParaRPr lang="en-US" sz="2400" dirty="0"/>
          </a:p>
          <a:p>
            <a:pPr algn="l"/>
            <a:r>
              <a:rPr lang="en-US" sz="2400" b="1" dirty="0"/>
              <a:t>Note:</a:t>
            </a:r>
            <a:r>
              <a:rPr lang="en-US" sz="2400" dirty="0"/>
              <a:t> this does not mean if more than one trade claims a certain work, and one of the trades is not represented by the BTC, that non-union labor can be utilized for that work</a:t>
            </a:r>
          </a:p>
          <a:p>
            <a:pPr algn="l"/>
            <a:r>
              <a:rPr lang="en-US" sz="2400" dirty="0"/>
              <a:t>	</a:t>
            </a:r>
          </a:p>
        </p:txBody>
      </p:sp>
      <p:sp>
        <p:nvSpPr>
          <p:cNvPr id="3" name="Title 2">
            <a:extLst>
              <a:ext uri="{FF2B5EF4-FFF2-40B4-BE49-F238E27FC236}">
                <a16:creationId xmlns:a16="http://schemas.microsoft.com/office/drawing/2014/main" id="{773B4169-2E62-686A-6709-DCCB2A7C1CC2}"/>
              </a:ext>
            </a:extLst>
          </p:cNvPr>
          <p:cNvSpPr>
            <a:spLocks noGrp="1"/>
          </p:cNvSpPr>
          <p:nvPr>
            <p:ph type="title"/>
          </p:nvPr>
        </p:nvSpPr>
        <p:spPr>
          <a:xfrm>
            <a:off x="0" y="838200"/>
            <a:ext cx="9144000" cy="762000"/>
          </a:xfrm>
        </p:spPr>
        <p:txBody>
          <a:bodyPr/>
          <a:lstStyle/>
          <a:p>
            <a:r>
              <a:rPr lang="en-US" dirty="0">
                <a:solidFill>
                  <a:schemeClr val="accent1"/>
                </a:solidFill>
              </a:rPr>
              <a:t>Subcontracted Jurisdictional Disputes</a:t>
            </a:r>
          </a:p>
        </p:txBody>
      </p:sp>
    </p:spTree>
    <p:extLst>
      <p:ext uri="{BB962C8B-B14F-4D97-AF65-F5344CB8AC3E}">
        <p14:creationId xmlns:p14="http://schemas.microsoft.com/office/powerpoint/2010/main" val="81201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4AACBE4AB13B47B8C30A36C415A682" ma:contentTypeVersion="1" ma:contentTypeDescription="Create a new document." ma:contentTypeScope="" ma:versionID="389800b144ce6e587e75cb676c8096e8">
  <xsd:schema xmlns:xsd="http://www.w3.org/2001/XMLSchema" xmlns:xs="http://www.w3.org/2001/XMLSchema" xmlns:p="http://schemas.microsoft.com/office/2006/metadata/properties" xmlns:ns2="ba638347-5c04-42d2-a1c3-b7f286227752" targetNamespace="http://schemas.microsoft.com/office/2006/metadata/properties" ma:root="true" ma:fieldsID="142502acf8f3dd4879ea2df89c90e898" ns2:_="">
    <xsd:import namespace="ba638347-5c04-42d2-a1c3-b7f28622775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38347-5c04-42d2-a1c3-b7f28622775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a638347-5c04-42d2-a1c3-b7f286227752">
      <UserInfo>
        <DisplayName>Tracy Vosburgh</DisplayName>
        <AccountId>39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CC4AC2-12A8-495A-AC6B-2C823E168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638347-5c04-42d2-a1c3-b7f2862277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769373-594B-497F-B29F-9AD96F02CA37}">
  <ds:schemaRefs>
    <ds:schemaRef ds:uri="http://purl.org/dc/elements/1.1/"/>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schemas.microsoft.com/office/infopath/2007/PartnerControls"/>
    <ds:schemaRef ds:uri="ba638347-5c04-42d2-a1c3-b7f286227752"/>
    <ds:schemaRef ds:uri="http://www.w3.org/XML/1998/namespace"/>
    <ds:schemaRef ds:uri="http://purl.org/dc/dcmitype/"/>
  </ds:schemaRefs>
</ds:datastoreItem>
</file>

<file path=customXml/itemProps3.xml><?xml version="1.0" encoding="utf-8"?>
<ds:datastoreItem xmlns:ds="http://schemas.openxmlformats.org/officeDocument/2006/customXml" ds:itemID="{4561DFF5-A0FD-45DC-86E6-8DA72B2A6F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12465</TotalTime>
  <Words>1177</Words>
  <Application>Microsoft Office PowerPoint</Application>
  <PresentationFormat>On-screen Show (4:3)</PresentationFormat>
  <Paragraphs>115</Paragraphs>
  <Slides>13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Helvetica</vt:lpstr>
      <vt:lpstr>Microsoft Sans Serif</vt:lpstr>
      <vt:lpstr>Times</vt:lpstr>
      <vt:lpstr>Wingdings</vt:lpstr>
      <vt:lpstr>Office Theme</vt:lpstr>
      <vt:lpstr>PowerPoint Presentation</vt:lpstr>
      <vt:lpstr>Specialty Work and BTC Exclusive Jurisdiction</vt:lpstr>
      <vt:lpstr>New Training on CU Learn</vt:lpstr>
      <vt:lpstr>Trades Positions Covered by the BTC CBA</vt:lpstr>
      <vt:lpstr>Exclusive Jurisdiction Work must be done by Covered Trade</vt:lpstr>
      <vt:lpstr>Determination of Exclusive Jurisdiction</vt:lpstr>
      <vt:lpstr>Recent Arbitration Decisions</vt:lpstr>
      <vt:lpstr> Work Performed by Non-BTC Personnel</vt:lpstr>
      <vt:lpstr>Subcontracted Jurisdictional Disputes</vt:lpstr>
      <vt:lpstr>Work Outside the Exclusive Jurisdiction </vt:lpstr>
      <vt:lpstr>Resources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J. Lind</dc:creator>
  <cp:lastModifiedBy>Taylor Thompson</cp:lastModifiedBy>
  <cp:revision>502</cp:revision>
  <cp:lastPrinted>2019-11-12T19:43:45Z</cp:lastPrinted>
  <dcterms:created xsi:type="dcterms:W3CDTF">2014-05-07T13:58:10Z</dcterms:created>
  <dcterms:modified xsi:type="dcterms:W3CDTF">2023-06-21T12:38:48Z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0x010100934AACBE4AB13B47B8C30A36C415A682</vt:lpwstr>
  </property>
</Properties>
</file>