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media/image7.jpg" ContentType="image/jpg"/>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99" r:id="rId5"/>
  </p:sldMasterIdLst>
  <p:notesMasterIdLst>
    <p:notesMasterId r:id="rId30"/>
  </p:notesMasterIdLst>
  <p:sldIdLst>
    <p:sldId id="256" r:id="rId6"/>
    <p:sldId id="257" r:id="rId7"/>
    <p:sldId id="448" r:id="rId8"/>
    <p:sldId id="579" r:id="rId9"/>
    <p:sldId id="450" r:id="rId10"/>
    <p:sldId id="585" r:id="rId11"/>
    <p:sldId id="586" r:id="rId12"/>
    <p:sldId id="587" r:id="rId13"/>
    <p:sldId id="578" r:id="rId14"/>
    <p:sldId id="449" r:id="rId15"/>
    <p:sldId id="580" r:id="rId16"/>
    <p:sldId id="581" r:id="rId17"/>
    <p:sldId id="434" r:id="rId18"/>
    <p:sldId id="582" r:id="rId19"/>
    <p:sldId id="262" r:id="rId20"/>
    <p:sldId id="441" r:id="rId21"/>
    <p:sldId id="447" r:id="rId22"/>
    <p:sldId id="452" r:id="rId23"/>
    <p:sldId id="583" r:id="rId24"/>
    <p:sldId id="451" r:id="rId25"/>
    <p:sldId id="436" r:id="rId26"/>
    <p:sldId id="445" r:id="rId27"/>
    <p:sldId id="584" r:id="rId28"/>
    <p:sldId id="438" r:id="rId29"/>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66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16" autoAdjust="0"/>
    <p:restoredTop sz="96357" autoAdjust="0"/>
  </p:normalViewPr>
  <p:slideViewPr>
    <p:cSldViewPr>
      <p:cViewPr varScale="1">
        <p:scale>
          <a:sx n="88" d="100"/>
          <a:sy n="88" d="100"/>
        </p:scale>
        <p:origin x="1110" y="-30"/>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notesMaster" Target="notesMasters/notesMaster1.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7070C50C-F46C-8A4B-8A41-6A6FBB958D92}" type="datetimeFigureOut">
              <a:rPr lang="en-US" smtClean="0"/>
              <a:t>6/13/2023</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3153D443-CBAC-934A-8506-FB4DF260D863}" type="slidenum">
              <a:rPr lang="en-US" smtClean="0"/>
              <a:t>‹#›</a:t>
            </a:fld>
            <a:endParaRPr lang="en-US"/>
          </a:p>
        </p:txBody>
      </p:sp>
    </p:spTree>
    <p:extLst>
      <p:ext uri="{BB962C8B-B14F-4D97-AF65-F5344CB8AC3E}">
        <p14:creationId xmlns:p14="http://schemas.microsoft.com/office/powerpoint/2010/main" val="7568985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153D443-CBAC-934A-8506-FB4DF260D86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549510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address question of whether “specialty work” is outside the exclusive jurisdiction of the BTC Contract (electricians, plumbers, carpenters, painters, masons, sheet metal workers and laborers for those trades)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153D443-CBAC-934A-8506-FB4DF260D86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594589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Local #241 - International Brotherhood of Electrical Workers </a:t>
            </a:r>
          </a:p>
          <a:p>
            <a:r>
              <a:rPr lang="en-US" sz="1200" b="0" i="0" u="none" strike="noStrike" kern="1200" baseline="0" dirty="0">
                <a:solidFill>
                  <a:schemeClr val="tx1"/>
                </a:solidFill>
                <a:latin typeface="+mn-lt"/>
                <a:ea typeface="+mn-ea"/>
                <a:cs typeface="+mn-cs"/>
              </a:rPr>
              <a:t>Local #267 - United Association of Plumbers and Steamfitters </a:t>
            </a:r>
          </a:p>
          <a:p>
            <a:r>
              <a:rPr lang="en-US" sz="1200" b="0" i="0" u="none" strike="noStrike" kern="1200" baseline="0" dirty="0">
                <a:solidFill>
                  <a:schemeClr val="tx1"/>
                </a:solidFill>
                <a:latin typeface="+mn-lt"/>
                <a:ea typeface="+mn-ea"/>
                <a:cs typeface="+mn-cs"/>
              </a:rPr>
              <a:t>Local #277 - Northeast Regional Council of Carpenters </a:t>
            </a:r>
          </a:p>
          <a:p>
            <a:r>
              <a:rPr lang="en-US" sz="1200" b="0" i="0" u="none" strike="noStrike" kern="1200" baseline="0" dirty="0">
                <a:solidFill>
                  <a:schemeClr val="tx1"/>
                </a:solidFill>
                <a:latin typeface="+mn-lt"/>
                <a:ea typeface="+mn-ea"/>
                <a:cs typeface="+mn-cs"/>
              </a:rPr>
              <a:t>Local #3NY- Bricklayers &amp; Allied </a:t>
            </a:r>
            <a:r>
              <a:rPr lang="en-US" sz="1200" b="0" i="0" u="none" strike="noStrike" kern="1200" baseline="0" dirty="0" err="1">
                <a:solidFill>
                  <a:schemeClr val="tx1"/>
                </a:solidFill>
                <a:latin typeface="+mn-lt"/>
                <a:ea typeface="+mn-ea"/>
                <a:cs typeface="+mn-cs"/>
              </a:rPr>
              <a:t>Craftworkers</a:t>
            </a:r>
            <a:r>
              <a:rPr lang="en-US" sz="1200" b="0" i="0" u="none" strike="noStrike" kern="1200" baseline="0" dirty="0">
                <a:solidFill>
                  <a:schemeClr val="tx1"/>
                </a:solidFill>
                <a:latin typeface="+mn-lt"/>
                <a:ea typeface="+mn-ea"/>
                <a:cs typeface="+mn-cs"/>
              </a:rPr>
              <a:t> </a:t>
            </a:r>
          </a:p>
          <a:p>
            <a:r>
              <a:rPr lang="en-US" sz="1200" b="0" i="0" u="none" strike="noStrike" kern="1200" baseline="0" dirty="0">
                <a:solidFill>
                  <a:schemeClr val="tx1"/>
                </a:solidFill>
                <a:latin typeface="+mn-lt"/>
                <a:ea typeface="+mn-ea"/>
                <a:cs typeface="+mn-cs"/>
              </a:rPr>
              <a:t>Local #178 - IUPAT Painter District Council No. 4 </a:t>
            </a:r>
          </a:p>
          <a:p>
            <a:r>
              <a:rPr lang="en-US" sz="1200" b="0" i="0" u="none" strike="noStrike" kern="1200" baseline="0" dirty="0">
                <a:solidFill>
                  <a:schemeClr val="tx1"/>
                </a:solidFill>
                <a:latin typeface="+mn-lt"/>
                <a:ea typeface="+mn-ea"/>
                <a:cs typeface="+mn-cs"/>
              </a:rPr>
              <a:t>Local #112 - SMART Twin Tier Sheet Metal Workers </a:t>
            </a:r>
          </a:p>
          <a:p>
            <a:r>
              <a:rPr lang="en-US" sz="1200" b="0" i="0" u="none" strike="noStrike" kern="1200" baseline="0" dirty="0">
                <a:solidFill>
                  <a:schemeClr val="tx1"/>
                </a:solidFill>
                <a:latin typeface="+mn-lt"/>
                <a:ea typeface="+mn-ea"/>
                <a:cs typeface="+mn-cs"/>
              </a:rPr>
              <a:t>Local #785 - Laborers International Union of North America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Covered:  All work associated with the demolition, repair, replacement, improvement to or construction of equipment, buildings, structures, utilities, and/or system or components thereof. </a:t>
            </a:r>
          </a:p>
          <a:p>
            <a:r>
              <a:rPr lang="en-US" sz="1200" b="0" i="0" u="none" strike="noStrike" kern="1200" baseline="0" dirty="0">
                <a:solidFill>
                  <a:schemeClr val="tx1"/>
                </a:solidFill>
                <a:latin typeface="+mn-lt"/>
                <a:ea typeface="+mn-ea"/>
                <a:cs typeface="+mn-cs"/>
              </a:rPr>
              <a:t>Not included: work associated with the monitoring, tests, lubrication, and other repetitive preventive maintenance work performed by Facilities Management mechanical maintenance staff or qualified technicians of such University offices as Environmental Health &amp; Safety, etc. </a:t>
            </a:r>
          </a:p>
          <a:p>
            <a:r>
              <a:rPr lang="en-US" sz="1200" b="0" i="0" u="none" strike="noStrike" kern="1200" baseline="0" dirty="0">
                <a:solidFill>
                  <a:schemeClr val="tx1"/>
                </a:solidFill>
                <a:latin typeface="+mn-lt"/>
                <a:ea typeface="+mn-ea"/>
                <a:cs typeface="+mn-cs"/>
              </a:rPr>
              <a:t>- Exclusive representative for electricians and line workers, painters, plumbers, steamfitters, controls mechanics, welders, refrigeration mechanics, carpenters, masons, sheet metal workers; and, building trade laborers, including journeypersons, apprentices and temporary employees </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B3AB5D-1213-472F-B902-9F1244E9116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943736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153D443-CBAC-934A-8506-FB4DF260D86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209680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153D443-CBAC-934A-8506-FB4DF260D86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98156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153D443-CBAC-934A-8506-FB4DF260D86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617098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153D443-CBAC-934A-8506-FB4DF260D86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8811280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descr="0889_10_C_lr.jpg"/>
          <p:cNvPicPr>
            <a:picLocks noChangeAspect="1"/>
          </p:cNvPicPr>
          <p:nvPr userDrawn="1"/>
        </p:nvPicPr>
        <p:blipFill rotWithShape="1">
          <a:blip r:embed="rId2">
            <a:extLst>
              <a:ext uri="{28A0092B-C50C-407E-A947-70E740481C1C}">
                <a14:useLocalDpi xmlns:a14="http://schemas.microsoft.com/office/drawing/2010/main" val="0"/>
              </a:ext>
            </a:extLst>
          </a:blip>
          <a:srcRect l="3170" r="7962"/>
          <a:stretch/>
        </p:blipFill>
        <p:spPr>
          <a:xfrm>
            <a:off x="0" y="0"/>
            <a:ext cx="9144000" cy="6858000"/>
          </a:xfrm>
          <a:prstGeom prst="rect">
            <a:avLst/>
          </a:prstGeom>
        </p:spPr>
      </p:pic>
      <p:sp>
        <p:nvSpPr>
          <p:cNvPr id="4" name="Date Placeholder 3"/>
          <p:cNvSpPr>
            <a:spLocks noGrp="1"/>
          </p:cNvSpPr>
          <p:nvPr>
            <p:ph type="dt" sz="half" idx="10"/>
          </p:nvPr>
        </p:nvSpPr>
        <p:spPr/>
        <p:txBody>
          <a:bodyPr/>
          <a:lstStyle/>
          <a:p>
            <a:fld id="{840601E4-3F87-485E-BCF1-0932C51EED9D}" type="datetimeFigureOut">
              <a:rPr lang="en-US" smtClean="0"/>
              <a:t>6/13/2023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15554C-9387-4378-80C2-5F7076CAC952}" type="slidenum">
              <a:rPr lang="en-US" smtClean="0"/>
              <a:t>‹#›</a:t>
            </a:fld>
            <a:endParaRPr lang="en-US"/>
          </a:p>
        </p:txBody>
      </p:sp>
      <p:pic>
        <p:nvPicPr>
          <p:cNvPr id="8" name="Picture 7" descr="cu white lrg.psd"/>
          <p:cNvPicPr>
            <a:picLocks noChangeAspect="1"/>
          </p:cNvPicPr>
          <p:nvPr userDrawn="1"/>
        </p:nvPicPr>
        <p:blipFill rotWithShape="1">
          <a:blip r:embed="rId3" cstate="print">
            <a:extLst>
              <a:ext uri="{28A0092B-C50C-407E-A947-70E740481C1C}">
                <a14:useLocalDpi xmlns:a14="http://schemas.microsoft.com/office/drawing/2010/main" val="0"/>
              </a:ext>
            </a:extLst>
          </a:blip>
          <a:srcRect r="72186"/>
          <a:stretch/>
        </p:blipFill>
        <p:spPr>
          <a:xfrm>
            <a:off x="182033" y="402168"/>
            <a:ext cx="1299634" cy="1267968"/>
          </a:xfrm>
          <a:prstGeom prst="rect">
            <a:avLst/>
          </a:prstGeom>
        </p:spPr>
      </p:pic>
      <p:sp>
        <p:nvSpPr>
          <p:cNvPr id="9" name="Rectangle 8"/>
          <p:cNvSpPr/>
          <p:nvPr userDrawn="1"/>
        </p:nvSpPr>
        <p:spPr>
          <a:xfrm>
            <a:off x="0" y="0"/>
            <a:ext cx="9144000" cy="222250"/>
          </a:xfrm>
          <a:prstGeom prst="rect">
            <a:avLst/>
          </a:prstGeom>
          <a:solidFill>
            <a:srgbClr val="B31B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 name="Title 18"/>
          <p:cNvSpPr>
            <a:spLocks noGrp="1"/>
          </p:cNvSpPr>
          <p:nvPr>
            <p:ph type="title"/>
          </p:nvPr>
        </p:nvSpPr>
        <p:spPr>
          <a:xfrm>
            <a:off x="328085" y="1828800"/>
            <a:ext cx="4777596" cy="1143000"/>
          </a:xfrm>
        </p:spPr>
        <p:txBody>
          <a:bodyPr anchor="t">
            <a:normAutofit/>
          </a:bodyPr>
          <a:lstStyle>
            <a:lvl1pPr algn="l">
              <a:defRPr sz="3200" baseline="0">
                <a:solidFill>
                  <a:schemeClr val="bg1"/>
                </a:solidFill>
              </a:defRPr>
            </a:lvl1pPr>
          </a:lstStyle>
          <a:p>
            <a:endParaRPr lang="en-US" dirty="0"/>
          </a:p>
        </p:txBody>
      </p:sp>
      <p:sp>
        <p:nvSpPr>
          <p:cNvPr id="21" name="Text Placeholder 20"/>
          <p:cNvSpPr>
            <a:spLocks noGrp="1"/>
          </p:cNvSpPr>
          <p:nvPr>
            <p:ph type="body" sz="quarter" idx="13"/>
          </p:nvPr>
        </p:nvSpPr>
        <p:spPr>
          <a:xfrm>
            <a:off x="328613" y="3200422"/>
            <a:ext cx="4137025" cy="1066800"/>
          </a:xfrm>
        </p:spPr>
        <p:txBody>
          <a:bodyPr>
            <a:noAutofit/>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1800">
                <a:solidFill>
                  <a:schemeClr val="bg1"/>
                </a:solidFill>
                <a:latin typeface="+mn-lt"/>
              </a:defRPr>
            </a:lvl1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lang="en-US" dirty="0">
              <a:solidFill>
                <a:srgbClr val="FFFFFF"/>
              </a:solidFill>
              <a:latin typeface="+mn-lt"/>
              <a:cs typeface="Times"/>
            </a:endParaRPr>
          </a:p>
        </p:txBody>
      </p:sp>
    </p:spTree>
    <p:extLst>
      <p:ext uri="{BB962C8B-B14F-4D97-AF65-F5344CB8AC3E}">
        <p14:creationId xmlns:p14="http://schemas.microsoft.com/office/powerpoint/2010/main" val="2431526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
  <p:cSld name="1_Title Slide">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9144000" cy="6857999"/>
          </a:xfrm>
          <a:prstGeom prst="rect">
            <a:avLst/>
          </a:prstGeom>
          <a:blipFill>
            <a:blip r:embed="rId2" cstate="print"/>
            <a:stretch>
              <a:fillRect/>
            </a:stretch>
          </a:blipFill>
        </p:spPr>
        <p:txBody>
          <a:bodyPr wrap="square" lIns="0" tIns="0" rIns="0" bIns="0" rtlCol="0"/>
          <a:lstStyle/>
          <a:p>
            <a:endParaRPr/>
          </a:p>
        </p:txBody>
      </p:sp>
      <p:sp>
        <p:nvSpPr>
          <p:cNvPr id="17" name="bk object 17"/>
          <p:cNvSpPr/>
          <p:nvPr/>
        </p:nvSpPr>
        <p:spPr>
          <a:xfrm>
            <a:off x="178307" y="398525"/>
            <a:ext cx="1309878" cy="1277112"/>
          </a:xfrm>
          <a:prstGeom prst="rect">
            <a:avLst/>
          </a:prstGeom>
          <a:blipFill>
            <a:blip r:embed="rId3" cstate="print"/>
            <a:stretch>
              <a:fillRect/>
            </a:stretch>
          </a:blipFill>
        </p:spPr>
        <p:txBody>
          <a:bodyPr wrap="square" lIns="0" tIns="0" rIns="0" bIns="0" rtlCol="0"/>
          <a:lstStyle/>
          <a:p>
            <a:endParaRPr/>
          </a:p>
        </p:txBody>
      </p:sp>
      <p:sp>
        <p:nvSpPr>
          <p:cNvPr id="18" name="bk object 18"/>
          <p:cNvSpPr/>
          <p:nvPr/>
        </p:nvSpPr>
        <p:spPr>
          <a:xfrm>
            <a:off x="0" y="0"/>
            <a:ext cx="9144000" cy="222885"/>
          </a:xfrm>
          <a:custGeom>
            <a:avLst/>
            <a:gdLst/>
            <a:ahLst/>
            <a:cxnLst/>
            <a:rect l="l" t="t" r="r" b="b"/>
            <a:pathLst>
              <a:path w="9144000" h="222885">
                <a:moveTo>
                  <a:pt x="0" y="222504"/>
                </a:moveTo>
                <a:lnTo>
                  <a:pt x="9144000" y="222504"/>
                </a:lnTo>
                <a:lnTo>
                  <a:pt x="9144000" y="0"/>
                </a:lnTo>
                <a:lnTo>
                  <a:pt x="0" y="0"/>
                </a:lnTo>
                <a:lnTo>
                  <a:pt x="0" y="222504"/>
                </a:lnTo>
                <a:close/>
              </a:path>
            </a:pathLst>
          </a:custGeom>
          <a:solidFill>
            <a:srgbClr val="B21A1A"/>
          </a:solidFill>
        </p:spPr>
        <p:txBody>
          <a:bodyPr wrap="square" lIns="0" tIns="0" rIns="0" bIns="0" rtlCol="0"/>
          <a:lstStyle/>
          <a:p>
            <a:endParaRPr/>
          </a:p>
        </p:txBody>
      </p:sp>
      <p:sp>
        <p:nvSpPr>
          <p:cNvPr id="2" name="Holder 2"/>
          <p:cNvSpPr>
            <a:spLocks noGrp="1"/>
          </p:cNvSpPr>
          <p:nvPr>
            <p:ph type="ctrTitle"/>
          </p:nvPr>
        </p:nvSpPr>
        <p:spPr>
          <a:xfrm>
            <a:off x="407162" y="1760464"/>
            <a:ext cx="8329674" cy="1000760"/>
          </a:xfrm>
          <a:prstGeom prst="rect">
            <a:avLst/>
          </a:prstGeom>
        </p:spPr>
        <p:txBody>
          <a:bodyPr wrap="square" lIns="0" tIns="0" rIns="0" bIns="0">
            <a:spAutoFit/>
          </a:bodyPr>
          <a:lstStyle>
            <a:lvl1pPr>
              <a:defRPr b="0" i="0">
                <a:solidFill>
                  <a:schemeClr val="tx1"/>
                </a:solidFill>
              </a:defRPr>
            </a:lvl1pPr>
          </a:lstStyle>
          <a:p>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6/13/2023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4350815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3_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0" i="0">
                <a:solidFill>
                  <a:srgbClr val="A2998B"/>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6/13/2023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4512709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0"/>
            <a:ext cx="77724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6/13/2023</a:t>
            </a:fld>
            <a:endParaRPr lang="en-US"/>
          </a:p>
        </p:txBody>
      </p:sp>
      <p:sp>
        <p:nvSpPr>
          <p:cNvPr id="6" name="Holder 6"/>
          <p:cNvSpPr>
            <a:spLocks noGrp="1"/>
          </p:cNvSpPr>
          <p:nvPr>
            <p:ph type="sldNum" sz="quarter" idx="7"/>
          </p:nvPr>
        </p:nvSpPr>
        <p:spPr/>
        <p:txBody>
          <a:bodyPr lIns="0" tIns="0" rIns="0" bIns="0"/>
          <a:lstStyle>
            <a:lvl1pPr>
              <a:defRPr sz="1200" b="0" i="0">
                <a:solidFill>
                  <a:srgbClr val="888888"/>
                </a:solidFill>
                <a:latin typeface="Calibri"/>
                <a:cs typeface="Calibri"/>
              </a:defRPr>
            </a:lvl1pPr>
          </a:lstStyle>
          <a:p>
            <a:pPr marL="32384">
              <a:lnSpc>
                <a:spcPts val="1275"/>
              </a:lnSpc>
            </a:pPr>
            <a:fld id="{81D60167-4931-47E6-BA6A-407CBD079E47}" type="slidenum">
              <a:rPr dirty="0"/>
              <a:t>‹#›</a:t>
            </a:fld>
            <a:endParaRPr dirty="0"/>
          </a:p>
        </p:txBody>
      </p:sp>
    </p:spTree>
    <p:extLst>
      <p:ext uri="{BB962C8B-B14F-4D97-AF65-F5344CB8AC3E}">
        <p14:creationId xmlns:p14="http://schemas.microsoft.com/office/powerpoint/2010/main" val="2995827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0" i="0">
                <a:solidFill>
                  <a:schemeClr val="tx1"/>
                </a:solidFill>
                <a:latin typeface="Calibri Light"/>
                <a:cs typeface="Calibri Light"/>
              </a:defRPr>
            </a:lvl1pPr>
          </a:lstStyle>
          <a:p>
            <a:endParaRPr/>
          </a:p>
        </p:txBody>
      </p:sp>
      <p:sp>
        <p:nvSpPr>
          <p:cNvPr id="3" name="Holder 3"/>
          <p:cNvSpPr>
            <a:spLocks noGrp="1"/>
          </p:cNvSpPr>
          <p:nvPr>
            <p:ph type="body" idx="1"/>
          </p:nvPr>
        </p:nvSpPr>
        <p:spPr/>
        <p:txBody>
          <a:bodyPr lIns="0" tIns="0" rIns="0" bIns="0"/>
          <a:lstStyle>
            <a:lvl1pPr>
              <a:defRPr sz="2600" b="1" i="0">
                <a:solidFill>
                  <a:schemeClr val="tx1"/>
                </a:solidFill>
                <a:latin typeface="Calibri"/>
                <a:cs typeface="Calibri"/>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6/13/2023</a:t>
            </a:fld>
            <a:endParaRPr lang="en-US"/>
          </a:p>
        </p:txBody>
      </p:sp>
      <p:sp>
        <p:nvSpPr>
          <p:cNvPr id="6" name="Holder 6"/>
          <p:cNvSpPr>
            <a:spLocks noGrp="1"/>
          </p:cNvSpPr>
          <p:nvPr>
            <p:ph type="sldNum" sz="quarter" idx="7"/>
          </p:nvPr>
        </p:nvSpPr>
        <p:spPr/>
        <p:txBody>
          <a:bodyPr lIns="0" tIns="0" rIns="0" bIns="0"/>
          <a:lstStyle>
            <a:lvl1pPr>
              <a:defRPr sz="1200" b="0" i="0">
                <a:solidFill>
                  <a:srgbClr val="888888"/>
                </a:solidFill>
                <a:latin typeface="Calibri"/>
                <a:cs typeface="Calibri"/>
              </a:defRPr>
            </a:lvl1pPr>
          </a:lstStyle>
          <a:p>
            <a:pPr marL="32384">
              <a:lnSpc>
                <a:spcPts val="1275"/>
              </a:lnSpc>
            </a:pPr>
            <a:fld id="{81D60167-4931-47E6-BA6A-407CBD079E47}" type="slidenum">
              <a:rPr dirty="0"/>
              <a:t>‹#›</a:t>
            </a:fld>
            <a:endParaRPr dirty="0"/>
          </a:p>
        </p:txBody>
      </p:sp>
    </p:spTree>
    <p:extLst>
      <p:ext uri="{BB962C8B-B14F-4D97-AF65-F5344CB8AC3E}">
        <p14:creationId xmlns:p14="http://schemas.microsoft.com/office/powerpoint/2010/main" val="259937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0" i="0">
                <a:solidFill>
                  <a:schemeClr val="tx1"/>
                </a:solidFill>
                <a:latin typeface="Calibri Light"/>
                <a:cs typeface="Calibri Light"/>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6/13/2023</a:t>
            </a:fld>
            <a:endParaRPr lang="en-US"/>
          </a:p>
        </p:txBody>
      </p:sp>
      <p:sp>
        <p:nvSpPr>
          <p:cNvPr id="7" name="Holder 7"/>
          <p:cNvSpPr>
            <a:spLocks noGrp="1"/>
          </p:cNvSpPr>
          <p:nvPr>
            <p:ph type="sldNum" sz="quarter" idx="7"/>
          </p:nvPr>
        </p:nvSpPr>
        <p:spPr/>
        <p:txBody>
          <a:bodyPr lIns="0" tIns="0" rIns="0" bIns="0"/>
          <a:lstStyle>
            <a:lvl1pPr>
              <a:defRPr sz="1200" b="0" i="0">
                <a:solidFill>
                  <a:srgbClr val="888888"/>
                </a:solidFill>
                <a:latin typeface="Calibri"/>
                <a:cs typeface="Calibri"/>
              </a:defRPr>
            </a:lvl1pPr>
          </a:lstStyle>
          <a:p>
            <a:pPr marL="32384">
              <a:lnSpc>
                <a:spcPts val="1275"/>
              </a:lnSpc>
            </a:pPr>
            <a:fld id="{81D60167-4931-47E6-BA6A-407CBD079E47}" type="slidenum">
              <a:rPr dirty="0"/>
              <a:t>‹#›</a:t>
            </a:fld>
            <a:endParaRPr dirty="0"/>
          </a:p>
        </p:txBody>
      </p:sp>
    </p:spTree>
    <p:extLst>
      <p:ext uri="{BB962C8B-B14F-4D97-AF65-F5344CB8AC3E}">
        <p14:creationId xmlns:p14="http://schemas.microsoft.com/office/powerpoint/2010/main" val="3611730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0" i="0">
                <a:solidFill>
                  <a:schemeClr val="tx1"/>
                </a:solidFill>
                <a:latin typeface="Calibri Light"/>
                <a:cs typeface="Calibri Light"/>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6/13/2023</a:t>
            </a:fld>
            <a:endParaRPr lang="en-US"/>
          </a:p>
        </p:txBody>
      </p:sp>
      <p:sp>
        <p:nvSpPr>
          <p:cNvPr id="5" name="Holder 5"/>
          <p:cNvSpPr>
            <a:spLocks noGrp="1"/>
          </p:cNvSpPr>
          <p:nvPr>
            <p:ph type="sldNum" sz="quarter" idx="7"/>
          </p:nvPr>
        </p:nvSpPr>
        <p:spPr/>
        <p:txBody>
          <a:bodyPr lIns="0" tIns="0" rIns="0" bIns="0"/>
          <a:lstStyle>
            <a:lvl1pPr>
              <a:defRPr sz="1200" b="0" i="0">
                <a:solidFill>
                  <a:srgbClr val="888888"/>
                </a:solidFill>
                <a:latin typeface="Calibri"/>
                <a:cs typeface="Calibri"/>
              </a:defRPr>
            </a:lvl1pPr>
          </a:lstStyle>
          <a:p>
            <a:pPr marL="32384">
              <a:lnSpc>
                <a:spcPts val="1275"/>
              </a:lnSpc>
            </a:pPr>
            <a:fld id="{81D60167-4931-47E6-BA6A-407CBD079E47}" type="slidenum">
              <a:rPr dirty="0"/>
              <a:t>‹#›</a:t>
            </a:fld>
            <a:endParaRPr dirty="0"/>
          </a:p>
        </p:txBody>
      </p:sp>
    </p:spTree>
    <p:extLst>
      <p:ext uri="{BB962C8B-B14F-4D97-AF65-F5344CB8AC3E}">
        <p14:creationId xmlns:p14="http://schemas.microsoft.com/office/powerpoint/2010/main" val="2040584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6/13/2023</a:t>
            </a:fld>
            <a:endParaRPr lang="en-US"/>
          </a:p>
        </p:txBody>
      </p:sp>
      <p:sp>
        <p:nvSpPr>
          <p:cNvPr id="4" name="Holder 4"/>
          <p:cNvSpPr>
            <a:spLocks noGrp="1"/>
          </p:cNvSpPr>
          <p:nvPr>
            <p:ph type="sldNum" sz="quarter" idx="7"/>
          </p:nvPr>
        </p:nvSpPr>
        <p:spPr/>
        <p:txBody>
          <a:bodyPr lIns="0" tIns="0" rIns="0" bIns="0"/>
          <a:lstStyle>
            <a:lvl1pPr>
              <a:defRPr sz="1200" b="0" i="0">
                <a:solidFill>
                  <a:srgbClr val="888888"/>
                </a:solidFill>
                <a:latin typeface="Calibri"/>
                <a:cs typeface="Calibri"/>
              </a:defRPr>
            </a:lvl1pPr>
          </a:lstStyle>
          <a:p>
            <a:pPr marL="32384">
              <a:lnSpc>
                <a:spcPts val="1275"/>
              </a:lnSpc>
            </a:pPr>
            <a:fld id="{81D60167-4931-47E6-BA6A-407CBD079E47}" type="slidenum">
              <a:rPr dirty="0"/>
              <a:t>‹#›</a:t>
            </a:fld>
            <a:endParaRPr dirty="0"/>
          </a:p>
        </p:txBody>
      </p:sp>
    </p:spTree>
    <p:extLst>
      <p:ext uri="{BB962C8B-B14F-4D97-AF65-F5344CB8AC3E}">
        <p14:creationId xmlns:p14="http://schemas.microsoft.com/office/powerpoint/2010/main" val="36482757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40601E4-3F87-485E-BCF1-0932C51EED9D}" type="datetimeFigureOut">
              <a:rPr lang="en-US" smtClean="0"/>
              <a:t>6/13/2023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15554C-9387-4378-80C2-5F7076CAC952}" type="slidenum">
              <a:rPr lang="en-US" smtClean="0"/>
              <a:t>‹#›</a:t>
            </a:fld>
            <a:endParaRPr lang="en-US"/>
          </a:p>
        </p:txBody>
      </p:sp>
      <p:sp>
        <p:nvSpPr>
          <p:cNvPr id="7" name="Rectangle 6"/>
          <p:cNvSpPr/>
          <p:nvPr userDrawn="1"/>
        </p:nvSpPr>
        <p:spPr>
          <a:xfrm>
            <a:off x="0" y="0"/>
            <a:ext cx="9144000" cy="222250"/>
          </a:xfrm>
          <a:prstGeom prst="rect">
            <a:avLst/>
          </a:prstGeom>
          <a:solidFill>
            <a:srgbClr val="B31B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descr="cu screen b31b1b.psd"/>
          <p:cNvPicPr>
            <a:picLocks noChangeAspect="1"/>
          </p:cNvPicPr>
          <p:nvPr userDrawn="1"/>
        </p:nvPicPr>
        <p:blipFill rotWithShape="1">
          <a:blip r:embed="rId2" cstate="print">
            <a:extLst>
              <a:ext uri="{28A0092B-C50C-407E-A947-70E740481C1C}">
                <a14:useLocalDpi xmlns:a14="http://schemas.microsoft.com/office/drawing/2010/main" val="0"/>
              </a:ext>
            </a:extLst>
          </a:blip>
          <a:srcRect r="70374"/>
          <a:stretch/>
        </p:blipFill>
        <p:spPr>
          <a:xfrm>
            <a:off x="182033" y="402168"/>
            <a:ext cx="1384300" cy="1267968"/>
          </a:xfrm>
          <a:prstGeom prst="rect">
            <a:avLst/>
          </a:prstGeom>
        </p:spPr>
      </p:pic>
      <p:sp>
        <p:nvSpPr>
          <p:cNvPr id="14" name="Text Placeholder 13"/>
          <p:cNvSpPr>
            <a:spLocks noGrp="1"/>
          </p:cNvSpPr>
          <p:nvPr>
            <p:ph type="body" sz="quarter" idx="13"/>
          </p:nvPr>
        </p:nvSpPr>
        <p:spPr>
          <a:xfrm>
            <a:off x="0" y="2438400"/>
            <a:ext cx="9144000" cy="2406650"/>
          </a:xfrm>
        </p:spPr>
        <p:txBody>
          <a:bodyPr/>
          <a:lstStyle>
            <a:lvl1pPr marL="0" indent="0" algn="ctr">
              <a:buNone/>
              <a:defRPr sz="3200">
                <a:solidFill>
                  <a:schemeClr val="accent2"/>
                </a:solidFill>
              </a:defRPr>
            </a:lvl1pPr>
          </a:lstStyle>
          <a:p>
            <a:pPr lvl="0"/>
            <a:endParaRPr lang="en-US" dirty="0"/>
          </a:p>
        </p:txBody>
      </p:sp>
      <p:sp>
        <p:nvSpPr>
          <p:cNvPr id="16" name="Title 15"/>
          <p:cNvSpPr>
            <a:spLocks noGrp="1"/>
          </p:cNvSpPr>
          <p:nvPr>
            <p:ph type="title"/>
          </p:nvPr>
        </p:nvSpPr>
        <p:spPr>
          <a:xfrm>
            <a:off x="0" y="1828800"/>
            <a:ext cx="9144000" cy="609600"/>
          </a:xfrm>
        </p:spPr>
        <p:txBody>
          <a:bodyPr>
            <a:normAutofit/>
          </a:bodyPr>
          <a:lstStyle>
            <a:lvl1pPr>
              <a:defRPr sz="2800" b="0">
                <a:solidFill>
                  <a:schemeClr val="accent3"/>
                </a:solidFill>
                <a:latin typeface="+mj-lt"/>
              </a:defRPr>
            </a:lvl1pPr>
          </a:lstStyle>
          <a:p>
            <a:endParaRPr lang="en-US" sz="2800" dirty="0">
              <a:solidFill>
                <a:srgbClr val="A7998B"/>
              </a:solidFill>
              <a:latin typeface="+mj-lt"/>
              <a:cs typeface="Helvetica"/>
            </a:endParaRPr>
          </a:p>
        </p:txBody>
      </p:sp>
    </p:spTree>
    <p:extLst>
      <p:ext uri="{BB962C8B-B14F-4D97-AF65-F5344CB8AC3E}">
        <p14:creationId xmlns:p14="http://schemas.microsoft.com/office/powerpoint/2010/main" val="5402983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2">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840601E4-3F87-485E-BCF1-0932C51EED9D}" type="datetimeFigureOut">
              <a:rPr lang="en-US" smtClean="0"/>
              <a:t>6/13/2023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315554C-9387-4378-80C2-5F7076CAC952}" type="slidenum">
              <a:rPr lang="en-US" smtClean="0"/>
              <a:t>‹#›</a:t>
            </a:fld>
            <a:endParaRPr lang="en-US"/>
          </a:p>
        </p:txBody>
      </p:sp>
      <p:sp>
        <p:nvSpPr>
          <p:cNvPr id="6" name="Rectangle 5"/>
          <p:cNvSpPr/>
          <p:nvPr userDrawn="1"/>
        </p:nvSpPr>
        <p:spPr>
          <a:xfrm>
            <a:off x="0" y="0"/>
            <a:ext cx="9144000" cy="222250"/>
          </a:xfrm>
          <a:prstGeom prst="rect">
            <a:avLst/>
          </a:prstGeom>
          <a:solidFill>
            <a:srgbClr val="B31B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descr="cu screen b31b1b.psd"/>
          <p:cNvPicPr>
            <a:picLocks noChangeAspect="1"/>
          </p:cNvPicPr>
          <p:nvPr userDrawn="1"/>
        </p:nvPicPr>
        <p:blipFill rotWithShape="1">
          <a:blip r:embed="rId2" cstate="print">
            <a:extLst>
              <a:ext uri="{28A0092B-C50C-407E-A947-70E740481C1C}">
                <a14:useLocalDpi xmlns:a14="http://schemas.microsoft.com/office/drawing/2010/main" val="0"/>
              </a:ext>
            </a:extLst>
          </a:blip>
          <a:srcRect r="70374"/>
          <a:stretch/>
        </p:blipFill>
        <p:spPr>
          <a:xfrm>
            <a:off x="182033" y="402168"/>
            <a:ext cx="1384300" cy="1267968"/>
          </a:xfrm>
          <a:prstGeom prst="rect">
            <a:avLst/>
          </a:prstGeom>
        </p:spPr>
      </p:pic>
      <p:pic>
        <p:nvPicPr>
          <p:cNvPr id="9" name="Picture 8" descr="campus.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3813844"/>
            <a:ext cx="9144000" cy="3044156"/>
          </a:xfrm>
          <a:prstGeom prst="rect">
            <a:avLst/>
          </a:prstGeom>
        </p:spPr>
      </p:pic>
      <p:sp>
        <p:nvSpPr>
          <p:cNvPr id="10" name="Text Placeholder 13"/>
          <p:cNvSpPr>
            <a:spLocks noGrp="1"/>
          </p:cNvSpPr>
          <p:nvPr>
            <p:ph type="body" sz="quarter" idx="13"/>
          </p:nvPr>
        </p:nvSpPr>
        <p:spPr>
          <a:xfrm>
            <a:off x="0" y="1219200"/>
            <a:ext cx="9144000" cy="1905001"/>
          </a:xfrm>
        </p:spPr>
        <p:txBody>
          <a:bodyPr>
            <a:normAutofit/>
          </a:bodyPr>
          <a:lstStyle>
            <a:lvl1pPr marL="0" indent="0" algn="ctr">
              <a:buNone/>
              <a:defRPr sz="3000">
                <a:solidFill>
                  <a:schemeClr val="accent2"/>
                </a:solidFill>
              </a:defRPr>
            </a:lvl1pPr>
          </a:lstStyle>
          <a:p>
            <a:pPr lvl="0"/>
            <a:endParaRPr lang="en-US" dirty="0"/>
          </a:p>
        </p:txBody>
      </p:sp>
      <p:sp>
        <p:nvSpPr>
          <p:cNvPr id="11" name="Title 15"/>
          <p:cNvSpPr>
            <a:spLocks noGrp="1"/>
          </p:cNvSpPr>
          <p:nvPr>
            <p:ph type="title"/>
          </p:nvPr>
        </p:nvSpPr>
        <p:spPr>
          <a:xfrm>
            <a:off x="0" y="763091"/>
            <a:ext cx="9144000" cy="456109"/>
          </a:xfrm>
        </p:spPr>
        <p:txBody>
          <a:bodyPr>
            <a:noAutofit/>
          </a:bodyPr>
          <a:lstStyle>
            <a:lvl1pPr>
              <a:defRPr sz="2400" b="0" baseline="0">
                <a:solidFill>
                  <a:schemeClr val="accent3"/>
                </a:solidFill>
                <a:latin typeface="+mj-lt"/>
              </a:defRPr>
            </a:lvl1pPr>
          </a:lstStyle>
          <a:p>
            <a:endParaRPr lang="en-US" sz="2800" dirty="0">
              <a:solidFill>
                <a:srgbClr val="A7998B"/>
              </a:solidFill>
              <a:latin typeface="+mj-lt"/>
              <a:cs typeface="Helvetica"/>
            </a:endParaRPr>
          </a:p>
        </p:txBody>
      </p:sp>
    </p:spTree>
    <p:extLst>
      <p:ext uri="{BB962C8B-B14F-4D97-AF65-F5344CB8AC3E}">
        <p14:creationId xmlns:p14="http://schemas.microsoft.com/office/powerpoint/2010/main" val="2545042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Section Header 2">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840601E4-3F87-485E-BCF1-0932C51EED9D}" type="datetimeFigureOut">
              <a:rPr lang="en-US" smtClean="0"/>
              <a:t>6/13/2023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315554C-9387-4378-80C2-5F7076CAC952}" type="slidenum">
              <a:rPr lang="en-US" smtClean="0"/>
              <a:t>‹#›</a:t>
            </a:fld>
            <a:endParaRPr lang="en-US"/>
          </a:p>
        </p:txBody>
      </p:sp>
      <p:sp>
        <p:nvSpPr>
          <p:cNvPr id="6" name="Rectangle 5"/>
          <p:cNvSpPr/>
          <p:nvPr userDrawn="1"/>
        </p:nvSpPr>
        <p:spPr>
          <a:xfrm>
            <a:off x="0" y="0"/>
            <a:ext cx="9144000" cy="222250"/>
          </a:xfrm>
          <a:prstGeom prst="rect">
            <a:avLst/>
          </a:prstGeom>
          <a:solidFill>
            <a:srgbClr val="B31B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descr="cu screen b31b1b.psd"/>
          <p:cNvPicPr>
            <a:picLocks noChangeAspect="1"/>
          </p:cNvPicPr>
          <p:nvPr userDrawn="1"/>
        </p:nvPicPr>
        <p:blipFill rotWithShape="1">
          <a:blip r:embed="rId2" cstate="print">
            <a:extLst>
              <a:ext uri="{28A0092B-C50C-407E-A947-70E740481C1C}">
                <a14:useLocalDpi xmlns:a14="http://schemas.microsoft.com/office/drawing/2010/main" val="0"/>
              </a:ext>
            </a:extLst>
          </a:blip>
          <a:srcRect r="70374"/>
          <a:stretch/>
        </p:blipFill>
        <p:spPr>
          <a:xfrm>
            <a:off x="182033" y="402168"/>
            <a:ext cx="1384300" cy="1267968"/>
          </a:xfrm>
          <a:prstGeom prst="rect">
            <a:avLst/>
          </a:prstGeom>
        </p:spPr>
      </p:pic>
      <p:sp>
        <p:nvSpPr>
          <p:cNvPr id="10" name="Text Placeholder 13"/>
          <p:cNvSpPr>
            <a:spLocks noGrp="1"/>
          </p:cNvSpPr>
          <p:nvPr>
            <p:ph type="body" sz="quarter" idx="13"/>
          </p:nvPr>
        </p:nvSpPr>
        <p:spPr>
          <a:xfrm>
            <a:off x="0" y="1219200"/>
            <a:ext cx="9144000" cy="1905001"/>
          </a:xfrm>
        </p:spPr>
        <p:txBody>
          <a:bodyPr>
            <a:normAutofit/>
          </a:bodyPr>
          <a:lstStyle>
            <a:lvl1pPr marL="0" indent="0" algn="ctr">
              <a:buNone/>
              <a:defRPr sz="3000">
                <a:solidFill>
                  <a:schemeClr val="accent2"/>
                </a:solidFill>
              </a:defRPr>
            </a:lvl1pPr>
          </a:lstStyle>
          <a:p>
            <a:pPr lvl="0"/>
            <a:endParaRPr lang="en-US" dirty="0"/>
          </a:p>
        </p:txBody>
      </p:sp>
      <p:sp>
        <p:nvSpPr>
          <p:cNvPr id="11" name="Title 15"/>
          <p:cNvSpPr>
            <a:spLocks noGrp="1"/>
          </p:cNvSpPr>
          <p:nvPr>
            <p:ph type="title"/>
          </p:nvPr>
        </p:nvSpPr>
        <p:spPr>
          <a:xfrm>
            <a:off x="0" y="763091"/>
            <a:ext cx="9144000" cy="456109"/>
          </a:xfrm>
        </p:spPr>
        <p:txBody>
          <a:bodyPr>
            <a:noAutofit/>
          </a:bodyPr>
          <a:lstStyle>
            <a:lvl1pPr>
              <a:defRPr sz="2400" b="0" baseline="0">
                <a:solidFill>
                  <a:schemeClr val="accent3"/>
                </a:solidFill>
                <a:latin typeface="+mj-lt"/>
              </a:defRPr>
            </a:lvl1pPr>
          </a:lstStyle>
          <a:p>
            <a:endParaRPr lang="en-US" sz="2800" dirty="0">
              <a:solidFill>
                <a:srgbClr val="A7998B"/>
              </a:solidFill>
              <a:latin typeface="+mj-lt"/>
              <a:cs typeface="Helvetica"/>
            </a:endParaRPr>
          </a:p>
        </p:txBody>
      </p:sp>
      <p:sp>
        <p:nvSpPr>
          <p:cNvPr id="12" name="Picture Placeholder 11"/>
          <p:cNvSpPr>
            <a:spLocks noGrp="1"/>
          </p:cNvSpPr>
          <p:nvPr>
            <p:ph type="pic" sz="quarter" idx="14"/>
          </p:nvPr>
        </p:nvSpPr>
        <p:spPr>
          <a:xfrm>
            <a:off x="0" y="3804549"/>
            <a:ext cx="9144000" cy="3044825"/>
          </a:xfrm>
          <a:solidFill>
            <a:schemeClr val="bg2">
              <a:lumMod val="90000"/>
            </a:schemeClr>
          </a:solidFill>
        </p:spPr>
        <p:txBody>
          <a:bodyPr/>
          <a:lstStyle/>
          <a:p>
            <a:endParaRPr lang="en-US"/>
          </a:p>
        </p:txBody>
      </p:sp>
    </p:spTree>
    <p:extLst>
      <p:ext uri="{BB962C8B-B14F-4D97-AF65-F5344CB8AC3E}">
        <p14:creationId xmlns:p14="http://schemas.microsoft.com/office/powerpoint/2010/main" val="2536947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40601E4-3F87-485E-BCF1-0932C51EED9D}" type="datetimeFigureOut">
              <a:rPr lang="en-US" smtClean="0"/>
              <a:t>6/13/2023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15554C-9387-4378-80C2-5F7076CAC952}" type="slidenum">
              <a:rPr lang="en-US" smtClean="0"/>
              <a:t>‹#›</a:t>
            </a:fld>
            <a:endParaRPr lang="en-US"/>
          </a:p>
        </p:txBody>
      </p:sp>
      <p:sp>
        <p:nvSpPr>
          <p:cNvPr id="10" name="Rectangle 9"/>
          <p:cNvSpPr/>
          <p:nvPr userDrawn="1"/>
        </p:nvSpPr>
        <p:spPr>
          <a:xfrm>
            <a:off x="0" y="0"/>
            <a:ext cx="9144000" cy="222250"/>
          </a:xfrm>
          <a:prstGeom prst="rect">
            <a:avLst/>
          </a:prstGeom>
          <a:solidFill>
            <a:srgbClr val="B31B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 name="Picture 11" descr="cu white lrg.psd"/>
          <p:cNvPicPr>
            <a:picLocks noChangeAspect="1"/>
          </p:cNvPicPr>
          <p:nvPr userDrawn="1"/>
        </p:nvPicPr>
        <p:blipFill rotWithShape="1">
          <a:blip r:embed="rId2" cstate="print">
            <a:extLst>
              <a:ext uri="{28A0092B-C50C-407E-A947-70E740481C1C}">
                <a14:useLocalDpi xmlns:a14="http://schemas.microsoft.com/office/drawing/2010/main" val="0"/>
              </a:ext>
            </a:extLst>
          </a:blip>
          <a:srcRect l="29543" r="-704"/>
          <a:stretch/>
        </p:blipFill>
        <p:spPr>
          <a:xfrm>
            <a:off x="3871576" y="-157024"/>
            <a:ext cx="1370059" cy="522449"/>
          </a:xfrm>
          <a:prstGeom prst="rect">
            <a:avLst/>
          </a:prstGeom>
        </p:spPr>
      </p:pic>
      <p:sp>
        <p:nvSpPr>
          <p:cNvPr id="3" name="Text Placeholder 2"/>
          <p:cNvSpPr>
            <a:spLocks noGrp="1"/>
          </p:cNvSpPr>
          <p:nvPr>
            <p:ph type="body" sz="quarter" idx="13"/>
          </p:nvPr>
        </p:nvSpPr>
        <p:spPr>
          <a:xfrm>
            <a:off x="285750" y="1752600"/>
            <a:ext cx="8678863" cy="399891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6"/>
          <p:cNvSpPr>
            <a:spLocks noGrp="1"/>
          </p:cNvSpPr>
          <p:nvPr>
            <p:ph type="title"/>
          </p:nvPr>
        </p:nvSpPr>
        <p:spPr>
          <a:xfrm>
            <a:off x="285750" y="1066800"/>
            <a:ext cx="8677656" cy="685800"/>
          </a:xfrm>
        </p:spPr>
        <p:txBody>
          <a:bodyPr/>
          <a:lstStyle>
            <a:lvl1pPr algn="l">
              <a:defRPr/>
            </a:lvl1pPr>
          </a:lstStyle>
          <a:p>
            <a:r>
              <a:rPr lang="en-US" dirty="0"/>
              <a:t>Click to edit Master title style</a:t>
            </a:r>
          </a:p>
        </p:txBody>
      </p:sp>
    </p:spTree>
    <p:extLst>
      <p:ext uri="{BB962C8B-B14F-4D97-AF65-F5344CB8AC3E}">
        <p14:creationId xmlns:p14="http://schemas.microsoft.com/office/powerpoint/2010/main" val="481278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w/ Graphic">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840601E4-3F87-485E-BCF1-0932C51EED9D}" type="datetimeFigureOut">
              <a:rPr lang="en-US" smtClean="0"/>
              <a:t>6/13/2023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315554C-9387-4378-80C2-5F7076CAC952}" type="slidenum">
              <a:rPr lang="en-US" smtClean="0"/>
              <a:t>‹#›</a:t>
            </a:fld>
            <a:endParaRPr lang="en-US"/>
          </a:p>
        </p:txBody>
      </p:sp>
      <p:sp>
        <p:nvSpPr>
          <p:cNvPr id="7" name="Rectangle 6"/>
          <p:cNvSpPr/>
          <p:nvPr userDrawn="1"/>
        </p:nvSpPr>
        <p:spPr>
          <a:xfrm>
            <a:off x="0" y="0"/>
            <a:ext cx="9144000" cy="222250"/>
          </a:xfrm>
          <a:prstGeom prst="rect">
            <a:avLst/>
          </a:prstGeom>
          <a:solidFill>
            <a:srgbClr val="B31B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descr="cu white lrg.psd"/>
          <p:cNvPicPr>
            <a:picLocks noChangeAspect="1"/>
          </p:cNvPicPr>
          <p:nvPr userDrawn="1"/>
        </p:nvPicPr>
        <p:blipFill rotWithShape="1">
          <a:blip r:embed="rId2" cstate="print">
            <a:extLst>
              <a:ext uri="{28A0092B-C50C-407E-A947-70E740481C1C}">
                <a14:useLocalDpi xmlns:a14="http://schemas.microsoft.com/office/drawing/2010/main" val="0"/>
              </a:ext>
            </a:extLst>
          </a:blip>
          <a:srcRect l="29543" r="-704"/>
          <a:stretch/>
        </p:blipFill>
        <p:spPr>
          <a:xfrm>
            <a:off x="3871576" y="-157024"/>
            <a:ext cx="1370059" cy="522449"/>
          </a:xfrm>
          <a:prstGeom prst="rect">
            <a:avLst/>
          </a:prstGeom>
        </p:spPr>
      </p:pic>
      <p:sp>
        <p:nvSpPr>
          <p:cNvPr id="12" name="TextBox 11"/>
          <p:cNvSpPr txBox="1"/>
          <p:nvPr userDrawn="1"/>
        </p:nvSpPr>
        <p:spPr>
          <a:xfrm>
            <a:off x="438726" y="4756727"/>
            <a:ext cx="8258850" cy="584776"/>
          </a:xfrm>
          <a:prstGeom prst="rect">
            <a:avLst/>
          </a:prstGeom>
          <a:noFill/>
        </p:spPr>
        <p:txBody>
          <a:bodyPr wrap="square" rtlCol="0">
            <a:spAutoFit/>
          </a:bodyPr>
          <a:lstStyle/>
          <a:p>
            <a:pPr lvl="0" algn="ctr"/>
            <a:r>
              <a:rPr lang="en-US" sz="3200" dirty="0">
                <a:solidFill>
                  <a:schemeClr val="bg1"/>
                </a:solidFill>
                <a:latin typeface="Helvetica"/>
                <a:cs typeface="Helvetica"/>
              </a:rPr>
              <a:t>Photos, illustrations, graphics here.</a:t>
            </a:r>
            <a:endParaRPr lang="en-US" dirty="0">
              <a:solidFill>
                <a:schemeClr val="bg1"/>
              </a:solidFill>
            </a:endParaRPr>
          </a:p>
        </p:txBody>
      </p:sp>
      <p:sp>
        <p:nvSpPr>
          <p:cNvPr id="13" name="Content Placeholder 12"/>
          <p:cNvSpPr>
            <a:spLocks noGrp="1"/>
          </p:cNvSpPr>
          <p:nvPr>
            <p:ph sz="quarter" idx="13"/>
          </p:nvPr>
        </p:nvSpPr>
        <p:spPr>
          <a:xfrm>
            <a:off x="292894" y="3877558"/>
            <a:ext cx="8558213" cy="27828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itle 13"/>
          <p:cNvSpPr>
            <a:spLocks noGrp="1"/>
          </p:cNvSpPr>
          <p:nvPr>
            <p:ph type="title"/>
          </p:nvPr>
        </p:nvSpPr>
        <p:spPr>
          <a:xfrm>
            <a:off x="287899" y="615758"/>
            <a:ext cx="6554707" cy="861774"/>
          </a:xfrm>
        </p:spPr>
        <p:txBody>
          <a:bodyPr/>
          <a:lstStyle>
            <a:lvl1pPr algn="l">
              <a:defRPr/>
            </a:lvl1pPr>
          </a:lstStyle>
          <a:p>
            <a:r>
              <a:rPr lang="en-US" dirty="0"/>
              <a:t>Click to edit Master title style</a:t>
            </a:r>
          </a:p>
        </p:txBody>
      </p:sp>
      <p:sp>
        <p:nvSpPr>
          <p:cNvPr id="16" name="Text Placeholder 15"/>
          <p:cNvSpPr>
            <a:spLocks noGrp="1"/>
          </p:cNvSpPr>
          <p:nvPr>
            <p:ph type="body" sz="quarter" idx="14"/>
          </p:nvPr>
        </p:nvSpPr>
        <p:spPr>
          <a:xfrm>
            <a:off x="289405" y="1524000"/>
            <a:ext cx="8534400" cy="2209800"/>
          </a:xfrm>
        </p:spPr>
        <p:txBody>
          <a:bodyPr numCol="2"/>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923850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Content w/ Graphic">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840601E4-3F87-485E-BCF1-0932C51EED9D}" type="datetimeFigureOut">
              <a:rPr lang="en-US" smtClean="0"/>
              <a:t>6/13/2023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315554C-9387-4378-80C2-5F7076CAC952}" type="slidenum">
              <a:rPr lang="en-US" smtClean="0"/>
              <a:t>‹#›</a:t>
            </a:fld>
            <a:endParaRPr lang="en-US"/>
          </a:p>
        </p:txBody>
      </p:sp>
      <p:sp>
        <p:nvSpPr>
          <p:cNvPr id="7" name="Rectangle 6"/>
          <p:cNvSpPr/>
          <p:nvPr userDrawn="1"/>
        </p:nvSpPr>
        <p:spPr>
          <a:xfrm>
            <a:off x="0" y="0"/>
            <a:ext cx="9144000" cy="222250"/>
          </a:xfrm>
          <a:prstGeom prst="rect">
            <a:avLst/>
          </a:prstGeom>
          <a:solidFill>
            <a:srgbClr val="B31B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descr="cu white lrg.psd"/>
          <p:cNvPicPr>
            <a:picLocks noChangeAspect="1"/>
          </p:cNvPicPr>
          <p:nvPr userDrawn="1"/>
        </p:nvPicPr>
        <p:blipFill rotWithShape="1">
          <a:blip r:embed="rId2" cstate="print">
            <a:extLst>
              <a:ext uri="{28A0092B-C50C-407E-A947-70E740481C1C}">
                <a14:useLocalDpi xmlns:a14="http://schemas.microsoft.com/office/drawing/2010/main" val="0"/>
              </a:ext>
            </a:extLst>
          </a:blip>
          <a:srcRect l="29543" r="-704"/>
          <a:stretch/>
        </p:blipFill>
        <p:spPr>
          <a:xfrm>
            <a:off x="3871576" y="-157024"/>
            <a:ext cx="1370059" cy="522449"/>
          </a:xfrm>
          <a:prstGeom prst="rect">
            <a:avLst/>
          </a:prstGeom>
        </p:spPr>
      </p:pic>
      <p:sp>
        <p:nvSpPr>
          <p:cNvPr id="12" name="TextBox 11"/>
          <p:cNvSpPr txBox="1"/>
          <p:nvPr userDrawn="1"/>
        </p:nvSpPr>
        <p:spPr>
          <a:xfrm>
            <a:off x="438726" y="4756727"/>
            <a:ext cx="8258850" cy="584776"/>
          </a:xfrm>
          <a:prstGeom prst="rect">
            <a:avLst/>
          </a:prstGeom>
          <a:noFill/>
        </p:spPr>
        <p:txBody>
          <a:bodyPr wrap="square" rtlCol="0">
            <a:spAutoFit/>
          </a:bodyPr>
          <a:lstStyle/>
          <a:p>
            <a:pPr lvl="0" algn="ctr"/>
            <a:r>
              <a:rPr lang="en-US" sz="3200" dirty="0">
                <a:solidFill>
                  <a:schemeClr val="bg1"/>
                </a:solidFill>
                <a:latin typeface="Helvetica"/>
                <a:cs typeface="Helvetica"/>
              </a:rPr>
              <a:t>Photos, illustrations, graphics here.</a:t>
            </a:r>
            <a:endParaRPr lang="en-US" dirty="0">
              <a:solidFill>
                <a:schemeClr val="bg1"/>
              </a:solidFill>
            </a:endParaRPr>
          </a:p>
        </p:txBody>
      </p:sp>
      <p:sp>
        <p:nvSpPr>
          <p:cNvPr id="13" name="Content Placeholder 12"/>
          <p:cNvSpPr>
            <a:spLocks noGrp="1"/>
          </p:cNvSpPr>
          <p:nvPr>
            <p:ph sz="quarter" idx="13"/>
          </p:nvPr>
        </p:nvSpPr>
        <p:spPr>
          <a:xfrm>
            <a:off x="4800600" y="1447800"/>
            <a:ext cx="4050507" cy="487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itle 13"/>
          <p:cNvSpPr>
            <a:spLocks noGrp="1"/>
          </p:cNvSpPr>
          <p:nvPr>
            <p:ph type="title"/>
          </p:nvPr>
        </p:nvSpPr>
        <p:spPr>
          <a:xfrm>
            <a:off x="287899" y="615758"/>
            <a:ext cx="6554707" cy="603442"/>
          </a:xfrm>
        </p:spPr>
        <p:txBody>
          <a:bodyPr/>
          <a:lstStyle>
            <a:lvl1pPr algn="l">
              <a:defRPr/>
            </a:lvl1pPr>
          </a:lstStyle>
          <a:p>
            <a:r>
              <a:rPr lang="en-US" dirty="0"/>
              <a:t>Click to edit Master title style</a:t>
            </a:r>
          </a:p>
        </p:txBody>
      </p:sp>
      <p:sp>
        <p:nvSpPr>
          <p:cNvPr id="16" name="Text Placeholder 15"/>
          <p:cNvSpPr>
            <a:spLocks noGrp="1"/>
          </p:cNvSpPr>
          <p:nvPr>
            <p:ph type="body" sz="quarter" idx="14"/>
          </p:nvPr>
        </p:nvSpPr>
        <p:spPr>
          <a:xfrm>
            <a:off x="289405" y="1447800"/>
            <a:ext cx="4358795" cy="4876800"/>
          </a:xfrm>
        </p:spPr>
        <p:txBody>
          <a:bodyPr numCol="1"/>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23113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840601E4-3F87-485E-BCF1-0932C51EED9D}" type="datetimeFigureOut">
              <a:rPr lang="en-US" smtClean="0"/>
              <a:t>6/13/2023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15554C-9387-4378-80C2-5F7076CAC952}" type="slidenum">
              <a:rPr lang="en-US" smtClean="0"/>
              <a:t>‹#›</a:t>
            </a:fld>
            <a:endParaRPr lang="en-US"/>
          </a:p>
        </p:txBody>
      </p:sp>
      <p:sp>
        <p:nvSpPr>
          <p:cNvPr id="10" name="Rectangle 9"/>
          <p:cNvSpPr/>
          <p:nvPr userDrawn="1"/>
        </p:nvSpPr>
        <p:spPr>
          <a:xfrm>
            <a:off x="0" y="0"/>
            <a:ext cx="9144000" cy="222250"/>
          </a:xfrm>
          <a:prstGeom prst="rect">
            <a:avLst/>
          </a:prstGeom>
          <a:solidFill>
            <a:srgbClr val="B31B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1" name="Picture 10" descr="cu white lrg.psd"/>
          <p:cNvPicPr>
            <a:picLocks noChangeAspect="1"/>
          </p:cNvPicPr>
          <p:nvPr userDrawn="1"/>
        </p:nvPicPr>
        <p:blipFill rotWithShape="1">
          <a:blip r:embed="rId2" cstate="print">
            <a:extLst>
              <a:ext uri="{28A0092B-C50C-407E-A947-70E740481C1C}">
                <a14:useLocalDpi xmlns:a14="http://schemas.microsoft.com/office/drawing/2010/main" val="0"/>
              </a:ext>
            </a:extLst>
          </a:blip>
          <a:srcRect l="29543" r="-704"/>
          <a:stretch/>
        </p:blipFill>
        <p:spPr>
          <a:xfrm>
            <a:off x="3871576" y="-157024"/>
            <a:ext cx="1370059" cy="522449"/>
          </a:xfrm>
          <a:prstGeom prst="rect">
            <a:avLst/>
          </a:prstGeom>
        </p:spPr>
      </p:pic>
      <p:sp>
        <p:nvSpPr>
          <p:cNvPr id="2" name="Title 1"/>
          <p:cNvSpPr>
            <a:spLocks noGrp="1"/>
          </p:cNvSpPr>
          <p:nvPr>
            <p:ph type="title"/>
          </p:nvPr>
        </p:nvSpPr>
        <p:spPr>
          <a:xfrm>
            <a:off x="0" y="759710"/>
            <a:ext cx="9144000" cy="538609"/>
          </a:xfrm>
        </p:spPr>
        <p:txBody>
          <a:bodyPr/>
          <a:lstStyle/>
          <a:p>
            <a:r>
              <a:rPr lang="en-US"/>
              <a:t>Click to edit Master title style</a:t>
            </a:r>
          </a:p>
        </p:txBody>
      </p:sp>
      <p:sp>
        <p:nvSpPr>
          <p:cNvPr id="4" name="Text Placeholder 3"/>
          <p:cNvSpPr>
            <a:spLocks noGrp="1"/>
          </p:cNvSpPr>
          <p:nvPr>
            <p:ph type="body" sz="quarter" idx="13"/>
          </p:nvPr>
        </p:nvSpPr>
        <p:spPr>
          <a:xfrm>
            <a:off x="0" y="1298575"/>
            <a:ext cx="9144000" cy="538163"/>
          </a:xfrm>
        </p:spPr>
        <p:txBody>
          <a:bodyPr/>
          <a:lstStyle/>
          <a:p>
            <a:pPr lvl="0"/>
            <a:r>
              <a:rPr lang="en-US" dirty="0"/>
              <a:t>Click to edit Master text styles</a:t>
            </a:r>
          </a:p>
        </p:txBody>
      </p:sp>
      <p:sp>
        <p:nvSpPr>
          <p:cNvPr id="13" name="Content Placeholder 12"/>
          <p:cNvSpPr>
            <a:spLocks noGrp="1"/>
          </p:cNvSpPr>
          <p:nvPr>
            <p:ph sz="quarter" idx="14"/>
          </p:nvPr>
        </p:nvSpPr>
        <p:spPr>
          <a:xfrm>
            <a:off x="838200" y="2057400"/>
            <a:ext cx="7467600" cy="4038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71504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840601E4-3F87-485E-BCF1-0932C51EED9D}" type="datetimeFigureOut">
              <a:rPr lang="en-US" smtClean="0"/>
              <a:t>6/13/2023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315554C-9387-4378-80C2-5F7076CAC952}" type="slidenum">
              <a:rPr lang="en-US" smtClean="0"/>
              <a:t>‹#›</a:t>
            </a:fld>
            <a:endParaRPr lang="en-US"/>
          </a:p>
        </p:txBody>
      </p:sp>
      <p:pic>
        <p:nvPicPr>
          <p:cNvPr id="6" name="Picture 5" descr="0889_10_C_lr.jpg"/>
          <p:cNvPicPr>
            <a:picLocks noChangeAspect="1"/>
          </p:cNvPicPr>
          <p:nvPr userDrawn="1"/>
        </p:nvPicPr>
        <p:blipFill rotWithShape="1">
          <a:blip r:embed="rId2">
            <a:extLst>
              <a:ext uri="{28A0092B-C50C-407E-A947-70E740481C1C}">
                <a14:useLocalDpi xmlns:a14="http://schemas.microsoft.com/office/drawing/2010/main" val="0"/>
              </a:ext>
            </a:extLst>
          </a:blip>
          <a:srcRect l="3170" r="7962"/>
          <a:stretch/>
        </p:blipFill>
        <p:spPr>
          <a:xfrm>
            <a:off x="0" y="0"/>
            <a:ext cx="9144000" cy="6858000"/>
          </a:xfrm>
          <a:prstGeom prst="rect">
            <a:avLst/>
          </a:prstGeom>
        </p:spPr>
      </p:pic>
      <p:pic>
        <p:nvPicPr>
          <p:cNvPr id="7" name="Picture 6" descr="cu white lrg.psd"/>
          <p:cNvPicPr>
            <a:picLocks noChangeAspect="1"/>
          </p:cNvPicPr>
          <p:nvPr userDrawn="1"/>
        </p:nvPicPr>
        <p:blipFill rotWithShape="1">
          <a:blip r:embed="rId3" cstate="print">
            <a:extLst>
              <a:ext uri="{28A0092B-C50C-407E-A947-70E740481C1C}">
                <a14:useLocalDpi xmlns:a14="http://schemas.microsoft.com/office/drawing/2010/main" val="0"/>
              </a:ext>
            </a:extLst>
          </a:blip>
          <a:srcRect r="72186"/>
          <a:stretch/>
        </p:blipFill>
        <p:spPr>
          <a:xfrm>
            <a:off x="182033" y="402168"/>
            <a:ext cx="1299634" cy="1267968"/>
          </a:xfrm>
          <a:prstGeom prst="rect">
            <a:avLst/>
          </a:prstGeom>
        </p:spPr>
      </p:pic>
      <p:sp>
        <p:nvSpPr>
          <p:cNvPr id="8" name="Rectangle 7"/>
          <p:cNvSpPr/>
          <p:nvPr userDrawn="1"/>
        </p:nvSpPr>
        <p:spPr>
          <a:xfrm>
            <a:off x="0" y="0"/>
            <a:ext cx="9144000" cy="222250"/>
          </a:xfrm>
          <a:prstGeom prst="rect">
            <a:avLst/>
          </a:prstGeom>
          <a:solidFill>
            <a:srgbClr val="B31B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Text Placeholder 9"/>
          <p:cNvSpPr>
            <a:spLocks noGrp="1"/>
          </p:cNvSpPr>
          <p:nvPr>
            <p:ph type="body" sz="quarter" idx="13" hasCustomPrompt="1"/>
          </p:nvPr>
        </p:nvSpPr>
        <p:spPr>
          <a:xfrm>
            <a:off x="285750" y="1828800"/>
            <a:ext cx="4692650" cy="584200"/>
          </a:xfrm>
        </p:spPr>
        <p:txBody>
          <a:bodyPr/>
          <a:lstStyle>
            <a:lvl1pPr marL="0" indent="0">
              <a:buNone/>
              <a:defRPr baseline="0">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Thank You</a:t>
            </a:r>
          </a:p>
        </p:txBody>
      </p:sp>
    </p:spTree>
    <p:extLst>
      <p:ext uri="{BB962C8B-B14F-4D97-AF65-F5344CB8AC3E}">
        <p14:creationId xmlns:p14="http://schemas.microsoft.com/office/powerpoint/2010/main" val="3256410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7" Type="http://schemas.openxmlformats.org/officeDocument/2006/relationships/image" Target="../media/image8.pn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heme" Target="../theme/theme2.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0601E4-3F87-485E-BCF1-0932C51EED9D}" type="datetimeFigureOut">
              <a:rPr lang="en-US" smtClean="0"/>
              <a:t>6/13/2023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15554C-9387-4378-80C2-5F7076CAC952}" type="slidenum">
              <a:rPr lang="en-US" smtClean="0"/>
              <a:t>‹#›</a:t>
            </a:fld>
            <a:endParaRPr lang="en-US"/>
          </a:p>
        </p:txBody>
      </p:sp>
    </p:spTree>
    <p:extLst>
      <p:ext uri="{BB962C8B-B14F-4D97-AF65-F5344CB8AC3E}">
        <p14:creationId xmlns:p14="http://schemas.microsoft.com/office/powerpoint/2010/main" val="1459005253"/>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60" r:id="rId3"/>
    <p:sldLayoutId id="2147483664" r:id="rId4"/>
    <p:sldLayoutId id="2147483650" r:id="rId5"/>
    <p:sldLayoutId id="2147483661" r:id="rId6"/>
    <p:sldLayoutId id="2147483665" r:id="rId7"/>
    <p:sldLayoutId id="2147483657" r:id="rId8"/>
    <p:sldLayoutId id="2147483654" r:id="rId9"/>
    <p:sldLayoutId id="2147483684" r:id="rId10"/>
    <p:sldLayoutId id="2147483685"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400" rtl="0" eaLnBrk="1" latinLnBrk="0" hangingPunct="1">
        <a:spcBef>
          <a:spcPct val="0"/>
        </a:spcBef>
        <a:buNone/>
        <a:defRPr sz="3200" kern="1200">
          <a:solidFill>
            <a:schemeClr val="accent3"/>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accent2"/>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accent2"/>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accent2"/>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accent2"/>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accent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9144000" cy="222885"/>
          </a:xfrm>
          <a:custGeom>
            <a:avLst/>
            <a:gdLst/>
            <a:ahLst/>
            <a:cxnLst/>
            <a:rect l="l" t="t" r="r" b="b"/>
            <a:pathLst>
              <a:path w="9144000" h="222885">
                <a:moveTo>
                  <a:pt x="0" y="222503"/>
                </a:moveTo>
                <a:lnTo>
                  <a:pt x="9144000" y="222503"/>
                </a:lnTo>
                <a:lnTo>
                  <a:pt x="9144000" y="0"/>
                </a:lnTo>
                <a:lnTo>
                  <a:pt x="0" y="0"/>
                </a:lnTo>
                <a:lnTo>
                  <a:pt x="0" y="222503"/>
                </a:lnTo>
                <a:close/>
              </a:path>
            </a:pathLst>
          </a:custGeom>
          <a:solidFill>
            <a:srgbClr val="B31B1B"/>
          </a:solidFill>
        </p:spPr>
        <p:txBody>
          <a:bodyPr wrap="square" lIns="0" tIns="0" rIns="0" bIns="0" rtlCol="0"/>
          <a:lstStyle/>
          <a:p>
            <a:endParaRPr/>
          </a:p>
        </p:txBody>
      </p:sp>
      <p:sp>
        <p:nvSpPr>
          <p:cNvPr id="17" name="bk object 17"/>
          <p:cNvSpPr/>
          <p:nvPr/>
        </p:nvSpPr>
        <p:spPr>
          <a:xfrm>
            <a:off x="3870959" y="0"/>
            <a:ext cx="1356487" cy="365760"/>
          </a:xfrm>
          <a:prstGeom prst="rect">
            <a:avLst/>
          </a:prstGeom>
          <a:blipFill>
            <a:blip r:embed="rId7" cstate="print"/>
            <a:stretch>
              <a:fillRect/>
            </a:stretch>
          </a:blipFill>
        </p:spPr>
        <p:txBody>
          <a:bodyPr wrap="square" lIns="0" tIns="0" rIns="0" bIns="0" rtlCol="0"/>
          <a:lstStyle/>
          <a:p>
            <a:endParaRPr/>
          </a:p>
        </p:txBody>
      </p:sp>
      <p:sp>
        <p:nvSpPr>
          <p:cNvPr id="2" name="Holder 2"/>
          <p:cNvSpPr>
            <a:spLocks noGrp="1"/>
          </p:cNvSpPr>
          <p:nvPr>
            <p:ph type="title"/>
          </p:nvPr>
        </p:nvSpPr>
        <p:spPr>
          <a:xfrm>
            <a:off x="307340" y="226567"/>
            <a:ext cx="8529319" cy="841375"/>
          </a:xfrm>
          <a:prstGeom prst="rect">
            <a:avLst/>
          </a:prstGeom>
        </p:spPr>
        <p:txBody>
          <a:bodyPr wrap="square" lIns="0" tIns="0" rIns="0" bIns="0">
            <a:spAutoFit/>
          </a:bodyPr>
          <a:lstStyle>
            <a:lvl1pPr>
              <a:defRPr sz="2800" b="0" i="0">
                <a:solidFill>
                  <a:schemeClr val="tx1"/>
                </a:solidFill>
                <a:latin typeface="Calibri Light"/>
                <a:cs typeface="Calibri Light"/>
              </a:defRPr>
            </a:lvl1pPr>
          </a:lstStyle>
          <a:p>
            <a:endParaRPr/>
          </a:p>
        </p:txBody>
      </p:sp>
      <p:sp>
        <p:nvSpPr>
          <p:cNvPr id="3" name="Holder 3"/>
          <p:cNvSpPr>
            <a:spLocks noGrp="1"/>
          </p:cNvSpPr>
          <p:nvPr>
            <p:ph type="body" idx="1"/>
          </p:nvPr>
        </p:nvSpPr>
        <p:spPr>
          <a:xfrm>
            <a:off x="223164" y="1072515"/>
            <a:ext cx="8697671" cy="2165350"/>
          </a:xfrm>
          <a:prstGeom prst="rect">
            <a:avLst/>
          </a:prstGeom>
        </p:spPr>
        <p:txBody>
          <a:bodyPr wrap="square" lIns="0" tIns="0" rIns="0" bIns="0">
            <a:spAutoFit/>
          </a:bodyPr>
          <a:lstStyle>
            <a:lvl1pPr>
              <a:defRPr sz="2600" b="1" i="0">
                <a:solidFill>
                  <a:schemeClr val="tx1"/>
                </a:solidFill>
                <a:latin typeface="Calibri"/>
                <a:cs typeface="Calibri"/>
              </a:defRPr>
            </a:lvl1pPr>
          </a:lstStyle>
          <a:p>
            <a:endParaRPr/>
          </a:p>
        </p:txBody>
      </p:sp>
      <p:sp>
        <p:nvSpPr>
          <p:cNvPr id="4" name="Holder 4"/>
          <p:cNvSpPr>
            <a:spLocks noGrp="1"/>
          </p:cNvSpPr>
          <p:nvPr>
            <p:ph type="ftr" sz="quarter" idx="5"/>
          </p:nvPr>
        </p:nvSpPr>
        <p:spPr>
          <a:xfrm>
            <a:off x="3108960" y="6377940"/>
            <a:ext cx="292608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6/13/2023</a:t>
            </a:fld>
            <a:endParaRPr lang="en-US"/>
          </a:p>
        </p:txBody>
      </p:sp>
      <p:sp>
        <p:nvSpPr>
          <p:cNvPr id="6" name="Holder 6"/>
          <p:cNvSpPr>
            <a:spLocks noGrp="1"/>
          </p:cNvSpPr>
          <p:nvPr>
            <p:ph type="sldNum" sz="quarter" idx="7"/>
          </p:nvPr>
        </p:nvSpPr>
        <p:spPr>
          <a:xfrm>
            <a:off x="8313039" y="6460594"/>
            <a:ext cx="135890" cy="182879"/>
          </a:xfrm>
          <a:prstGeom prst="rect">
            <a:avLst/>
          </a:prstGeom>
        </p:spPr>
        <p:txBody>
          <a:bodyPr wrap="square" lIns="0" tIns="0" rIns="0" bIns="0">
            <a:spAutoFit/>
          </a:bodyPr>
          <a:lstStyle>
            <a:lvl1pPr>
              <a:defRPr sz="1200" b="0" i="0">
                <a:solidFill>
                  <a:srgbClr val="888888"/>
                </a:solidFill>
                <a:latin typeface="Calibri"/>
                <a:cs typeface="Calibri"/>
              </a:defRPr>
            </a:lvl1pPr>
          </a:lstStyle>
          <a:p>
            <a:pPr marL="32384">
              <a:lnSpc>
                <a:spcPts val="1275"/>
              </a:lnSpc>
            </a:pPr>
            <a:fld id="{81D60167-4931-47E6-BA6A-407CBD079E47}" type="slidenum">
              <a:rPr dirty="0"/>
              <a:t>‹#›</a:t>
            </a:fld>
            <a:endParaRPr dirty="0"/>
          </a:p>
        </p:txBody>
      </p:sp>
    </p:spTree>
    <p:extLst>
      <p:ext uri="{BB962C8B-B14F-4D97-AF65-F5344CB8AC3E}">
        <p14:creationId xmlns:p14="http://schemas.microsoft.com/office/powerpoint/2010/main" val="2710263737"/>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07162" y="1760464"/>
            <a:ext cx="6527038" cy="997068"/>
          </a:xfrm>
          <a:prstGeom prst="rect">
            <a:avLst/>
          </a:prstGeom>
        </p:spPr>
        <p:txBody>
          <a:bodyPr vert="horz" wrap="square" lIns="0" tIns="12065" rIns="0" bIns="0" rtlCol="0">
            <a:spAutoFit/>
          </a:bodyPr>
          <a:lstStyle/>
          <a:p>
            <a:pPr marL="12700" marR="5080">
              <a:lnSpc>
                <a:spcPct val="100000"/>
              </a:lnSpc>
              <a:spcBef>
                <a:spcPts val="95"/>
              </a:spcBef>
            </a:pPr>
            <a:r>
              <a:rPr sz="3200" b="1" spc="-15" dirty="0">
                <a:solidFill>
                  <a:srgbClr val="FFFFFF"/>
                </a:solidFill>
                <a:latin typeface="Arial" panose="020B0604020202020204" pitchFamily="34" charset="0"/>
                <a:cs typeface="Arial" panose="020B0604020202020204" pitchFamily="34" charset="0"/>
              </a:rPr>
              <a:t>Project </a:t>
            </a:r>
            <a:r>
              <a:rPr sz="3200" b="1" spc="-10" dirty="0">
                <a:solidFill>
                  <a:srgbClr val="FFFFFF"/>
                </a:solidFill>
                <a:latin typeface="Arial" panose="020B0604020202020204" pitchFamily="34" charset="0"/>
                <a:cs typeface="Arial" panose="020B0604020202020204" pitchFamily="34" charset="0"/>
              </a:rPr>
              <a:t>Management</a:t>
            </a:r>
            <a:r>
              <a:rPr sz="3200" b="1" spc="-5" dirty="0">
                <a:solidFill>
                  <a:srgbClr val="FFFFFF"/>
                </a:solidFill>
                <a:latin typeface="Arial" panose="020B0604020202020204" pitchFamily="34" charset="0"/>
                <a:cs typeface="Arial" panose="020B0604020202020204" pitchFamily="34" charset="0"/>
              </a:rPr>
              <a:t>  </a:t>
            </a:r>
            <a:r>
              <a:rPr sz="3200" b="1" spc="-20" dirty="0">
                <a:solidFill>
                  <a:srgbClr val="FFFFFF"/>
                </a:solidFill>
                <a:latin typeface="Arial" panose="020B0604020202020204" pitchFamily="34" charset="0"/>
                <a:cs typeface="Arial" panose="020B0604020202020204" pitchFamily="34" charset="0"/>
              </a:rPr>
              <a:t>Professional </a:t>
            </a:r>
            <a:r>
              <a:rPr sz="3200" b="1" spc="-15" dirty="0">
                <a:solidFill>
                  <a:srgbClr val="FFFFFF"/>
                </a:solidFill>
                <a:latin typeface="Arial" panose="020B0604020202020204" pitchFamily="34" charset="0"/>
                <a:cs typeface="Arial" panose="020B0604020202020204" pitchFamily="34" charset="0"/>
              </a:rPr>
              <a:t>Development</a:t>
            </a:r>
            <a:r>
              <a:rPr sz="3200" b="1" spc="80" dirty="0">
                <a:solidFill>
                  <a:srgbClr val="FFFFFF"/>
                </a:solidFill>
                <a:latin typeface="Arial" panose="020B0604020202020204" pitchFamily="34" charset="0"/>
                <a:cs typeface="Arial" panose="020B0604020202020204" pitchFamily="34" charset="0"/>
              </a:rPr>
              <a:t> </a:t>
            </a:r>
            <a:r>
              <a:rPr sz="3200" b="1" spc="-5" dirty="0">
                <a:solidFill>
                  <a:srgbClr val="FFFFFF"/>
                </a:solidFill>
                <a:latin typeface="Arial" panose="020B0604020202020204" pitchFamily="34" charset="0"/>
                <a:cs typeface="Arial" panose="020B0604020202020204" pitchFamily="34" charset="0"/>
              </a:rPr>
              <a:t>Series</a:t>
            </a:r>
            <a:endParaRPr sz="3200" b="1" dirty="0">
              <a:latin typeface="Arial" panose="020B0604020202020204" pitchFamily="34" charset="0"/>
              <a:cs typeface="Arial" panose="020B0604020202020204" pitchFamily="34" charset="0"/>
            </a:endParaRPr>
          </a:p>
        </p:txBody>
      </p:sp>
      <p:sp>
        <p:nvSpPr>
          <p:cNvPr id="3" name="object 3"/>
          <p:cNvSpPr txBox="1"/>
          <p:nvPr/>
        </p:nvSpPr>
        <p:spPr>
          <a:xfrm>
            <a:off x="407162" y="4876800"/>
            <a:ext cx="6069838" cy="1529329"/>
          </a:xfrm>
          <a:prstGeom prst="rect">
            <a:avLst/>
          </a:prstGeom>
        </p:spPr>
        <p:txBody>
          <a:bodyPr vert="horz" wrap="square" lIns="0" tIns="12700" rIns="0" bIns="0" rtlCol="0">
            <a:spAutoFit/>
          </a:bodyPr>
          <a:lstStyle/>
          <a:p>
            <a:pPr marL="12700" marR="5080">
              <a:lnSpc>
                <a:spcPct val="120000"/>
              </a:lnSpc>
              <a:spcBef>
                <a:spcPts val="100"/>
              </a:spcBef>
            </a:pPr>
            <a:r>
              <a:rPr lang="en-US" sz="2800" spc="-15" dirty="0">
                <a:solidFill>
                  <a:srgbClr val="FFFFFF"/>
                </a:solidFill>
                <a:latin typeface="Arial" panose="020B0604020202020204" pitchFamily="34" charset="0"/>
                <a:cs typeface="Arial" panose="020B0604020202020204" pitchFamily="34" charset="0"/>
              </a:rPr>
              <a:t>June 22, 2023</a:t>
            </a:r>
          </a:p>
          <a:p>
            <a:pPr marL="12700" marR="5080">
              <a:lnSpc>
                <a:spcPct val="120000"/>
              </a:lnSpc>
              <a:spcBef>
                <a:spcPts val="100"/>
              </a:spcBef>
            </a:pPr>
            <a:r>
              <a:rPr sz="2800" spc="-15" dirty="0">
                <a:solidFill>
                  <a:srgbClr val="FFFFFF"/>
                </a:solidFill>
                <a:latin typeface="Arial" panose="020B0604020202020204" pitchFamily="34" charset="0"/>
                <a:cs typeface="Arial" panose="020B0604020202020204" pitchFamily="34" charset="0"/>
              </a:rPr>
              <a:t>Facilities </a:t>
            </a:r>
            <a:r>
              <a:rPr sz="2800" spc="-5" dirty="0">
                <a:solidFill>
                  <a:srgbClr val="FFFFFF"/>
                </a:solidFill>
                <a:latin typeface="Arial" panose="020B0604020202020204" pitchFamily="34" charset="0"/>
                <a:cs typeface="Arial" panose="020B0604020202020204" pitchFamily="34" charset="0"/>
              </a:rPr>
              <a:t>and Campus </a:t>
            </a:r>
            <a:r>
              <a:rPr sz="2800" dirty="0">
                <a:solidFill>
                  <a:srgbClr val="FFFFFF"/>
                </a:solidFill>
                <a:latin typeface="Arial" panose="020B0604020202020204" pitchFamily="34" charset="0"/>
                <a:cs typeface="Arial" panose="020B0604020202020204" pitchFamily="34" charset="0"/>
              </a:rPr>
              <a:t>Services  </a:t>
            </a:r>
            <a:r>
              <a:rPr sz="2800" spc="-5" dirty="0">
                <a:solidFill>
                  <a:srgbClr val="FFFFFF"/>
                </a:solidFill>
                <a:latin typeface="Arial" panose="020B0604020202020204" pitchFamily="34" charset="0"/>
                <a:cs typeface="Arial" panose="020B0604020202020204" pitchFamily="34" charset="0"/>
              </a:rPr>
              <a:t>Engineering and </a:t>
            </a:r>
            <a:r>
              <a:rPr sz="2800" spc="-10" dirty="0">
                <a:solidFill>
                  <a:srgbClr val="FFFFFF"/>
                </a:solidFill>
                <a:latin typeface="Arial" panose="020B0604020202020204" pitchFamily="34" charset="0"/>
                <a:cs typeface="Arial" panose="020B0604020202020204" pitchFamily="34" charset="0"/>
              </a:rPr>
              <a:t>Project Management  </a:t>
            </a:r>
            <a:endParaRPr lang="en-US" sz="2800" spc="-10" dirty="0">
              <a:solidFill>
                <a:srgbClr val="FFFFFF"/>
              </a:solidFill>
              <a:latin typeface="Arial" panose="020B0604020202020204" pitchFamily="34" charset="0"/>
              <a:cs typeface="Arial" panose="020B060402020202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AE66454-F222-C30D-39C0-AA54FFE9265F}"/>
              </a:ext>
            </a:extLst>
          </p:cNvPr>
          <p:cNvSpPr>
            <a:spLocks noGrp="1"/>
          </p:cNvSpPr>
          <p:nvPr>
            <p:ph type="body" idx="1"/>
          </p:nvPr>
        </p:nvSpPr>
        <p:spPr>
          <a:xfrm>
            <a:off x="2743200" y="3048000"/>
            <a:ext cx="3657600" cy="492443"/>
          </a:xfrm>
        </p:spPr>
        <p:txBody>
          <a:bodyPr/>
          <a:lstStyle/>
          <a:p>
            <a:pPr marR="0" lvl="0" fontAlgn="base">
              <a:spcBef>
                <a:spcPts val="0"/>
              </a:spcBef>
              <a:spcAft>
                <a:spcPts val="0"/>
              </a:spcAft>
            </a:pPr>
            <a:r>
              <a:rPr lang="en-US" sz="3200" b="1" dirty="0">
                <a:effectLst/>
                <a:latin typeface="Arial" panose="020B0604020202020204" pitchFamily="34" charset="0"/>
                <a:ea typeface="Times New Roman" panose="02020603050405020304" pitchFamily="18" charset="0"/>
                <a:cs typeface="Arial" panose="020B0604020202020204" pitchFamily="34" charset="0"/>
              </a:rPr>
              <a:t>E&amp;S Team Intros</a:t>
            </a:r>
            <a:endParaRPr lang="en-US" sz="4000" b="1"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407133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AE66454-F222-C30D-39C0-AA54FFE9265F}"/>
              </a:ext>
            </a:extLst>
          </p:cNvPr>
          <p:cNvSpPr>
            <a:spLocks noGrp="1"/>
          </p:cNvSpPr>
          <p:nvPr>
            <p:ph type="body" idx="1"/>
          </p:nvPr>
        </p:nvSpPr>
        <p:spPr>
          <a:xfrm>
            <a:off x="2971800" y="2690336"/>
            <a:ext cx="3657600" cy="1477328"/>
          </a:xfrm>
        </p:spPr>
        <p:txBody>
          <a:bodyPr/>
          <a:lstStyle/>
          <a:p>
            <a:pPr marR="0" lvl="0" fontAlgn="base">
              <a:spcBef>
                <a:spcPts val="0"/>
              </a:spcBef>
              <a:spcAft>
                <a:spcPts val="0"/>
              </a:spcAft>
            </a:pPr>
            <a:r>
              <a:rPr lang="en-US" sz="3200" i="0" dirty="0">
                <a:solidFill>
                  <a:srgbClr val="000000"/>
                </a:solidFill>
                <a:effectLst/>
                <a:latin typeface="Arial" panose="020B0604020202020204" pitchFamily="34" charset="0"/>
                <a:cs typeface="Arial" panose="020B0604020202020204" pitchFamily="34" charset="0"/>
              </a:rPr>
              <a:t>Trade Labor for Preferred Vendors Presentation</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10871390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07162" y="1760464"/>
            <a:ext cx="6527038" cy="997068"/>
          </a:xfrm>
          <a:prstGeom prst="rect">
            <a:avLst/>
          </a:prstGeom>
        </p:spPr>
        <p:txBody>
          <a:bodyPr vert="horz" wrap="square" lIns="0" tIns="12065" rIns="0" bIns="0" rtlCol="0">
            <a:spAutoFit/>
          </a:bodyPr>
          <a:lstStyle/>
          <a:p>
            <a:pPr marL="12700" marR="5080" lvl="0" indent="0" algn="l" defTabSz="914400" rtl="0" eaLnBrk="1" fontAlgn="auto" latinLnBrk="0" hangingPunct="1">
              <a:lnSpc>
                <a:spcPct val="100000"/>
              </a:lnSpc>
              <a:spcBef>
                <a:spcPts val="95"/>
              </a:spcBef>
              <a:spcAft>
                <a:spcPts val="0"/>
              </a:spcAft>
              <a:buClrTx/>
              <a:buSzTx/>
              <a:buFontTx/>
              <a:buNone/>
              <a:tabLst/>
              <a:defRPr/>
            </a:pPr>
            <a:r>
              <a:rPr kumimoji="0" sz="3200" b="1" i="0" u="none" strike="noStrike" kern="1200" cap="none" spc="-15"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Project </a:t>
            </a:r>
            <a:r>
              <a:rPr kumimoji="0" sz="3200" b="1" i="0" u="none" strike="noStrike" kern="1200" cap="none" spc="-1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Management </a:t>
            </a:r>
            <a:r>
              <a:rPr kumimoji="0" sz="3200" b="1" i="0" u="none" strike="noStrike" kern="1200" cap="none" spc="-5"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  </a:t>
            </a:r>
            <a:r>
              <a:rPr kumimoji="0" sz="3200" b="1" i="0" u="none" strike="noStrike" kern="1200" cap="none" spc="-2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Professional </a:t>
            </a:r>
            <a:r>
              <a:rPr kumimoji="0" sz="3200" b="1" i="0" u="none" strike="noStrike" kern="1200" cap="none" spc="-15"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Development</a:t>
            </a:r>
            <a:r>
              <a:rPr kumimoji="0" sz="3200" b="1" i="0" u="none" strike="noStrike" kern="1200" cap="none" spc="8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 </a:t>
            </a:r>
            <a:r>
              <a:rPr kumimoji="0" sz="3200" b="1" i="0" u="none" strike="noStrike" kern="1200" cap="none" spc="-5"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Series</a:t>
            </a:r>
            <a:endParaRPr kumimoji="0" sz="3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 name="object 3"/>
          <p:cNvSpPr txBox="1"/>
          <p:nvPr/>
        </p:nvSpPr>
        <p:spPr>
          <a:xfrm>
            <a:off x="407162" y="3086100"/>
            <a:ext cx="6069838" cy="1529329"/>
          </a:xfrm>
          <a:prstGeom prst="rect">
            <a:avLst/>
          </a:prstGeom>
        </p:spPr>
        <p:txBody>
          <a:bodyPr vert="horz" wrap="square" lIns="0" tIns="12700" rIns="0" bIns="0" rtlCol="0">
            <a:spAutoFit/>
          </a:bodyPr>
          <a:lstStyle/>
          <a:p>
            <a:pPr marL="12700" marR="5080" lvl="0" indent="0" algn="l" defTabSz="914400" rtl="0" eaLnBrk="1" fontAlgn="auto" latinLnBrk="0" hangingPunct="1">
              <a:lnSpc>
                <a:spcPct val="120000"/>
              </a:lnSpc>
              <a:spcBef>
                <a:spcPts val="100"/>
              </a:spcBef>
              <a:spcAft>
                <a:spcPts val="0"/>
              </a:spcAft>
              <a:buClrTx/>
              <a:buSzTx/>
              <a:buFontTx/>
              <a:buNone/>
              <a:tabLst/>
              <a:defRPr/>
            </a:pPr>
            <a:r>
              <a:rPr kumimoji="0" sz="2800" b="0" i="0" u="none" strike="noStrike" kern="1200" cap="none" spc="-15"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Facilities </a:t>
            </a:r>
            <a:r>
              <a:rPr kumimoji="0" sz="2800" b="0" i="0" u="none" strike="noStrike" kern="1200" cap="none" spc="-5"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and Campus </a:t>
            </a:r>
            <a:r>
              <a:rPr kumimoji="0" sz="28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Services  </a:t>
            </a:r>
            <a:r>
              <a:rPr kumimoji="0" sz="2800" b="0" i="0" u="none" strike="noStrike" kern="1200" cap="none" spc="-5"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Engineering and </a:t>
            </a:r>
            <a:r>
              <a:rPr kumimoji="0" sz="2800" b="0" i="0" u="none" strike="noStrike" kern="1200" cap="none" spc="-1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Project Management  </a:t>
            </a:r>
            <a:endParaRPr kumimoji="0" lang="en-US" sz="2800" b="0" i="0" u="none" strike="noStrike" kern="1200" cap="none" spc="-1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a:p>
            <a:pPr marL="12700" marR="5080" lvl="0" indent="0" algn="l" defTabSz="914400" rtl="0" eaLnBrk="1" fontAlgn="auto" latinLnBrk="0" hangingPunct="1">
              <a:lnSpc>
                <a:spcPct val="120000"/>
              </a:lnSpc>
              <a:spcBef>
                <a:spcPts val="100"/>
              </a:spcBef>
              <a:spcAft>
                <a:spcPts val="0"/>
              </a:spcAft>
              <a:buClrTx/>
              <a:buSzTx/>
              <a:buFontTx/>
              <a:buNone/>
              <a:tabLst/>
              <a:defRPr/>
            </a:pPr>
            <a:r>
              <a:rPr kumimoji="0" lang="en-US" sz="2800" b="0" i="0" u="none" strike="noStrike" kern="1200" cap="none" spc="-5"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June 22, 2023</a:t>
            </a:r>
            <a:endParaRPr kumimoji="0"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B99871B-9693-47BA-9AAF-8363052DBF31}"/>
              </a:ext>
            </a:extLst>
          </p:cNvPr>
          <p:cNvSpPr>
            <a:spLocks noGrp="1"/>
          </p:cNvSpPr>
          <p:nvPr>
            <p:ph type="body" sz="quarter" idx="13"/>
          </p:nvPr>
        </p:nvSpPr>
        <p:spPr/>
        <p:txBody>
          <a:bodyPr>
            <a:normAutofit lnSpcReduction="10000"/>
          </a:bodyPr>
          <a:lstStyle/>
          <a:p>
            <a:endParaRPr lang="en-US" sz="1200" dirty="0"/>
          </a:p>
          <a:p>
            <a:r>
              <a:rPr lang="en-US" dirty="0"/>
              <a:t>Best Practices  </a:t>
            </a:r>
          </a:p>
          <a:p>
            <a:r>
              <a:rPr lang="en-US" dirty="0"/>
              <a:t>BTC Exclusive Jurisdiction</a:t>
            </a:r>
          </a:p>
          <a:p>
            <a:r>
              <a:rPr lang="en-US" dirty="0"/>
              <a:t>Trade Labor for Preferred Vendors</a:t>
            </a:r>
          </a:p>
        </p:txBody>
      </p:sp>
      <p:sp>
        <p:nvSpPr>
          <p:cNvPr id="3" name="Title 2">
            <a:extLst>
              <a:ext uri="{FF2B5EF4-FFF2-40B4-BE49-F238E27FC236}">
                <a16:creationId xmlns:a16="http://schemas.microsoft.com/office/drawing/2014/main" id="{2FDFBCA3-ECC9-43D0-BE69-C98774A7C287}"/>
              </a:ext>
            </a:extLst>
          </p:cNvPr>
          <p:cNvSpPr>
            <a:spLocks noGrp="1"/>
          </p:cNvSpPr>
          <p:nvPr>
            <p:ph type="title"/>
          </p:nvPr>
        </p:nvSpPr>
        <p:spPr/>
        <p:txBody>
          <a:bodyPr/>
          <a:lstStyle/>
          <a:p>
            <a:r>
              <a:rPr lang="en-US" dirty="0"/>
              <a:t>Specialty Work and BTC Exclusive Jurisdiction</a:t>
            </a:r>
          </a:p>
        </p:txBody>
      </p:sp>
    </p:spTree>
    <p:extLst>
      <p:ext uri="{BB962C8B-B14F-4D97-AF65-F5344CB8AC3E}">
        <p14:creationId xmlns:p14="http://schemas.microsoft.com/office/powerpoint/2010/main" val="950083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B26AB17-4DCA-93DD-FDC2-8AD8D813B0A9}"/>
              </a:ext>
            </a:extLst>
          </p:cNvPr>
          <p:cNvSpPr>
            <a:spLocks noGrp="1"/>
          </p:cNvSpPr>
          <p:nvPr>
            <p:ph type="body" sz="quarter" idx="13"/>
          </p:nvPr>
        </p:nvSpPr>
        <p:spPr/>
        <p:txBody>
          <a:bodyPr/>
          <a:lstStyle/>
          <a:p>
            <a:r>
              <a:rPr lang="en-US" dirty="0"/>
              <a:t>FMTG Q5 Campus Responsibilities under </a:t>
            </a:r>
          </a:p>
          <a:p>
            <a:r>
              <a:rPr lang="en-US" dirty="0"/>
              <a:t>the BTC Agreement</a:t>
            </a:r>
          </a:p>
        </p:txBody>
      </p:sp>
      <p:sp>
        <p:nvSpPr>
          <p:cNvPr id="3" name="Title 2">
            <a:extLst>
              <a:ext uri="{FF2B5EF4-FFF2-40B4-BE49-F238E27FC236}">
                <a16:creationId xmlns:a16="http://schemas.microsoft.com/office/drawing/2014/main" id="{A2A7596D-B06D-0E8F-FC2D-5B8EB1E9CF63}"/>
              </a:ext>
            </a:extLst>
          </p:cNvPr>
          <p:cNvSpPr>
            <a:spLocks noGrp="1"/>
          </p:cNvSpPr>
          <p:nvPr>
            <p:ph type="title"/>
          </p:nvPr>
        </p:nvSpPr>
        <p:spPr/>
        <p:txBody>
          <a:bodyPr/>
          <a:lstStyle/>
          <a:p>
            <a:r>
              <a:rPr lang="en-US" dirty="0"/>
              <a:t>New Training on CU Learn</a:t>
            </a:r>
          </a:p>
        </p:txBody>
      </p:sp>
    </p:spTree>
    <p:extLst>
      <p:ext uri="{BB962C8B-B14F-4D97-AF65-F5344CB8AC3E}">
        <p14:creationId xmlns:p14="http://schemas.microsoft.com/office/powerpoint/2010/main" val="27256616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8843" y="838201"/>
            <a:ext cx="8288948" cy="685800"/>
          </a:xfrm>
        </p:spPr>
        <p:txBody>
          <a:bodyPr>
            <a:noAutofit/>
          </a:bodyPr>
          <a:lstStyle/>
          <a:p>
            <a:pPr algn="ctr"/>
            <a:r>
              <a:rPr lang="en-US" sz="3000" b="1" dirty="0">
                <a:solidFill>
                  <a:schemeClr val="bg1">
                    <a:lumMod val="50000"/>
                  </a:schemeClr>
                </a:solidFill>
                <a:latin typeface="Microsoft Sans Serif" panose="020B0604020202020204" pitchFamily="34" charset="0"/>
                <a:ea typeface="Microsoft Sans Serif" panose="020B0604020202020204" pitchFamily="34" charset="0"/>
                <a:cs typeface="Microsoft Sans Serif" panose="020B0604020202020204" pitchFamily="34" charset="0"/>
              </a:rPr>
              <a:t>Trades Positions </a:t>
            </a:r>
            <a:r>
              <a:rPr lang="en-US" sz="3000" dirty="0">
                <a:solidFill>
                  <a:schemeClr val="bg1">
                    <a:lumMod val="50000"/>
                  </a:schemeClr>
                </a:solidFill>
                <a:latin typeface="Microsoft Sans Serif" panose="020B0604020202020204" pitchFamily="34" charset="0"/>
                <a:ea typeface="Microsoft Sans Serif" panose="020B0604020202020204" pitchFamily="34" charset="0"/>
                <a:cs typeface="Microsoft Sans Serif" panose="020B0604020202020204" pitchFamily="34" charset="0"/>
              </a:rPr>
              <a:t>Covered by the BTC CBA</a:t>
            </a:r>
          </a:p>
        </p:txBody>
      </p:sp>
      <p:graphicFrame>
        <p:nvGraphicFramePr>
          <p:cNvPr id="4" name="Content Placeholder 3"/>
          <p:cNvGraphicFramePr>
            <a:graphicFrameLocks noGrp="1"/>
          </p:cNvGraphicFramePr>
          <p:nvPr>
            <p:ph idx="1"/>
          </p:nvPr>
        </p:nvGraphicFramePr>
        <p:xfrm>
          <a:off x="800100" y="1668631"/>
          <a:ext cx="7543800" cy="3056191"/>
        </p:xfrm>
        <a:graphic>
          <a:graphicData uri="http://schemas.openxmlformats.org/drawingml/2006/table">
            <a:tbl>
              <a:tblPr firstRow="1" bandRow="1">
                <a:tableStyleId>{5C22544A-7EE6-4342-B048-85BDC9FD1C3A}</a:tableStyleId>
              </a:tblPr>
              <a:tblGrid>
                <a:gridCol w="4305850">
                  <a:extLst>
                    <a:ext uri="{9D8B030D-6E8A-4147-A177-3AD203B41FA5}">
                      <a16:colId xmlns:a16="http://schemas.microsoft.com/office/drawing/2014/main" val="3819645678"/>
                    </a:ext>
                  </a:extLst>
                </a:gridCol>
                <a:gridCol w="3237950">
                  <a:extLst>
                    <a:ext uri="{9D8B030D-6E8A-4147-A177-3AD203B41FA5}">
                      <a16:colId xmlns:a16="http://schemas.microsoft.com/office/drawing/2014/main" val="2824708981"/>
                    </a:ext>
                  </a:extLst>
                </a:gridCol>
              </a:tblGrid>
              <a:tr h="507809">
                <a:tc>
                  <a:txBody>
                    <a:bodyPr/>
                    <a:lstStyle/>
                    <a:p>
                      <a:pPr marL="12699" marR="0" lvl="0" indent="0" algn="l" defTabSz="914400" rtl="0" eaLnBrk="1" fontAlgn="auto" latinLnBrk="0" hangingPunct="1">
                        <a:lnSpc>
                          <a:spcPts val="2039"/>
                        </a:lnSpc>
                        <a:spcBef>
                          <a:spcPts val="0"/>
                        </a:spcBef>
                        <a:spcAft>
                          <a:spcPts val="0"/>
                        </a:spcAft>
                        <a:buClrTx/>
                        <a:buSzTx/>
                        <a:buFontTx/>
                        <a:buNone/>
                        <a:tabLst/>
                        <a:defRPr/>
                      </a:pPr>
                      <a:r>
                        <a:rPr lang="en-US" sz="1500" spc="-30" dirty="0"/>
                        <a:t>Trades covered</a:t>
                      </a:r>
                      <a:r>
                        <a:rPr lang="en-US" sz="1500" spc="-30" baseline="0" dirty="0"/>
                        <a:t> by the BTC Contract:</a:t>
                      </a:r>
                      <a:endParaRPr lang="en-US" sz="1500" dirty="0">
                        <a:latin typeface="+mn-lt"/>
                        <a:cs typeface="Times New Roman" panose="02020603050405020304" pitchFamily="18" charset="0"/>
                      </a:endParaRPr>
                    </a:p>
                  </a:txBody>
                  <a:tcPr marL="68580" marR="68580" marT="34290" marB="34290"/>
                </a:tc>
                <a:tc>
                  <a:txBody>
                    <a:bodyPr/>
                    <a:lstStyle/>
                    <a:p>
                      <a:pPr marL="12699">
                        <a:lnSpc>
                          <a:spcPts val="2039"/>
                        </a:lnSpc>
                      </a:pPr>
                      <a:r>
                        <a:rPr lang="en-US" sz="1500" spc="30" dirty="0"/>
                        <a:t>Trades </a:t>
                      </a:r>
                      <a:r>
                        <a:rPr lang="en-US" sz="1500" dirty="0"/>
                        <a:t>not</a:t>
                      </a:r>
                      <a:r>
                        <a:rPr lang="en-US" sz="1500" spc="-265" dirty="0"/>
                        <a:t> </a:t>
                      </a:r>
                      <a:r>
                        <a:rPr lang="en-US" sz="1500" spc="30" dirty="0"/>
                        <a:t>covered, for example</a:t>
                      </a:r>
                      <a:r>
                        <a:rPr lang="en-US" sz="1500" spc="40" dirty="0"/>
                        <a:t>:</a:t>
                      </a:r>
                      <a:endParaRPr lang="en-US" sz="1500" dirty="0">
                        <a:latin typeface="+mn-lt"/>
                        <a:cs typeface="Times New Roman" panose="02020603050405020304" pitchFamily="18" charset="0"/>
                      </a:endParaRPr>
                    </a:p>
                  </a:txBody>
                  <a:tcPr marL="68580" marR="68580" marT="34290" marB="34290"/>
                </a:tc>
                <a:extLst>
                  <a:ext uri="{0D108BD9-81ED-4DB2-BD59-A6C34878D82A}">
                    <a16:rowId xmlns:a16="http://schemas.microsoft.com/office/drawing/2014/main" val="1854157048"/>
                  </a:ext>
                </a:extLst>
              </a:tr>
              <a:tr h="2182749">
                <a:tc>
                  <a:txBody>
                    <a:bodyPr/>
                    <a:lstStyle/>
                    <a:p>
                      <a:pPr marL="19049">
                        <a:lnSpc>
                          <a:spcPts val="2039"/>
                        </a:lnSpc>
                      </a:pPr>
                      <a:r>
                        <a:rPr lang="en-US" sz="1500" spc="5" dirty="0"/>
                        <a:t>Electricians</a:t>
                      </a:r>
                      <a:endParaRPr lang="en-US" sz="1500" dirty="0"/>
                    </a:p>
                    <a:p>
                      <a:pPr marL="18414" marR="176521" indent="635">
                        <a:lnSpc>
                          <a:spcPct val="103200"/>
                        </a:lnSpc>
                        <a:spcBef>
                          <a:spcPts val="540"/>
                        </a:spcBef>
                      </a:pPr>
                      <a:r>
                        <a:rPr lang="en-US" sz="1500" spc="50" dirty="0"/>
                        <a:t>Plumbers/Steamfitters  </a:t>
                      </a:r>
                      <a:r>
                        <a:rPr lang="en-US" sz="1500" spc="15" dirty="0"/>
                        <a:t>(includes </a:t>
                      </a:r>
                      <a:r>
                        <a:rPr lang="en-US" sz="1500" spc="50" dirty="0"/>
                        <a:t>H</a:t>
                      </a:r>
                      <a:r>
                        <a:rPr lang="en-US" sz="1500" spc="5" dirty="0"/>
                        <a:t>VAC/Controls)</a:t>
                      </a:r>
                      <a:endParaRPr lang="en-US" sz="1500" dirty="0"/>
                    </a:p>
                    <a:p>
                      <a:pPr marL="19684" marR="1671238" indent="-3810">
                        <a:lnSpc>
                          <a:spcPct val="125499"/>
                        </a:lnSpc>
                      </a:pPr>
                      <a:r>
                        <a:rPr lang="en-US" sz="1500" spc="-5" dirty="0"/>
                        <a:t>Carpenters  </a:t>
                      </a:r>
                    </a:p>
                    <a:p>
                      <a:pPr marL="19684" marR="1671238" indent="-3810">
                        <a:lnSpc>
                          <a:spcPct val="125499"/>
                        </a:lnSpc>
                      </a:pPr>
                      <a:r>
                        <a:rPr lang="en-US" sz="1500" spc="10" dirty="0"/>
                        <a:t>Masons</a:t>
                      </a:r>
                      <a:endParaRPr lang="en-US" sz="1500" dirty="0"/>
                    </a:p>
                    <a:p>
                      <a:pPr marL="19049">
                        <a:spcBef>
                          <a:spcPts val="570"/>
                        </a:spcBef>
                      </a:pPr>
                      <a:r>
                        <a:rPr lang="en-US" sz="1500" spc="-5" dirty="0"/>
                        <a:t>Painters</a:t>
                      </a:r>
                      <a:endParaRPr lang="en-US" sz="1500" dirty="0"/>
                    </a:p>
                    <a:p>
                      <a:pPr marL="12699">
                        <a:spcBef>
                          <a:spcPts val="535"/>
                        </a:spcBef>
                      </a:pPr>
                      <a:r>
                        <a:rPr lang="en-US" sz="1500" dirty="0"/>
                        <a:t>Sheet </a:t>
                      </a:r>
                      <a:r>
                        <a:rPr lang="en-US" sz="1500" spc="85" dirty="0"/>
                        <a:t>Metal</a:t>
                      </a:r>
                      <a:r>
                        <a:rPr lang="en-US" sz="1500" spc="-50" dirty="0"/>
                        <a:t> </a:t>
                      </a:r>
                      <a:r>
                        <a:rPr lang="en-US" sz="1500" spc="10" dirty="0"/>
                        <a:t>Workers</a:t>
                      </a:r>
                      <a:endParaRPr lang="en-US" sz="1500" dirty="0"/>
                    </a:p>
                    <a:p>
                      <a:pPr marL="14603" marR="5080" indent="635">
                        <a:lnSpc>
                          <a:spcPct val="101400"/>
                        </a:lnSpc>
                        <a:spcBef>
                          <a:spcPts val="545"/>
                        </a:spcBef>
                      </a:pPr>
                      <a:r>
                        <a:rPr lang="en-US" sz="1500" spc="-5" dirty="0"/>
                        <a:t>Laborers </a:t>
                      </a:r>
                      <a:r>
                        <a:rPr lang="en-US" sz="1500" dirty="0"/>
                        <a:t>(assisting </a:t>
                      </a:r>
                      <a:r>
                        <a:rPr lang="en-US" sz="1500" spc="25" dirty="0"/>
                        <a:t>covered trades)</a:t>
                      </a:r>
                      <a:endParaRPr lang="en-US" sz="1500" dirty="0"/>
                    </a:p>
                    <a:p>
                      <a:endParaRPr lang="en-US" sz="1500" dirty="0">
                        <a:latin typeface="+mn-lt"/>
                        <a:cs typeface="Times New Roman" panose="02020603050405020304" pitchFamily="18" charset="0"/>
                      </a:endParaRPr>
                    </a:p>
                  </a:txBody>
                  <a:tcPr marL="68580" marR="68580" marT="34290" marB="34290"/>
                </a:tc>
                <a:tc>
                  <a:txBody>
                    <a:bodyPr/>
                    <a:lstStyle/>
                    <a:p>
                      <a:pPr marL="13334">
                        <a:lnSpc>
                          <a:spcPts val="2039"/>
                        </a:lnSpc>
                      </a:pPr>
                      <a:r>
                        <a:rPr lang="en-US" sz="1500" spc="30" dirty="0"/>
                        <a:t>Operating</a:t>
                      </a:r>
                      <a:r>
                        <a:rPr lang="en-US" sz="1500" spc="10" dirty="0"/>
                        <a:t> </a:t>
                      </a:r>
                      <a:r>
                        <a:rPr lang="en-US" sz="1500" spc="-15" dirty="0"/>
                        <a:t>Engineers</a:t>
                      </a:r>
                      <a:endParaRPr lang="en-US" sz="1500" dirty="0"/>
                    </a:p>
                    <a:p>
                      <a:pPr marL="12699" marR="252083" indent="2540">
                        <a:lnSpc>
                          <a:spcPct val="136700"/>
                        </a:lnSpc>
                        <a:spcBef>
                          <a:spcPts val="50"/>
                        </a:spcBef>
                      </a:pPr>
                      <a:r>
                        <a:rPr lang="en-US" sz="1500" spc="55" dirty="0"/>
                        <a:t>Iron </a:t>
                      </a:r>
                      <a:r>
                        <a:rPr lang="en-US" sz="1500" spc="15" dirty="0"/>
                        <a:t>Workers </a:t>
                      </a:r>
                      <a:br>
                        <a:rPr lang="en-US" sz="1500" spc="15" dirty="0"/>
                      </a:br>
                      <a:r>
                        <a:rPr lang="en-US" sz="1500" spc="25" dirty="0"/>
                        <a:t>Glaziers</a:t>
                      </a:r>
                    </a:p>
                    <a:p>
                      <a:pPr marL="12699" marR="252083" indent="2540">
                        <a:lnSpc>
                          <a:spcPct val="136700"/>
                        </a:lnSpc>
                        <a:spcBef>
                          <a:spcPts val="50"/>
                        </a:spcBef>
                      </a:pPr>
                      <a:r>
                        <a:rPr lang="en-US" sz="1500" spc="25" dirty="0"/>
                        <a:t>Machinists</a:t>
                      </a:r>
                    </a:p>
                    <a:p>
                      <a:pPr marL="12699" marR="252083" indent="2540">
                        <a:lnSpc>
                          <a:spcPct val="136700"/>
                        </a:lnSpc>
                        <a:spcBef>
                          <a:spcPts val="50"/>
                        </a:spcBef>
                      </a:pPr>
                      <a:r>
                        <a:rPr lang="en-US" sz="1500" spc="25" dirty="0"/>
                        <a:t>Millwrights</a:t>
                      </a:r>
                    </a:p>
                    <a:p>
                      <a:pPr marL="12699" marR="252083" indent="2540">
                        <a:lnSpc>
                          <a:spcPct val="136700"/>
                        </a:lnSpc>
                        <a:spcBef>
                          <a:spcPts val="50"/>
                        </a:spcBef>
                      </a:pPr>
                      <a:endParaRPr lang="en-US" sz="1500" dirty="0"/>
                    </a:p>
                    <a:p>
                      <a:endParaRPr lang="en-US" sz="1500" dirty="0">
                        <a:latin typeface="+mn-lt"/>
                        <a:cs typeface="Times New Roman" panose="02020603050405020304" pitchFamily="18" charset="0"/>
                      </a:endParaRPr>
                    </a:p>
                  </a:txBody>
                  <a:tcPr marL="68580" marR="68580" marT="34290" marB="34290"/>
                </a:tc>
                <a:extLst>
                  <a:ext uri="{0D108BD9-81ED-4DB2-BD59-A6C34878D82A}">
                    <a16:rowId xmlns:a16="http://schemas.microsoft.com/office/drawing/2014/main" val="380020639"/>
                  </a:ext>
                </a:extLst>
              </a:tr>
            </a:tbl>
          </a:graphicData>
        </a:graphic>
      </p:graphicFrame>
      <p:sp>
        <p:nvSpPr>
          <p:cNvPr id="6" name="Rectangle 5"/>
          <p:cNvSpPr/>
          <p:nvPr/>
        </p:nvSpPr>
        <p:spPr>
          <a:xfrm flipV="1">
            <a:off x="0" y="5791201"/>
            <a:ext cx="9144000" cy="57544"/>
          </a:xfrm>
          <a:prstGeom prst="rect">
            <a:avLst/>
          </a:prstGeom>
          <a:solidFill>
            <a:srgbClr val="9A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Times"/>
              <a:ea typeface="+mn-ea"/>
              <a:cs typeface="+mn-cs"/>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5349" y="330709"/>
            <a:ext cx="1411429" cy="438164"/>
          </a:xfrm>
          <a:prstGeom prst="rect">
            <a:avLst/>
          </a:prstGeom>
        </p:spPr>
      </p:pic>
    </p:spTree>
    <p:extLst>
      <p:ext uri="{BB962C8B-B14F-4D97-AF65-F5344CB8AC3E}">
        <p14:creationId xmlns:p14="http://schemas.microsoft.com/office/powerpoint/2010/main" val="2228798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D2E302E8-1FEA-4930-8C17-0BEA5AE43094}"/>
              </a:ext>
            </a:extLst>
          </p:cNvPr>
          <p:cNvSpPr>
            <a:spLocks noGrp="1"/>
          </p:cNvSpPr>
          <p:nvPr>
            <p:ph type="body" sz="quarter" idx="13"/>
          </p:nvPr>
        </p:nvSpPr>
        <p:spPr>
          <a:xfrm>
            <a:off x="228600" y="2438400"/>
            <a:ext cx="8763000" cy="3505200"/>
          </a:xfrm>
        </p:spPr>
        <p:txBody>
          <a:bodyPr>
            <a:normAutofit fontScale="70000" lnSpcReduction="20000"/>
          </a:bodyPr>
          <a:lstStyle/>
          <a:p>
            <a:pPr algn="just"/>
            <a:r>
              <a:rPr lang="en-US" sz="3400" dirty="0"/>
              <a:t>Cornell’s collective bargaining agreement (“CBA”) with the Building Trades Council (“BTC”) provides for exclusive jurisdiction for the trades covered by the CBA (electricians, plumbers, carpenters, sheet metal workers, masons, painters and laborers assisting those trades) at Cornell University in Ithaca, New York and includes University facilities in Tompkins County. </a:t>
            </a:r>
          </a:p>
          <a:p>
            <a:pPr algn="just"/>
            <a:r>
              <a:rPr lang="en-US" sz="3400" dirty="0"/>
              <a:t> </a:t>
            </a:r>
          </a:p>
          <a:p>
            <a:pPr algn="just"/>
            <a:r>
              <a:rPr lang="en-US" sz="3400" dirty="0"/>
              <a:t>“All work associated with the demolition, repair, replacement, improvement to or construction of equipment, buildings, structures, utilities, and/ or system or components thereof.” (Article 1: Recognition)</a:t>
            </a:r>
          </a:p>
          <a:p>
            <a:pPr algn="just"/>
            <a:endParaRPr lang="en-US" sz="3400" dirty="0"/>
          </a:p>
          <a:p>
            <a:pPr algn="just"/>
            <a:endParaRPr lang="en-US" sz="2800" dirty="0"/>
          </a:p>
        </p:txBody>
      </p:sp>
      <p:sp>
        <p:nvSpPr>
          <p:cNvPr id="4" name="Title 3">
            <a:extLst>
              <a:ext uri="{FF2B5EF4-FFF2-40B4-BE49-F238E27FC236}">
                <a16:creationId xmlns:a16="http://schemas.microsoft.com/office/drawing/2014/main" id="{CF00BFF2-3793-419F-AC58-0F21D40A8DB1}"/>
              </a:ext>
            </a:extLst>
          </p:cNvPr>
          <p:cNvSpPr>
            <a:spLocks noGrp="1"/>
          </p:cNvSpPr>
          <p:nvPr>
            <p:ph type="title"/>
          </p:nvPr>
        </p:nvSpPr>
        <p:spPr>
          <a:xfrm>
            <a:off x="0" y="838200"/>
            <a:ext cx="9144000" cy="914400"/>
          </a:xfrm>
        </p:spPr>
        <p:txBody>
          <a:bodyPr>
            <a:normAutofit fontScale="90000"/>
          </a:bodyPr>
          <a:lstStyle/>
          <a:p>
            <a:r>
              <a:rPr lang="en-US" dirty="0">
                <a:solidFill>
                  <a:schemeClr val="accent1"/>
                </a:solidFill>
              </a:rPr>
              <a:t>Exclusive Jurisdiction</a:t>
            </a:r>
            <a:br>
              <a:rPr lang="en-US" dirty="0">
                <a:solidFill>
                  <a:schemeClr val="accent1"/>
                </a:solidFill>
              </a:rPr>
            </a:br>
            <a:r>
              <a:rPr lang="en-US" dirty="0">
                <a:solidFill>
                  <a:schemeClr val="accent1"/>
                </a:solidFill>
              </a:rPr>
              <a:t>Work must be done by Covered Trade</a:t>
            </a:r>
          </a:p>
        </p:txBody>
      </p:sp>
    </p:spTree>
    <p:extLst>
      <p:ext uri="{BB962C8B-B14F-4D97-AF65-F5344CB8AC3E}">
        <p14:creationId xmlns:p14="http://schemas.microsoft.com/office/powerpoint/2010/main" val="1630680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C9B3E81-75B7-DD4D-5A0A-AF46C666E9AD}"/>
              </a:ext>
            </a:extLst>
          </p:cNvPr>
          <p:cNvSpPr>
            <a:spLocks noGrp="1"/>
          </p:cNvSpPr>
          <p:nvPr>
            <p:ph type="body" sz="quarter" idx="13"/>
          </p:nvPr>
        </p:nvSpPr>
        <p:spPr>
          <a:xfrm>
            <a:off x="685800" y="1828800"/>
            <a:ext cx="8458200" cy="3657600"/>
          </a:xfrm>
        </p:spPr>
        <p:txBody>
          <a:bodyPr>
            <a:normAutofit fontScale="25000" lnSpcReduction="20000"/>
          </a:bodyPr>
          <a:lstStyle/>
          <a:p>
            <a:pPr marL="57150" indent="-285750" algn="l">
              <a:lnSpc>
                <a:spcPct val="120000"/>
              </a:lnSpc>
              <a:spcBef>
                <a:spcPts val="0"/>
              </a:spcBef>
              <a:spcAft>
                <a:spcPts val="600"/>
              </a:spcAft>
              <a:buClr>
                <a:srgbClr val="C00000"/>
              </a:buClr>
              <a:buFont typeface="Wingdings" panose="05000000000000000000" pitchFamily="2" charset="2"/>
              <a:buChar char="v"/>
            </a:pPr>
            <a:r>
              <a:rPr lang="en-US" sz="6200" dirty="0">
                <a:solidFill>
                  <a:srgbClr val="212121"/>
                </a:solidFill>
                <a:ea typeface="Microsoft Sans Serif" panose="020B0604020202020204" pitchFamily="34" charset="0"/>
                <a:cs typeface="Microsoft Sans Serif" panose="020B0604020202020204" pitchFamily="34" charset="0"/>
              </a:rPr>
              <a:t>There is no "master list” </a:t>
            </a:r>
            <a:r>
              <a:rPr lang="en-US" sz="6200" baseline="64814" dirty="0">
                <a:solidFill>
                  <a:srgbClr val="212121"/>
                </a:solidFill>
                <a:ea typeface="Microsoft Sans Serif" panose="020B0604020202020204" pitchFamily="34" charset="0"/>
                <a:cs typeface="Microsoft Sans Serif" panose="020B0604020202020204" pitchFamily="34" charset="0"/>
              </a:rPr>
              <a:t> </a:t>
            </a:r>
            <a:r>
              <a:rPr lang="en-US" sz="6200" dirty="0">
                <a:solidFill>
                  <a:srgbClr val="212121"/>
                </a:solidFill>
                <a:ea typeface="Microsoft Sans Serif" panose="020B0604020202020204" pitchFamily="34" charset="0"/>
                <a:cs typeface="Microsoft Sans Serif" panose="020B0604020202020204" pitchFamily="34" charset="0"/>
              </a:rPr>
              <a:t>of  how every task should be</a:t>
            </a:r>
            <a:r>
              <a:rPr lang="en-US" sz="6200" dirty="0">
                <a:ea typeface="Microsoft Sans Serif" panose="020B0604020202020204" pitchFamily="34" charset="0"/>
                <a:cs typeface="Microsoft Sans Serif" panose="020B0604020202020204" pitchFamily="34" charset="0"/>
              </a:rPr>
              <a:t> </a:t>
            </a:r>
            <a:r>
              <a:rPr lang="en-US" sz="6200" dirty="0">
                <a:solidFill>
                  <a:srgbClr val="212121"/>
                </a:solidFill>
                <a:ea typeface="Microsoft Sans Serif" panose="020B0604020202020204" pitchFamily="34" charset="0"/>
                <a:cs typeface="Microsoft Sans Serif" panose="020B0604020202020204" pitchFamily="34" charset="0"/>
              </a:rPr>
              <a:t>appropriately assigned; Staff and Labor Relations has information on how the tasks have been performed in the past; many of these practices have been subject to challenge</a:t>
            </a:r>
            <a:endParaRPr lang="en-US" sz="6200" dirty="0">
              <a:ea typeface="Microsoft Sans Serif" panose="020B0604020202020204" pitchFamily="34" charset="0"/>
              <a:cs typeface="Microsoft Sans Serif" panose="020B0604020202020204" pitchFamily="34" charset="0"/>
            </a:endParaRPr>
          </a:p>
          <a:p>
            <a:pPr marL="57150" indent="-285750" algn="l">
              <a:lnSpc>
                <a:spcPct val="120000"/>
              </a:lnSpc>
              <a:spcBef>
                <a:spcPts val="0"/>
              </a:spcBef>
              <a:spcAft>
                <a:spcPts val="600"/>
              </a:spcAft>
              <a:buClr>
                <a:srgbClr val="C00000"/>
              </a:buClr>
              <a:buFont typeface="Wingdings" panose="05000000000000000000" pitchFamily="2" charset="2"/>
              <a:buChar char="v"/>
            </a:pPr>
            <a:r>
              <a:rPr lang="en-US" sz="6200" dirty="0">
                <a:solidFill>
                  <a:srgbClr val="212121"/>
                </a:solidFill>
                <a:ea typeface="Microsoft Sans Serif" panose="020B0604020202020204" pitchFamily="34" charset="0"/>
                <a:cs typeface="Microsoft Sans Serif" panose="020B0604020202020204" pitchFamily="34" charset="0"/>
              </a:rPr>
              <a:t>Multi-pronged analysis is often necessary: </a:t>
            </a:r>
          </a:p>
          <a:p>
            <a:pPr marL="457200" lvl="2">
              <a:lnSpc>
                <a:spcPct val="120000"/>
              </a:lnSpc>
              <a:spcBef>
                <a:spcPts val="0"/>
              </a:spcBef>
            </a:pPr>
            <a:r>
              <a:rPr lang="en-US" sz="6200" dirty="0">
                <a:solidFill>
                  <a:srgbClr val="212121"/>
                </a:solidFill>
                <a:ea typeface="Microsoft Sans Serif" panose="020B0604020202020204" pitchFamily="34" charset="0"/>
                <a:cs typeface="Microsoft Sans Serif" panose="020B0604020202020204" pitchFamily="34" charset="0"/>
              </a:rPr>
              <a:t>Details of specific job;</a:t>
            </a:r>
          </a:p>
          <a:p>
            <a:pPr marL="457200" lvl="2">
              <a:lnSpc>
                <a:spcPct val="120000"/>
              </a:lnSpc>
              <a:spcBef>
                <a:spcPts val="0"/>
              </a:spcBef>
            </a:pPr>
            <a:r>
              <a:rPr lang="en-US" sz="6200" dirty="0">
                <a:solidFill>
                  <a:srgbClr val="212121"/>
                </a:solidFill>
                <a:ea typeface="Microsoft Sans Serif" panose="020B0604020202020204" pitchFamily="34" charset="0"/>
                <a:cs typeface="Microsoft Sans Serif" panose="020B0604020202020204" pitchFamily="34" charset="0"/>
              </a:rPr>
              <a:t>Past pract</a:t>
            </a:r>
            <a:r>
              <a:rPr lang="en-US" sz="6200" dirty="0">
                <a:solidFill>
                  <a:srgbClr val="363B3A"/>
                </a:solidFill>
                <a:ea typeface="Microsoft Sans Serif" panose="020B0604020202020204" pitchFamily="34" charset="0"/>
                <a:cs typeface="Microsoft Sans Serif" panose="020B0604020202020204" pitchFamily="34" charset="0"/>
              </a:rPr>
              <a:t>i</a:t>
            </a:r>
            <a:r>
              <a:rPr lang="en-US" sz="6200" dirty="0">
                <a:solidFill>
                  <a:srgbClr val="212121"/>
                </a:solidFill>
                <a:ea typeface="Microsoft Sans Serif" panose="020B0604020202020204" pitchFamily="34" charset="0"/>
                <a:cs typeface="Microsoft Sans Serif" panose="020B0604020202020204" pitchFamily="34" charset="0"/>
              </a:rPr>
              <a:t>ce;</a:t>
            </a:r>
          </a:p>
          <a:p>
            <a:pPr marL="457200" lvl="2">
              <a:lnSpc>
                <a:spcPct val="120000"/>
              </a:lnSpc>
              <a:spcBef>
                <a:spcPts val="0"/>
              </a:spcBef>
            </a:pPr>
            <a:r>
              <a:rPr lang="en-US" sz="6200" dirty="0">
                <a:solidFill>
                  <a:srgbClr val="212121"/>
                </a:solidFill>
                <a:ea typeface="Microsoft Sans Serif" panose="020B0604020202020204" pitchFamily="34" charset="0"/>
                <a:cs typeface="Microsoft Sans Serif" panose="020B0604020202020204" pitchFamily="34" charset="0"/>
              </a:rPr>
              <a:t>Grievance resolution history;  </a:t>
            </a:r>
          </a:p>
          <a:p>
            <a:pPr marL="457200" lvl="2">
              <a:lnSpc>
                <a:spcPct val="120000"/>
              </a:lnSpc>
              <a:spcBef>
                <a:spcPts val="0"/>
              </a:spcBef>
              <a:spcAft>
                <a:spcPts val="600"/>
              </a:spcAft>
            </a:pPr>
            <a:r>
              <a:rPr lang="en-US" sz="6200" dirty="0">
                <a:solidFill>
                  <a:srgbClr val="212121"/>
                </a:solidFill>
                <a:ea typeface="Microsoft Sans Serif" panose="020B0604020202020204" pitchFamily="34" charset="0"/>
                <a:cs typeface="Microsoft Sans Serif" panose="020B0604020202020204" pitchFamily="34" charset="0"/>
              </a:rPr>
              <a:t>All information can provide is</a:t>
            </a:r>
            <a:r>
              <a:rPr lang="en-US" sz="6200" dirty="0">
                <a:ea typeface="Microsoft Sans Serif" panose="020B0604020202020204" pitchFamily="34" charset="0"/>
                <a:cs typeface="Microsoft Sans Serif" panose="020B0604020202020204" pitchFamily="34" charset="0"/>
              </a:rPr>
              <a:t> g</a:t>
            </a:r>
            <a:r>
              <a:rPr lang="en-US" sz="6200" dirty="0">
                <a:solidFill>
                  <a:srgbClr val="212121"/>
                </a:solidFill>
                <a:ea typeface="Microsoft Sans Serif" panose="020B0604020202020204" pitchFamily="34" charset="0"/>
                <a:cs typeface="Microsoft Sans Serif" panose="020B0604020202020204" pitchFamily="34" charset="0"/>
              </a:rPr>
              <a:t>uidance and the guidance </a:t>
            </a:r>
            <a:r>
              <a:rPr lang="en-US" sz="6200" u="sng" dirty="0">
                <a:solidFill>
                  <a:srgbClr val="212121"/>
                </a:solidFill>
                <a:ea typeface="Microsoft Sans Serif" panose="020B0604020202020204" pitchFamily="34" charset="0"/>
                <a:cs typeface="Microsoft Sans Serif" panose="020B0604020202020204" pitchFamily="34" charset="0"/>
              </a:rPr>
              <a:t>may not </a:t>
            </a:r>
            <a:r>
              <a:rPr lang="en-US" sz="6200" dirty="0">
                <a:solidFill>
                  <a:srgbClr val="212121"/>
                </a:solidFill>
                <a:ea typeface="Microsoft Sans Serif" panose="020B0604020202020204" pitchFamily="34" charset="0"/>
                <a:cs typeface="Microsoft Sans Serif" panose="020B0604020202020204" pitchFamily="34" charset="0"/>
              </a:rPr>
              <a:t>be definitive.</a:t>
            </a:r>
          </a:p>
          <a:p>
            <a:pPr marL="57150" indent="-285750" algn="l">
              <a:lnSpc>
                <a:spcPct val="120000"/>
              </a:lnSpc>
              <a:spcBef>
                <a:spcPts val="0"/>
              </a:spcBef>
              <a:spcAft>
                <a:spcPts val="600"/>
              </a:spcAft>
              <a:buClr>
                <a:srgbClr val="C00000"/>
              </a:buClr>
              <a:buFont typeface="Wingdings" panose="05000000000000000000" pitchFamily="2" charset="2"/>
              <a:buChar char="v"/>
            </a:pPr>
            <a:r>
              <a:rPr lang="en-US" sz="6200" dirty="0">
                <a:solidFill>
                  <a:srgbClr val="212121"/>
                </a:solidFill>
                <a:ea typeface="Microsoft Sans Serif" panose="020B0604020202020204" pitchFamily="34" charset="0"/>
                <a:cs typeface="Microsoft Sans Serif" panose="020B0604020202020204" pitchFamily="34" charset="0"/>
              </a:rPr>
              <a:t>No automatic exclusion for “specialty” work, “warranty” work or work occurring in a laboratory or classroom</a:t>
            </a:r>
          </a:p>
          <a:p>
            <a:pPr marL="57150" indent="-285750" algn="l">
              <a:lnSpc>
                <a:spcPct val="120000"/>
              </a:lnSpc>
              <a:spcBef>
                <a:spcPts val="0"/>
              </a:spcBef>
              <a:spcAft>
                <a:spcPts val="600"/>
              </a:spcAft>
              <a:buClr>
                <a:srgbClr val="C00000"/>
              </a:buClr>
              <a:buFont typeface="Wingdings" panose="05000000000000000000" pitchFamily="2" charset="2"/>
              <a:buChar char="v"/>
            </a:pPr>
            <a:r>
              <a:rPr lang="en-US" sz="6200" dirty="0">
                <a:solidFill>
                  <a:srgbClr val="212121"/>
                </a:solidFill>
                <a:ea typeface="Microsoft Sans Serif" panose="020B0604020202020204" pitchFamily="34" charset="0"/>
                <a:cs typeface="Microsoft Sans Serif" panose="020B0604020202020204" pitchFamily="34" charset="0"/>
              </a:rPr>
              <a:t>Relevant to consider whether there is an attachment to the fabric/ structure of the building, in some circumstances this is not significant, e.g., wooden fences, large adhesive posters, banners on light poles</a:t>
            </a:r>
          </a:p>
          <a:p>
            <a:pPr marL="57150" indent="-285750" algn="l">
              <a:lnSpc>
                <a:spcPct val="120000"/>
              </a:lnSpc>
              <a:spcBef>
                <a:spcPts val="0"/>
              </a:spcBef>
              <a:spcAft>
                <a:spcPts val="600"/>
              </a:spcAft>
              <a:buClr>
                <a:srgbClr val="C00000"/>
              </a:buClr>
              <a:buFont typeface="Wingdings" panose="05000000000000000000" pitchFamily="2" charset="2"/>
              <a:buChar char="v"/>
            </a:pPr>
            <a:r>
              <a:rPr lang="en-US" sz="6200" dirty="0">
                <a:solidFill>
                  <a:srgbClr val="212121"/>
                </a:solidFill>
                <a:ea typeface="Microsoft Sans Serif" panose="020B0604020202020204" pitchFamily="34" charset="0"/>
                <a:cs typeface="Microsoft Sans Serif" panose="020B0604020202020204" pitchFamily="34" charset="0"/>
              </a:rPr>
              <a:t>Trade business agents have been helpful in finding union contractors to do specific work, e.g</a:t>
            </a:r>
            <a:r>
              <a:rPr lang="en-US" sz="6200">
                <a:solidFill>
                  <a:srgbClr val="212121"/>
                </a:solidFill>
                <a:ea typeface="Microsoft Sans Serif" panose="020B0604020202020204" pitchFamily="34" charset="0"/>
                <a:cs typeface="Microsoft Sans Serif" panose="020B0604020202020204" pitchFamily="34" charset="0"/>
              </a:rPr>
              <a:t>., Dairy Plant, CEP</a:t>
            </a:r>
            <a:endParaRPr lang="en-US" sz="6200" dirty="0">
              <a:solidFill>
                <a:srgbClr val="212121"/>
              </a:solidFill>
              <a:ea typeface="Microsoft Sans Serif" panose="020B0604020202020204" pitchFamily="34" charset="0"/>
              <a:cs typeface="Microsoft Sans Serif" panose="020B0604020202020204" pitchFamily="34" charset="0"/>
            </a:endParaRPr>
          </a:p>
          <a:p>
            <a:pPr algn="l">
              <a:lnSpc>
                <a:spcPct val="120000"/>
              </a:lnSpc>
              <a:spcBef>
                <a:spcPts val="0"/>
              </a:spcBef>
              <a:spcAft>
                <a:spcPts val="600"/>
              </a:spcAft>
              <a:buClr>
                <a:srgbClr val="C00000"/>
              </a:buClr>
            </a:pPr>
            <a:endParaRPr lang="en-US" sz="6200" dirty="0">
              <a:ea typeface="Microsoft Sans Serif" panose="020B0604020202020204" pitchFamily="34" charset="0"/>
              <a:cs typeface="Microsoft Sans Serif" panose="020B0604020202020204" pitchFamily="34" charset="0"/>
            </a:endParaRPr>
          </a:p>
          <a:p>
            <a:pPr algn="l"/>
            <a:endParaRPr lang="en-US" dirty="0"/>
          </a:p>
        </p:txBody>
      </p:sp>
      <p:sp>
        <p:nvSpPr>
          <p:cNvPr id="3" name="Title 2">
            <a:extLst>
              <a:ext uri="{FF2B5EF4-FFF2-40B4-BE49-F238E27FC236}">
                <a16:creationId xmlns:a16="http://schemas.microsoft.com/office/drawing/2014/main" id="{8CE1F360-0D1C-7B00-7D3A-6B3BAD8B2537}"/>
              </a:ext>
            </a:extLst>
          </p:cNvPr>
          <p:cNvSpPr>
            <a:spLocks noGrp="1"/>
          </p:cNvSpPr>
          <p:nvPr>
            <p:ph type="title"/>
          </p:nvPr>
        </p:nvSpPr>
        <p:spPr>
          <a:xfrm>
            <a:off x="0" y="609600"/>
            <a:ext cx="9144000" cy="990600"/>
          </a:xfrm>
        </p:spPr>
        <p:txBody>
          <a:bodyPr/>
          <a:lstStyle/>
          <a:p>
            <a:r>
              <a:rPr lang="en-US" dirty="0">
                <a:solidFill>
                  <a:schemeClr val="accent1"/>
                </a:solidFill>
              </a:rPr>
              <a:t>Determination of Exclusive Jurisdiction</a:t>
            </a:r>
          </a:p>
        </p:txBody>
      </p:sp>
    </p:spTree>
    <p:extLst>
      <p:ext uri="{BB962C8B-B14F-4D97-AF65-F5344CB8AC3E}">
        <p14:creationId xmlns:p14="http://schemas.microsoft.com/office/powerpoint/2010/main" val="59039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4FA3DCC-4A8D-E5E8-8427-C1B0E35C53BC}"/>
              </a:ext>
            </a:extLst>
          </p:cNvPr>
          <p:cNvSpPr>
            <a:spLocks noGrp="1"/>
          </p:cNvSpPr>
          <p:nvPr>
            <p:ph type="body" sz="quarter" idx="13"/>
          </p:nvPr>
        </p:nvSpPr>
        <p:spPr>
          <a:xfrm>
            <a:off x="0" y="1766298"/>
            <a:ext cx="9144000" cy="4482101"/>
          </a:xfrm>
        </p:spPr>
        <p:txBody>
          <a:bodyPr>
            <a:normAutofit/>
          </a:bodyPr>
          <a:lstStyle/>
          <a:p>
            <a:pPr marL="457200" indent="-457200" algn="l">
              <a:buFont typeface="Arial" panose="020B0604020202020204" pitchFamily="34" charset="0"/>
              <a:buChar char="•"/>
            </a:pPr>
            <a:r>
              <a:rPr lang="en-US" sz="2400" dirty="0"/>
              <a:t>Last stage of Grievance procedure is arbitration; arbitration decision are almost impossible to overturn; will be sustained even if the arbitrator makes a mistake as to the law or the facts</a:t>
            </a:r>
          </a:p>
          <a:p>
            <a:pPr marL="457200" indent="-457200" algn="l">
              <a:buFont typeface="Arial" panose="020B0604020202020204" pitchFamily="34" charset="0"/>
              <a:buChar char="•"/>
            </a:pPr>
            <a:r>
              <a:rPr lang="en-US" sz="2400" dirty="0"/>
              <a:t>Recent arbitration decisions have changed the landscape</a:t>
            </a:r>
          </a:p>
          <a:p>
            <a:pPr marL="1200150" lvl="1" indent="-457200">
              <a:buFont typeface="Arial" panose="020B0604020202020204" pitchFamily="34" charset="0"/>
              <a:buChar char="•"/>
            </a:pPr>
            <a:r>
              <a:rPr lang="en-US" sz="2000" dirty="0"/>
              <a:t>Newman Arena bleachers:  maintained since their installation in 1990 by a non-union company; arbitrator ruled that going forward Cornell has to use labor represented by the BTC</a:t>
            </a:r>
          </a:p>
          <a:p>
            <a:pPr marL="1200150" lvl="1" indent="-457200">
              <a:buFont typeface="Arial" panose="020B0604020202020204" pitchFamily="34" charset="0"/>
              <a:buChar char="•"/>
            </a:pPr>
            <a:r>
              <a:rPr lang="en-US" sz="2000" dirty="0"/>
              <a:t>Banners on Light Poles: arbitrator ruled that all banners must be produced by BTC labor and placed on the light poles by BTC labor; no evidence that BTC labor can produce the banners at issue</a:t>
            </a:r>
          </a:p>
          <a:p>
            <a:pPr marL="1200150" lvl="1" indent="-457200">
              <a:buFont typeface="Arial" panose="020B0604020202020204" pitchFamily="34" charset="0"/>
              <a:buChar char="•"/>
            </a:pPr>
            <a:r>
              <a:rPr lang="en-US" sz="2000" dirty="0"/>
              <a:t>“Point of Connection” arbitrator amended long standing practice at Wilson Labs about where technician work begins and union labor ends</a:t>
            </a:r>
          </a:p>
          <a:p>
            <a:pPr marL="457200" indent="-457200" algn="l">
              <a:buFont typeface="Arial" panose="020B0604020202020204" pitchFamily="34" charset="0"/>
              <a:buChar char="•"/>
            </a:pPr>
            <a:endParaRPr lang="en-US" sz="2400" dirty="0"/>
          </a:p>
        </p:txBody>
      </p:sp>
      <p:sp>
        <p:nvSpPr>
          <p:cNvPr id="3" name="Title 2">
            <a:extLst>
              <a:ext uri="{FF2B5EF4-FFF2-40B4-BE49-F238E27FC236}">
                <a16:creationId xmlns:a16="http://schemas.microsoft.com/office/drawing/2014/main" id="{D6AD8229-D493-2D22-443B-63B1B16910F3}"/>
              </a:ext>
            </a:extLst>
          </p:cNvPr>
          <p:cNvSpPr>
            <a:spLocks noGrp="1"/>
          </p:cNvSpPr>
          <p:nvPr>
            <p:ph type="title"/>
          </p:nvPr>
        </p:nvSpPr>
        <p:spPr>
          <a:xfrm>
            <a:off x="0" y="990600"/>
            <a:ext cx="9144000" cy="685800"/>
          </a:xfrm>
        </p:spPr>
        <p:txBody>
          <a:bodyPr/>
          <a:lstStyle/>
          <a:p>
            <a:r>
              <a:rPr lang="en-US" dirty="0">
                <a:solidFill>
                  <a:schemeClr val="accent1"/>
                </a:solidFill>
              </a:rPr>
              <a:t>Recent Arbitration Decisions</a:t>
            </a:r>
          </a:p>
        </p:txBody>
      </p:sp>
    </p:spTree>
    <p:extLst>
      <p:ext uri="{BB962C8B-B14F-4D97-AF65-F5344CB8AC3E}">
        <p14:creationId xmlns:p14="http://schemas.microsoft.com/office/powerpoint/2010/main" val="3280869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D79B234-CF73-E64A-492F-B95BFB662051}"/>
              </a:ext>
            </a:extLst>
          </p:cNvPr>
          <p:cNvSpPr>
            <a:spLocks noGrp="1"/>
          </p:cNvSpPr>
          <p:nvPr>
            <p:ph type="body" sz="quarter" idx="13"/>
          </p:nvPr>
        </p:nvSpPr>
        <p:spPr>
          <a:xfrm>
            <a:off x="25685" y="1905000"/>
            <a:ext cx="9144000" cy="4495800"/>
          </a:xfrm>
        </p:spPr>
        <p:txBody>
          <a:bodyPr>
            <a:normAutofit/>
          </a:bodyPr>
          <a:lstStyle/>
          <a:p>
            <a:pPr algn="l"/>
            <a:r>
              <a:rPr lang="en-US" sz="2400" dirty="0"/>
              <a:t>Non-BTC Personnel can perform work within the exclusive jurisdiction of those trades:</a:t>
            </a:r>
          </a:p>
          <a:p>
            <a:pPr marL="342900" indent="-342900" algn="l">
              <a:buFont typeface="Arial" panose="020B0604020202020204" pitchFamily="34" charset="0"/>
              <a:buChar char="•"/>
            </a:pPr>
            <a:r>
              <a:rPr lang="en-US" sz="2400" dirty="0"/>
              <a:t>By permission of the trade,</a:t>
            </a:r>
          </a:p>
          <a:p>
            <a:pPr marL="1085850" lvl="1" indent="-342900">
              <a:buFont typeface="Arial" panose="020B0604020202020204" pitchFamily="34" charset="0"/>
              <a:buChar char="•"/>
            </a:pPr>
            <a:r>
              <a:rPr lang="en-US" sz="2000" dirty="0"/>
              <a:t>E.g., wood carving at A.D. White House; slab-jacking uneven concrete steps </a:t>
            </a:r>
          </a:p>
          <a:p>
            <a:pPr marL="342900" indent="-342900" algn="l">
              <a:buFont typeface="Arial" panose="020B0604020202020204" pitchFamily="34" charset="0"/>
              <a:buChar char="•"/>
            </a:pPr>
            <a:r>
              <a:rPr lang="en-US" sz="2400" dirty="0"/>
              <a:t>By past practice accepted and endorsed by the BTC</a:t>
            </a:r>
          </a:p>
          <a:p>
            <a:pPr marL="1085850" lvl="1" indent="-342900">
              <a:buFont typeface="Arial" panose="020B0604020202020204" pitchFamily="34" charset="0"/>
              <a:buChar char="•"/>
            </a:pPr>
            <a:r>
              <a:rPr lang="en-US" sz="2000" dirty="0"/>
              <a:t>E.g., tasks defined in the Minor Repairs article, laborers performing insulation work, most “warranty” work</a:t>
            </a:r>
          </a:p>
          <a:p>
            <a:pPr marL="342900" indent="-342900" algn="l">
              <a:buFont typeface="Arial" panose="020B0604020202020204" pitchFamily="34" charset="0"/>
              <a:buChar char="•"/>
            </a:pPr>
            <a:r>
              <a:rPr lang="en-US" sz="2400" dirty="0"/>
              <a:t>By arbitration decision</a:t>
            </a:r>
          </a:p>
          <a:p>
            <a:pPr marL="1085850" lvl="1" indent="-342900">
              <a:buFont typeface="Arial" panose="020B0604020202020204" pitchFamily="34" charset="0"/>
              <a:buChar char="•"/>
            </a:pPr>
            <a:r>
              <a:rPr lang="en-US" sz="2000" dirty="0"/>
              <a:t>E.g., furniture repair </a:t>
            </a:r>
          </a:p>
          <a:p>
            <a:pPr marL="342900" indent="-342900" algn="l">
              <a:buFont typeface="Arial" panose="020B0604020202020204" pitchFamily="34" charset="0"/>
              <a:buChar char="•"/>
            </a:pPr>
            <a:r>
              <a:rPr lang="en-US" sz="2400" dirty="0"/>
              <a:t>On state facilities or state contracts, where the prevailing wage is paid</a:t>
            </a:r>
          </a:p>
          <a:p>
            <a:pPr marL="1085850" lvl="1" indent="-342900">
              <a:buFont typeface="Arial" panose="020B0604020202020204" pitchFamily="34" charset="0"/>
              <a:buChar char="•"/>
            </a:pPr>
            <a:r>
              <a:rPr lang="en-US" sz="2000" dirty="0"/>
              <a:t>Work at </a:t>
            </a:r>
            <a:r>
              <a:rPr lang="en-US" sz="2000" dirty="0" err="1"/>
              <a:t>Kinzelburg</a:t>
            </a:r>
            <a:r>
              <a:rPr lang="en-US" sz="2000" dirty="0"/>
              <a:t>, CVM, Dairy Plant</a:t>
            </a:r>
          </a:p>
          <a:p>
            <a:pPr algn="l"/>
            <a:endParaRPr lang="en-US" sz="2400" dirty="0"/>
          </a:p>
          <a:p>
            <a:pPr marL="1085850" lvl="1" indent="-342900">
              <a:buFont typeface="Arial" panose="020B0604020202020204" pitchFamily="34" charset="0"/>
              <a:buChar char="•"/>
            </a:pPr>
            <a:endParaRPr lang="en-US" sz="2000" dirty="0"/>
          </a:p>
          <a:p>
            <a:pPr algn="l"/>
            <a:endParaRPr lang="en-US" sz="2200" dirty="0"/>
          </a:p>
          <a:p>
            <a:pPr algn="l"/>
            <a:endParaRPr lang="en-US" sz="2200" dirty="0"/>
          </a:p>
        </p:txBody>
      </p:sp>
      <p:sp>
        <p:nvSpPr>
          <p:cNvPr id="3" name="Title 2">
            <a:extLst>
              <a:ext uri="{FF2B5EF4-FFF2-40B4-BE49-F238E27FC236}">
                <a16:creationId xmlns:a16="http://schemas.microsoft.com/office/drawing/2014/main" id="{C0CD9CEF-4ACC-319D-DB37-B0E3AE765928}"/>
              </a:ext>
            </a:extLst>
          </p:cNvPr>
          <p:cNvSpPr>
            <a:spLocks noGrp="1"/>
          </p:cNvSpPr>
          <p:nvPr>
            <p:ph type="title"/>
          </p:nvPr>
        </p:nvSpPr>
        <p:spPr>
          <a:xfrm>
            <a:off x="0" y="838200"/>
            <a:ext cx="9144000" cy="762000"/>
          </a:xfrm>
        </p:spPr>
        <p:txBody>
          <a:bodyPr/>
          <a:lstStyle/>
          <a:p>
            <a:r>
              <a:rPr lang="en-US" dirty="0">
                <a:solidFill>
                  <a:schemeClr val="accent1"/>
                </a:solidFill>
              </a:rPr>
              <a:t>	Work Performed by Non-BTC Personnel</a:t>
            </a:r>
          </a:p>
        </p:txBody>
      </p:sp>
    </p:spTree>
    <p:extLst>
      <p:ext uri="{BB962C8B-B14F-4D97-AF65-F5344CB8AC3E}">
        <p14:creationId xmlns:p14="http://schemas.microsoft.com/office/powerpoint/2010/main" val="135459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440051" y="457200"/>
            <a:ext cx="4263898" cy="566822"/>
          </a:xfrm>
          <a:prstGeom prst="rect">
            <a:avLst/>
          </a:prstGeom>
        </p:spPr>
        <p:txBody>
          <a:bodyPr vert="horz" wrap="square" lIns="0" tIns="12700" rIns="0" bIns="0" rtlCol="0">
            <a:spAutoFit/>
          </a:bodyPr>
          <a:lstStyle/>
          <a:p>
            <a:pPr marL="12700">
              <a:lnSpc>
                <a:spcPct val="100000"/>
              </a:lnSpc>
              <a:spcBef>
                <a:spcPts val="100"/>
              </a:spcBef>
            </a:pPr>
            <a:r>
              <a:rPr sz="3600" b="1" spc="-70" dirty="0">
                <a:solidFill>
                  <a:schemeClr val="tx1">
                    <a:lumMod val="85000"/>
                    <a:lumOff val="15000"/>
                  </a:schemeClr>
                </a:solidFill>
              </a:rPr>
              <a:t>Today’s</a:t>
            </a:r>
            <a:r>
              <a:rPr sz="3600" b="1" spc="-280" dirty="0">
                <a:solidFill>
                  <a:schemeClr val="tx1">
                    <a:lumMod val="85000"/>
                    <a:lumOff val="15000"/>
                  </a:schemeClr>
                </a:solidFill>
              </a:rPr>
              <a:t> </a:t>
            </a:r>
            <a:r>
              <a:rPr sz="3600" b="1" dirty="0">
                <a:solidFill>
                  <a:schemeClr val="tx1">
                    <a:lumMod val="85000"/>
                    <a:lumOff val="15000"/>
                  </a:schemeClr>
                </a:solidFill>
              </a:rPr>
              <a:t>Agenda</a:t>
            </a:r>
          </a:p>
        </p:txBody>
      </p:sp>
      <p:sp>
        <p:nvSpPr>
          <p:cNvPr id="3" name="object 3"/>
          <p:cNvSpPr txBox="1"/>
          <p:nvPr/>
        </p:nvSpPr>
        <p:spPr>
          <a:xfrm>
            <a:off x="457200" y="1447800"/>
            <a:ext cx="8686800" cy="4321696"/>
          </a:xfrm>
          <a:prstGeom prst="rect">
            <a:avLst/>
          </a:prstGeom>
        </p:spPr>
        <p:txBody>
          <a:bodyPr vert="horz" wrap="square" lIns="0" tIns="12700" rIns="0" bIns="0" rtlCol="0">
            <a:spAutoFit/>
          </a:bodyPr>
          <a:lstStyle/>
          <a:p>
            <a:pPr algn="l" rtl="0" fontAlgn="base">
              <a:buFont typeface="Arial" panose="020B0604020202020204" pitchFamily="34" charset="0"/>
              <a:buChar char="•"/>
            </a:pPr>
            <a:r>
              <a:rPr lang="en-US" sz="2800" b="0" i="0" dirty="0">
                <a:solidFill>
                  <a:srgbClr val="000000"/>
                </a:solidFill>
                <a:effectLst/>
                <a:latin typeface="Calibri" panose="020F0502020204030204" pitchFamily="34" charset="0"/>
              </a:rPr>
              <a:t>Knowledge Management System Project Update (</a:t>
            </a:r>
            <a:r>
              <a:rPr lang="en-US" sz="2800" dirty="0">
                <a:solidFill>
                  <a:srgbClr val="000000"/>
                </a:solidFill>
                <a:latin typeface="Calibri" panose="020F0502020204030204" pitchFamily="34" charset="0"/>
              </a:rPr>
              <a:t>10</a:t>
            </a:r>
            <a:r>
              <a:rPr lang="en-US" sz="2800" b="0" i="0" dirty="0">
                <a:solidFill>
                  <a:srgbClr val="000000"/>
                </a:solidFill>
                <a:effectLst/>
                <a:latin typeface="Calibri" panose="020F0502020204030204" pitchFamily="34" charset="0"/>
              </a:rPr>
              <a:t> min)</a:t>
            </a:r>
          </a:p>
          <a:p>
            <a:pPr lvl="1" fontAlgn="base">
              <a:buFont typeface="Arial" panose="020B0604020202020204" pitchFamily="34" charset="0"/>
              <a:buChar char="•"/>
            </a:pPr>
            <a:r>
              <a:rPr lang="en-US" sz="2800" b="0" i="0" dirty="0">
                <a:solidFill>
                  <a:srgbClr val="000000"/>
                </a:solidFill>
                <a:effectLst/>
                <a:latin typeface="Calibri" panose="020F0502020204030204" pitchFamily="34" charset="0"/>
              </a:rPr>
              <a:t>Taylor Thompson</a:t>
            </a:r>
          </a:p>
          <a:p>
            <a:pPr algn="l" rtl="0" fontAlgn="base">
              <a:buFont typeface="Arial" panose="020B0604020202020204" pitchFamily="34" charset="0"/>
              <a:buChar char="•"/>
            </a:pPr>
            <a:r>
              <a:rPr lang="en-US" sz="2800" b="0" i="0" dirty="0">
                <a:solidFill>
                  <a:srgbClr val="000000"/>
                </a:solidFill>
                <a:effectLst/>
                <a:latin typeface="Calibri" panose="020F0502020204030204" pitchFamily="34" charset="0"/>
              </a:rPr>
              <a:t>PCBs Testing </a:t>
            </a:r>
            <a:r>
              <a:rPr lang="en-US" sz="2800" b="0" i="0" dirty="0" err="1">
                <a:solidFill>
                  <a:srgbClr val="000000"/>
                </a:solidFill>
                <a:effectLst/>
                <a:latin typeface="Calibri" panose="020F0502020204030204" pitchFamily="34" charset="0"/>
              </a:rPr>
              <a:t>Gdocs</a:t>
            </a:r>
            <a:r>
              <a:rPr lang="en-US" sz="2800" b="0" i="0" dirty="0">
                <a:solidFill>
                  <a:srgbClr val="000000"/>
                </a:solidFill>
                <a:effectLst/>
                <a:latin typeface="Calibri" panose="020F0502020204030204" pitchFamily="34" charset="0"/>
              </a:rPr>
              <a:t> (10 min)</a:t>
            </a:r>
          </a:p>
          <a:p>
            <a:pPr lvl="1" fontAlgn="base">
              <a:buFont typeface="Arial" panose="020B0604020202020204" pitchFamily="34" charset="0"/>
              <a:buChar char="•"/>
            </a:pPr>
            <a:r>
              <a:rPr lang="en-US" sz="2800" b="0" i="0" dirty="0">
                <a:solidFill>
                  <a:srgbClr val="000000"/>
                </a:solidFill>
                <a:effectLst/>
                <a:latin typeface="Calibri" panose="020F0502020204030204" pitchFamily="34" charset="0"/>
              </a:rPr>
              <a:t>Travis Fisher</a:t>
            </a:r>
          </a:p>
          <a:p>
            <a:pPr algn="l" rtl="0" fontAlgn="base">
              <a:buFont typeface="Arial" panose="020B0604020202020204" pitchFamily="34" charset="0"/>
              <a:buChar char="•"/>
            </a:pPr>
            <a:r>
              <a:rPr lang="en-US" sz="2800" b="0" i="0" dirty="0">
                <a:solidFill>
                  <a:srgbClr val="000000"/>
                </a:solidFill>
                <a:effectLst/>
                <a:latin typeface="Calibri" panose="020F0502020204030204" pitchFamily="34" charset="0"/>
              </a:rPr>
              <a:t>QA Program Snapshot (10 min) </a:t>
            </a:r>
          </a:p>
          <a:p>
            <a:pPr lvl="1" fontAlgn="base">
              <a:buFont typeface="Arial" panose="020B0604020202020204" pitchFamily="34" charset="0"/>
              <a:buChar char="•"/>
            </a:pPr>
            <a:r>
              <a:rPr lang="en-US" sz="2800" b="0" i="0" dirty="0">
                <a:solidFill>
                  <a:srgbClr val="000000"/>
                </a:solidFill>
                <a:effectLst/>
                <a:latin typeface="Calibri" panose="020F0502020204030204" pitchFamily="34" charset="0"/>
              </a:rPr>
              <a:t>Liesl Margolin</a:t>
            </a:r>
          </a:p>
          <a:p>
            <a:pPr algn="l" rtl="0" fontAlgn="base">
              <a:buFont typeface="Arial" panose="020B0604020202020204" pitchFamily="34" charset="0"/>
              <a:buChar char="•"/>
            </a:pPr>
            <a:r>
              <a:rPr lang="en-US" sz="2800" b="0" i="0" dirty="0">
                <a:solidFill>
                  <a:srgbClr val="000000"/>
                </a:solidFill>
                <a:effectLst/>
                <a:latin typeface="Calibri" panose="020F0502020204030204" pitchFamily="34" charset="0"/>
              </a:rPr>
              <a:t>E&amp;S Team Intros (10 min) </a:t>
            </a:r>
          </a:p>
          <a:p>
            <a:pPr lvl="1" fontAlgn="base">
              <a:buFont typeface="Arial" panose="020B0604020202020204" pitchFamily="34" charset="0"/>
              <a:buChar char="•"/>
            </a:pPr>
            <a:r>
              <a:rPr lang="en-US" sz="2800" b="0" i="0" dirty="0">
                <a:solidFill>
                  <a:srgbClr val="000000"/>
                </a:solidFill>
                <a:effectLst/>
                <a:latin typeface="Calibri" panose="020F0502020204030204" pitchFamily="34" charset="0"/>
              </a:rPr>
              <a:t>Cole Tucker </a:t>
            </a:r>
          </a:p>
          <a:p>
            <a:pPr algn="l" rtl="0" fontAlgn="base">
              <a:buFont typeface="Arial" panose="020B0604020202020204" pitchFamily="34" charset="0"/>
              <a:buChar char="•"/>
            </a:pPr>
            <a:r>
              <a:rPr lang="en-US" sz="2800" b="0" i="0" dirty="0">
                <a:solidFill>
                  <a:srgbClr val="000000"/>
                </a:solidFill>
                <a:effectLst/>
                <a:latin typeface="Calibri" panose="020F0502020204030204" pitchFamily="34" charset="0"/>
              </a:rPr>
              <a:t>Trade Labor for Preferred Vendors Presentation (15 min) </a:t>
            </a:r>
          </a:p>
          <a:p>
            <a:pPr lvl="1" fontAlgn="base">
              <a:buFont typeface="Arial" panose="020B0604020202020204" pitchFamily="34" charset="0"/>
              <a:buChar char="•"/>
            </a:pPr>
            <a:r>
              <a:rPr lang="en-US" sz="2800" b="0" i="0" dirty="0">
                <a:solidFill>
                  <a:srgbClr val="000000"/>
                </a:solidFill>
                <a:effectLst/>
                <a:latin typeface="Calibri" panose="020F0502020204030204" pitchFamily="34" charset="0"/>
              </a:rPr>
              <a:t>Laurie Johnston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1B066BF-BB3D-6DD4-11A0-078A445F2C23}"/>
              </a:ext>
            </a:extLst>
          </p:cNvPr>
          <p:cNvSpPr>
            <a:spLocks noGrp="1"/>
          </p:cNvSpPr>
          <p:nvPr>
            <p:ph type="body" sz="quarter" idx="13"/>
          </p:nvPr>
        </p:nvSpPr>
        <p:spPr>
          <a:xfrm>
            <a:off x="0" y="1905000"/>
            <a:ext cx="9144000" cy="4343400"/>
          </a:xfrm>
        </p:spPr>
        <p:txBody>
          <a:bodyPr>
            <a:normAutofit fontScale="77500" lnSpcReduction="20000"/>
          </a:bodyPr>
          <a:lstStyle/>
          <a:p>
            <a:pPr algn="l"/>
            <a:r>
              <a:rPr lang="en-US" sz="2400" dirty="0"/>
              <a:t>In subcontracted work, if there is a dispute between a trades union that is part of the BTC on campus, and another trades union, e.g., Ironworkers, Millwrights, the University is not involved in the dispute. (page 53 of the Contract)</a:t>
            </a:r>
          </a:p>
          <a:p>
            <a:pPr algn="l"/>
            <a:endParaRPr lang="en-US" sz="2400" dirty="0"/>
          </a:p>
          <a:p>
            <a:pPr algn="l"/>
            <a:endParaRPr lang="en-US" sz="2400" dirty="0"/>
          </a:p>
          <a:p>
            <a:pPr algn="l"/>
            <a:r>
              <a:rPr lang="en-US" sz="2400" dirty="0"/>
              <a:t>Examples: 	</a:t>
            </a:r>
            <a:r>
              <a:rPr lang="en-US" sz="2400" u="sng" dirty="0"/>
              <a:t>Installation of CLT</a:t>
            </a:r>
          </a:p>
          <a:p>
            <a:pPr algn="l"/>
            <a:r>
              <a:rPr lang="en-US" sz="2400" dirty="0"/>
              <a:t>	Claimed by the Carpenters and Ironworkers</a:t>
            </a:r>
          </a:p>
          <a:p>
            <a:pPr algn="l"/>
            <a:r>
              <a:rPr lang="en-US" sz="2400" dirty="0"/>
              <a:t>	Up to the contractor to resolve the dispute with the trades</a:t>
            </a:r>
          </a:p>
          <a:p>
            <a:pPr algn="l"/>
            <a:r>
              <a:rPr lang="en-US" sz="2400" dirty="0"/>
              <a:t>		</a:t>
            </a:r>
            <a:r>
              <a:rPr lang="en-US" sz="2400" u="sng" dirty="0"/>
              <a:t>Curtain Wall at Physical Sciences</a:t>
            </a:r>
          </a:p>
          <a:p>
            <a:pPr algn="l"/>
            <a:r>
              <a:rPr lang="en-US" sz="2400" dirty="0"/>
              <a:t>	Claimed by the Ironworkers and Sheet Metal Workers</a:t>
            </a:r>
          </a:p>
          <a:p>
            <a:pPr algn="l"/>
            <a:r>
              <a:rPr lang="en-US" sz="2400" dirty="0"/>
              <a:t>	Up to the contractor to resolve the dispute with the trades</a:t>
            </a:r>
          </a:p>
          <a:p>
            <a:pPr algn="l"/>
            <a:endParaRPr lang="en-US" sz="2400" dirty="0"/>
          </a:p>
          <a:p>
            <a:pPr algn="l"/>
            <a:r>
              <a:rPr lang="en-US" sz="2400" b="1" dirty="0"/>
              <a:t>Note:</a:t>
            </a:r>
            <a:r>
              <a:rPr lang="en-US" sz="2400" dirty="0"/>
              <a:t> this does not mean if more than one trade claims a certain work, and one of the trades is not represented by the BTC, that non-union labor can be utilized for that work</a:t>
            </a:r>
          </a:p>
          <a:p>
            <a:pPr algn="l"/>
            <a:r>
              <a:rPr lang="en-US" sz="2400" dirty="0"/>
              <a:t>	</a:t>
            </a:r>
          </a:p>
        </p:txBody>
      </p:sp>
      <p:sp>
        <p:nvSpPr>
          <p:cNvPr id="3" name="Title 2">
            <a:extLst>
              <a:ext uri="{FF2B5EF4-FFF2-40B4-BE49-F238E27FC236}">
                <a16:creationId xmlns:a16="http://schemas.microsoft.com/office/drawing/2014/main" id="{773B4169-2E62-686A-6709-DCCB2A7C1CC2}"/>
              </a:ext>
            </a:extLst>
          </p:cNvPr>
          <p:cNvSpPr>
            <a:spLocks noGrp="1"/>
          </p:cNvSpPr>
          <p:nvPr>
            <p:ph type="title"/>
          </p:nvPr>
        </p:nvSpPr>
        <p:spPr>
          <a:xfrm>
            <a:off x="0" y="838200"/>
            <a:ext cx="9144000" cy="762000"/>
          </a:xfrm>
        </p:spPr>
        <p:txBody>
          <a:bodyPr/>
          <a:lstStyle/>
          <a:p>
            <a:r>
              <a:rPr lang="en-US" dirty="0">
                <a:solidFill>
                  <a:schemeClr val="accent1"/>
                </a:solidFill>
              </a:rPr>
              <a:t>Subcontracted Jurisdictional Disputes</a:t>
            </a:r>
          </a:p>
        </p:txBody>
      </p:sp>
    </p:spTree>
    <p:extLst>
      <p:ext uri="{BB962C8B-B14F-4D97-AF65-F5344CB8AC3E}">
        <p14:creationId xmlns:p14="http://schemas.microsoft.com/office/powerpoint/2010/main" val="8120123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69075CF-D6D4-48A5-9DAA-9EF99FD4783C}"/>
              </a:ext>
            </a:extLst>
          </p:cNvPr>
          <p:cNvSpPr>
            <a:spLocks noGrp="1"/>
          </p:cNvSpPr>
          <p:nvPr>
            <p:ph type="body" sz="quarter" idx="13"/>
          </p:nvPr>
        </p:nvSpPr>
        <p:spPr>
          <a:xfrm>
            <a:off x="762000" y="1600200"/>
            <a:ext cx="7848600" cy="4495800"/>
          </a:xfrm>
        </p:spPr>
        <p:txBody>
          <a:bodyPr>
            <a:normAutofit fontScale="85000" lnSpcReduction="20000"/>
          </a:bodyPr>
          <a:lstStyle/>
          <a:p>
            <a:pPr marL="457200" indent="-457200" algn="l">
              <a:buFont typeface="Arial" panose="020B0604020202020204" pitchFamily="34" charset="0"/>
              <a:buChar char="•"/>
            </a:pPr>
            <a:r>
              <a:rPr lang="en-US" sz="2400" u="sng" dirty="0"/>
              <a:t>Definition:</a:t>
            </a:r>
          </a:p>
          <a:p>
            <a:pPr marL="1200150" lvl="1" indent="-457200">
              <a:buFont typeface="Arial" panose="020B0604020202020204" pitchFamily="34" charset="0"/>
              <a:buChar char="•"/>
            </a:pPr>
            <a:r>
              <a:rPr lang="en-US" sz="2000" dirty="0"/>
              <a:t>Glass Installation (not the work of the Painters)</a:t>
            </a:r>
          </a:p>
          <a:p>
            <a:pPr marL="1200150" lvl="1" indent="-457200">
              <a:buFont typeface="Arial" panose="020B0604020202020204" pitchFamily="34" charset="0"/>
              <a:buChar char="•"/>
            </a:pPr>
            <a:r>
              <a:rPr lang="en-US" sz="2000" dirty="0"/>
              <a:t>Rigging (not the work of the Laborers)</a:t>
            </a:r>
          </a:p>
          <a:p>
            <a:pPr marL="1200150" lvl="1" indent="-457200">
              <a:buFont typeface="Arial" panose="020B0604020202020204" pitchFamily="34" charset="0"/>
              <a:buChar char="•"/>
            </a:pPr>
            <a:r>
              <a:rPr lang="en-US" sz="2000" dirty="0"/>
              <a:t>Low voltage cable (not the work of the Electricians)</a:t>
            </a:r>
          </a:p>
          <a:p>
            <a:pPr marL="1200150" lvl="1" indent="-457200">
              <a:buFont typeface="Arial" panose="020B0604020202020204" pitchFamily="34" charset="0"/>
              <a:buChar char="•"/>
            </a:pPr>
            <a:r>
              <a:rPr lang="en-US" sz="2000" dirty="0"/>
              <a:t>Site Work (Cornell’s BTC agreement does not include IUOE operating engineers)</a:t>
            </a:r>
          </a:p>
          <a:p>
            <a:pPr marL="457200" indent="-457200" algn="l">
              <a:buFont typeface="Arial" panose="020B0604020202020204" pitchFamily="34" charset="0"/>
              <a:buChar char="•"/>
            </a:pPr>
            <a:r>
              <a:rPr lang="en-US" sz="2400" u="sng" dirty="0"/>
              <a:t>Past Practice, subject to recent arbitration decisions</a:t>
            </a:r>
            <a:endParaRPr lang="en-US" sz="2400" dirty="0"/>
          </a:p>
          <a:p>
            <a:pPr marL="1200150" lvl="1" indent="-457200">
              <a:buFont typeface="Arial" panose="020B0604020202020204" pitchFamily="34" charset="0"/>
              <a:buChar char="•"/>
            </a:pPr>
            <a:r>
              <a:rPr lang="en-US" sz="2000" u="sng" dirty="0"/>
              <a:t>Handrails:</a:t>
            </a:r>
            <a:r>
              <a:rPr lang="en-US" sz="2000" dirty="0"/>
              <a:t> performed at Cornell by sheet metal workers and non-union contractors; not recognized as exclusive work of sheet metal workers at Cornell</a:t>
            </a:r>
          </a:p>
          <a:p>
            <a:pPr marL="1200150" lvl="1" indent="-457200">
              <a:buFont typeface="Arial" panose="020B0604020202020204" pitchFamily="34" charset="0"/>
              <a:buChar char="•"/>
            </a:pPr>
            <a:r>
              <a:rPr lang="en-US" sz="2000" u="sng" dirty="0"/>
              <a:t>Fencing:</a:t>
            </a:r>
            <a:r>
              <a:rPr lang="en-US" sz="2000" dirty="0"/>
              <a:t>  wire and agricultural fencing are not exclusive work of the BTC; wood fencing is subject to carpenters’ exclusive jurisdiction</a:t>
            </a:r>
          </a:p>
          <a:p>
            <a:pPr marL="1200150" lvl="1" indent="-457200">
              <a:buFont typeface="Arial" panose="020B0604020202020204" pitchFamily="34" charset="0"/>
              <a:buChar char="•"/>
            </a:pPr>
            <a:r>
              <a:rPr lang="en-US" sz="2000" u="sng" dirty="0"/>
              <a:t>Elevators</a:t>
            </a:r>
          </a:p>
          <a:p>
            <a:pPr marL="1200150" lvl="1" indent="-457200">
              <a:buFont typeface="Arial" panose="020B0604020202020204" pitchFamily="34" charset="0"/>
              <a:buChar char="•"/>
            </a:pPr>
            <a:r>
              <a:rPr lang="en-US" sz="2000" u="sng" dirty="0"/>
              <a:t>Warranty Work</a:t>
            </a:r>
          </a:p>
          <a:p>
            <a:pPr marL="1200150" lvl="1" indent="-457200">
              <a:buFont typeface="Arial" panose="020B0604020202020204" pitchFamily="34" charset="0"/>
              <a:buChar char="•"/>
            </a:pPr>
            <a:r>
              <a:rPr lang="en-US" sz="2000" u="sng" dirty="0"/>
              <a:t>Installation of Specialized Equipment</a:t>
            </a:r>
            <a:endParaRPr lang="en-US" sz="2000" dirty="0"/>
          </a:p>
          <a:p>
            <a:pPr marL="1600200" lvl="2" indent="-457200"/>
            <a:r>
              <a:rPr lang="en-US" sz="1600" dirty="0"/>
              <a:t>Scientific Equipment</a:t>
            </a:r>
          </a:p>
          <a:p>
            <a:pPr marL="1600200" lvl="2" indent="-457200"/>
            <a:r>
              <a:rPr lang="en-US" sz="1600" dirty="0"/>
              <a:t>Water conditioning systems</a:t>
            </a:r>
          </a:p>
        </p:txBody>
      </p:sp>
      <p:sp>
        <p:nvSpPr>
          <p:cNvPr id="3" name="Title 2">
            <a:extLst>
              <a:ext uri="{FF2B5EF4-FFF2-40B4-BE49-F238E27FC236}">
                <a16:creationId xmlns:a16="http://schemas.microsoft.com/office/drawing/2014/main" id="{EE29A92A-7861-4374-A59C-C721C7A0967C}"/>
              </a:ext>
            </a:extLst>
          </p:cNvPr>
          <p:cNvSpPr>
            <a:spLocks noGrp="1"/>
          </p:cNvSpPr>
          <p:nvPr>
            <p:ph type="title"/>
          </p:nvPr>
        </p:nvSpPr>
        <p:spPr>
          <a:xfrm>
            <a:off x="609600" y="762000"/>
            <a:ext cx="8382000" cy="609600"/>
          </a:xfrm>
        </p:spPr>
        <p:txBody>
          <a:bodyPr>
            <a:normAutofit/>
          </a:bodyPr>
          <a:lstStyle/>
          <a:p>
            <a:r>
              <a:rPr lang="en-US" dirty="0">
                <a:solidFill>
                  <a:schemeClr val="accent1"/>
                </a:solidFill>
              </a:rPr>
              <a:t>Work Outside the Exclusive Jurisdiction </a:t>
            </a:r>
          </a:p>
        </p:txBody>
      </p:sp>
    </p:spTree>
    <p:extLst>
      <p:ext uri="{BB962C8B-B14F-4D97-AF65-F5344CB8AC3E}">
        <p14:creationId xmlns:p14="http://schemas.microsoft.com/office/powerpoint/2010/main" val="3672248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1126C7A-414A-4BA0-907C-19F2DE8714A3}"/>
              </a:ext>
            </a:extLst>
          </p:cNvPr>
          <p:cNvSpPr>
            <a:spLocks noGrp="1"/>
          </p:cNvSpPr>
          <p:nvPr>
            <p:ph type="body" sz="quarter" idx="13"/>
          </p:nvPr>
        </p:nvSpPr>
        <p:spPr>
          <a:xfrm>
            <a:off x="838200" y="1676400"/>
            <a:ext cx="7848600" cy="4495800"/>
          </a:xfrm>
        </p:spPr>
        <p:txBody>
          <a:bodyPr>
            <a:normAutofit fontScale="85000" lnSpcReduction="20000"/>
          </a:bodyPr>
          <a:lstStyle/>
          <a:p>
            <a:pPr marL="457200" indent="-457200" algn="l">
              <a:buFont typeface="Arial" panose="020B0604020202020204" pitchFamily="34" charset="0"/>
              <a:buChar char="•"/>
            </a:pPr>
            <a:r>
              <a:rPr lang="en-US" dirty="0"/>
              <a:t>Consult with Staff and Labor Relations</a:t>
            </a:r>
          </a:p>
          <a:p>
            <a:pPr marL="1200150" lvl="1" indent="-457200">
              <a:buFont typeface="Arial" panose="020B0604020202020204" pitchFamily="34" charset="0"/>
              <a:buChar char="•"/>
            </a:pPr>
            <a:r>
              <a:rPr lang="en-US" dirty="0"/>
              <a:t>Laurie Johnston (lmj6) (607-255-6866)</a:t>
            </a:r>
          </a:p>
          <a:p>
            <a:pPr marL="457200" indent="-457200" algn="l">
              <a:buFont typeface="Arial" panose="020B0604020202020204" pitchFamily="34" charset="0"/>
              <a:buChar char="•"/>
            </a:pPr>
            <a:r>
              <a:rPr lang="en-US" dirty="0"/>
              <a:t>Consult with Facilities Contracts</a:t>
            </a:r>
          </a:p>
          <a:p>
            <a:pPr marL="1200150" lvl="1" indent="-457200">
              <a:buFont typeface="Arial" panose="020B0604020202020204" pitchFamily="34" charset="0"/>
              <a:buChar char="•"/>
            </a:pPr>
            <a:r>
              <a:rPr lang="en-US" dirty="0"/>
              <a:t>Brenda Frank (bf343) (607-255-7449)</a:t>
            </a:r>
          </a:p>
          <a:p>
            <a:pPr marL="1200150" lvl="1" indent="-457200">
              <a:buFont typeface="Arial" panose="020B0604020202020204" pitchFamily="34" charset="0"/>
              <a:buChar char="•"/>
            </a:pPr>
            <a:r>
              <a:rPr lang="en-US" dirty="0"/>
              <a:t>Wendy Hackett (wjh6) (607-255-0120)</a:t>
            </a:r>
          </a:p>
          <a:p>
            <a:pPr marL="457200" indent="-457200" algn="l">
              <a:buFont typeface="Arial" panose="020B0604020202020204" pitchFamily="34" charset="0"/>
              <a:buChar char="•"/>
            </a:pPr>
            <a:r>
              <a:rPr lang="en-US" dirty="0"/>
              <a:t>Consult with Procurement</a:t>
            </a:r>
          </a:p>
          <a:p>
            <a:pPr marL="1200150" lvl="1" indent="-457200">
              <a:buFont typeface="Arial" panose="020B0604020202020204" pitchFamily="34" charset="0"/>
              <a:buChar char="•"/>
            </a:pPr>
            <a:r>
              <a:rPr lang="en-US" dirty="0"/>
              <a:t>Melinda Sweazey (mss7) (607-255-0898)</a:t>
            </a:r>
          </a:p>
          <a:p>
            <a:pPr marL="457200" indent="-457200" algn="l">
              <a:buFont typeface="Arial" panose="020B0604020202020204" pitchFamily="34" charset="0"/>
              <a:buChar char="•"/>
            </a:pPr>
            <a:r>
              <a:rPr lang="en-US" dirty="0"/>
              <a:t>Consult with Experienced Cornell Project Staff</a:t>
            </a:r>
          </a:p>
          <a:p>
            <a:pPr marL="457200" indent="-457200" algn="l">
              <a:buFont typeface="Arial" panose="020B0604020202020204" pitchFamily="34" charset="0"/>
              <a:buChar char="•"/>
            </a:pPr>
            <a:r>
              <a:rPr lang="en-US" dirty="0"/>
              <a:t>Consult with Experienced Cornell Contractors, </a:t>
            </a:r>
            <a:r>
              <a:rPr lang="en-US" dirty="0" err="1"/>
              <a:t>e.g</a:t>
            </a:r>
            <a:r>
              <a:rPr lang="en-US" dirty="0"/>
              <a:t>, Welliver, Lane, Streeter</a:t>
            </a:r>
          </a:p>
          <a:p>
            <a:pPr marL="457200" indent="-457200" algn="l">
              <a:buFont typeface="Arial" panose="020B0604020202020204" pitchFamily="34" charset="0"/>
              <a:buChar char="•"/>
            </a:pPr>
            <a:r>
              <a:rPr lang="en-US" dirty="0"/>
              <a:t>Consult with Union Business Agents (next slide)</a:t>
            </a:r>
          </a:p>
        </p:txBody>
      </p:sp>
      <p:sp>
        <p:nvSpPr>
          <p:cNvPr id="3" name="Title 2">
            <a:extLst>
              <a:ext uri="{FF2B5EF4-FFF2-40B4-BE49-F238E27FC236}">
                <a16:creationId xmlns:a16="http://schemas.microsoft.com/office/drawing/2014/main" id="{911DBEB1-850A-4E09-BB03-06D3199C6499}"/>
              </a:ext>
            </a:extLst>
          </p:cNvPr>
          <p:cNvSpPr>
            <a:spLocks noGrp="1"/>
          </p:cNvSpPr>
          <p:nvPr>
            <p:ph type="title"/>
          </p:nvPr>
        </p:nvSpPr>
        <p:spPr>
          <a:xfrm>
            <a:off x="-15834" y="685800"/>
            <a:ext cx="9144000" cy="762000"/>
          </a:xfrm>
        </p:spPr>
        <p:txBody>
          <a:bodyPr/>
          <a:lstStyle/>
          <a:p>
            <a:r>
              <a:rPr lang="en-US" dirty="0">
                <a:solidFill>
                  <a:schemeClr val="accent1"/>
                </a:solidFill>
              </a:rPr>
              <a:t>Resources</a:t>
            </a:r>
          </a:p>
        </p:txBody>
      </p:sp>
    </p:spTree>
    <p:extLst>
      <p:ext uri="{BB962C8B-B14F-4D97-AF65-F5344CB8AC3E}">
        <p14:creationId xmlns:p14="http://schemas.microsoft.com/office/powerpoint/2010/main" val="3143069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6DE9EA5-D01D-A8AD-8BF8-91A6EA4ED5A5}"/>
              </a:ext>
            </a:extLst>
          </p:cNvPr>
          <p:cNvPicPr>
            <a:picLocks noChangeAspect="1"/>
          </p:cNvPicPr>
          <p:nvPr/>
        </p:nvPicPr>
        <p:blipFill>
          <a:blip r:embed="rId2"/>
          <a:stretch>
            <a:fillRect/>
          </a:stretch>
        </p:blipFill>
        <p:spPr>
          <a:xfrm>
            <a:off x="1219200" y="1676400"/>
            <a:ext cx="7467600" cy="4343697"/>
          </a:xfrm>
          <a:prstGeom prst="rect">
            <a:avLst/>
          </a:prstGeom>
        </p:spPr>
      </p:pic>
    </p:spTree>
    <p:extLst>
      <p:ext uri="{BB962C8B-B14F-4D97-AF65-F5344CB8AC3E}">
        <p14:creationId xmlns:p14="http://schemas.microsoft.com/office/powerpoint/2010/main" val="2613179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B094FCC-C7CA-4C20-9B89-318AD88D5A36}"/>
              </a:ext>
            </a:extLst>
          </p:cNvPr>
          <p:cNvSpPr>
            <a:spLocks noGrp="1"/>
          </p:cNvSpPr>
          <p:nvPr>
            <p:ph type="title"/>
          </p:nvPr>
        </p:nvSpPr>
        <p:spPr>
          <a:xfrm>
            <a:off x="0" y="763091"/>
            <a:ext cx="9144000" cy="1065709"/>
          </a:xfrm>
        </p:spPr>
        <p:txBody>
          <a:bodyPr/>
          <a:lstStyle/>
          <a:p>
            <a:r>
              <a:rPr lang="en-US" sz="5400" b="1" dirty="0">
                <a:solidFill>
                  <a:srgbClr val="C00000"/>
                </a:solidFill>
              </a:rPr>
              <a:t>Questions?</a:t>
            </a:r>
          </a:p>
        </p:txBody>
      </p:sp>
    </p:spTree>
    <p:extLst>
      <p:ext uri="{BB962C8B-B14F-4D97-AF65-F5344CB8AC3E}">
        <p14:creationId xmlns:p14="http://schemas.microsoft.com/office/powerpoint/2010/main" val="1914577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AE66454-F222-C30D-39C0-AA54FFE9265F}"/>
              </a:ext>
            </a:extLst>
          </p:cNvPr>
          <p:cNvSpPr>
            <a:spLocks noGrp="1"/>
          </p:cNvSpPr>
          <p:nvPr>
            <p:ph type="body" idx="1"/>
          </p:nvPr>
        </p:nvSpPr>
        <p:spPr>
          <a:xfrm>
            <a:off x="2971800" y="2567225"/>
            <a:ext cx="3404082" cy="1292662"/>
          </a:xfrm>
        </p:spPr>
        <p:txBody>
          <a:bodyPr/>
          <a:lstStyle/>
          <a:p>
            <a:pPr algn="ctr"/>
            <a:r>
              <a:rPr lang="en-US" sz="2800" dirty="0">
                <a:latin typeface="Arial" panose="020B0604020202020204" pitchFamily="34" charset="0"/>
                <a:cs typeface="Arial" panose="020B0604020202020204" pitchFamily="34" charset="0"/>
              </a:rPr>
              <a:t>Knowledge Management System Project</a:t>
            </a:r>
          </a:p>
        </p:txBody>
      </p:sp>
    </p:spTree>
    <p:extLst>
      <p:ext uri="{BB962C8B-B14F-4D97-AF65-F5344CB8AC3E}">
        <p14:creationId xmlns:p14="http://schemas.microsoft.com/office/powerpoint/2010/main" val="1404039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C9E116-DD4B-5145-9BF5-EB2D5BF0BAA2}"/>
              </a:ext>
            </a:extLst>
          </p:cNvPr>
          <p:cNvSpPr>
            <a:spLocks noGrp="1"/>
          </p:cNvSpPr>
          <p:nvPr>
            <p:ph type="title"/>
          </p:nvPr>
        </p:nvSpPr>
        <p:spPr>
          <a:xfrm>
            <a:off x="307339" y="457200"/>
            <a:ext cx="8529319" cy="861774"/>
          </a:xfrm>
        </p:spPr>
        <p:txBody>
          <a:bodyPr/>
          <a:lstStyle/>
          <a:p>
            <a:r>
              <a:rPr lang="en-US" b="1" dirty="0">
                <a:latin typeface="Calibri" panose="020F0502020204030204" pitchFamily="34" charset="0"/>
                <a:cs typeface="Calibri" panose="020F0502020204030204" pitchFamily="34" charset="0"/>
              </a:rPr>
              <a:t>Knowledge Management System Re-Design</a:t>
            </a:r>
            <a:br>
              <a:rPr lang="en-US" b="1" dirty="0">
                <a:latin typeface="Calibri" panose="020F0502020204030204" pitchFamily="34" charset="0"/>
                <a:cs typeface="Calibri" panose="020F0502020204030204" pitchFamily="34" charset="0"/>
              </a:rPr>
            </a:br>
            <a:r>
              <a:rPr lang="en-US" dirty="0">
                <a:latin typeface="Calibri" panose="020F0502020204030204" pitchFamily="34" charset="0"/>
                <a:cs typeface="Calibri" panose="020F0502020204030204" pitchFamily="34" charset="0"/>
              </a:rPr>
              <a:t>PM Checklists and Guidance Documents Website</a:t>
            </a:r>
          </a:p>
        </p:txBody>
      </p:sp>
      <p:sp>
        <p:nvSpPr>
          <p:cNvPr id="3" name="Text Placeholder 2">
            <a:extLst>
              <a:ext uri="{FF2B5EF4-FFF2-40B4-BE49-F238E27FC236}">
                <a16:creationId xmlns:a16="http://schemas.microsoft.com/office/drawing/2014/main" id="{3E16D660-52B3-0D9E-2CCF-3893BEA3926B}"/>
              </a:ext>
            </a:extLst>
          </p:cNvPr>
          <p:cNvSpPr>
            <a:spLocks noGrp="1"/>
          </p:cNvSpPr>
          <p:nvPr>
            <p:ph type="body" idx="1"/>
          </p:nvPr>
        </p:nvSpPr>
        <p:spPr>
          <a:xfrm>
            <a:off x="307339" y="1447800"/>
            <a:ext cx="8697671" cy="5663089"/>
          </a:xfrm>
        </p:spPr>
        <p:txBody>
          <a:bodyPr/>
          <a:lstStyle/>
          <a:p>
            <a:pPr algn="l"/>
            <a:r>
              <a:rPr lang="en-US" sz="2400" dirty="0">
                <a:latin typeface="+mn-lt"/>
              </a:rPr>
              <a:t>Main Goal: </a:t>
            </a:r>
          </a:p>
          <a:p>
            <a:pPr marL="742950" lvl="1" indent="-285750" algn="l">
              <a:buFont typeface="Arial" panose="020B0604020202020204" pitchFamily="34" charset="0"/>
              <a:buChar char="•"/>
            </a:pPr>
            <a:r>
              <a:rPr lang="en-US" dirty="0">
                <a:solidFill>
                  <a:schemeClr val="tx1"/>
                </a:solidFill>
                <a:latin typeface="Söhne"/>
              </a:rPr>
              <a:t>Enhance</a:t>
            </a:r>
            <a:r>
              <a:rPr lang="en-US" b="0" i="0" dirty="0">
                <a:solidFill>
                  <a:schemeClr val="tx1"/>
                </a:solidFill>
                <a:effectLst/>
                <a:latin typeface="Söhne"/>
              </a:rPr>
              <a:t> the webpages by incorporating user-friendly functionalities that enable effortless accessibility and seamless exploration.</a:t>
            </a:r>
          </a:p>
          <a:p>
            <a:pPr marL="0" lvl="1" algn="l"/>
            <a:r>
              <a:rPr lang="en-US" sz="2400" b="1" dirty="0">
                <a:solidFill>
                  <a:schemeClr val="tx1"/>
                </a:solidFill>
                <a:cs typeface="Calibri"/>
              </a:rPr>
              <a:t>Re-Design Approach: </a:t>
            </a:r>
          </a:p>
          <a:p>
            <a:pPr marL="742950" lvl="1" indent="-285750" algn="l">
              <a:buFont typeface="Arial" panose="020B0604020202020204" pitchFamily="34" charset="0"/>
              <a:buChar char="•"/>
            </a:pPr>
            <a:r>
              <a:rPr lang="en-US" b="0" i="0" dirty="0">
                <a:solidFill>
                  <a:schemeClr val="tx1"/>
                </a:solidFill>
                <a:effectLst/>
              </a:rPr>
              <a:t>Conduct user experience analysis and interviews</a:t>
            </a:r>
          </a:p>
          <a:p>
            <a:pPr marL="742950" lvl="1" indent="-285750" algn="l">
              <a:buFont typeface="Arial" panose="020B0604020202020204" pitchFamily="34" charset="0"/>
              <a:buChar char="•"/>
            </a:pPr>
            <a:r>
              <a:rPr lang="en-US" b="0" i="0" dirty="0">
                <a:solidFill>
                  <a:schemeClr val="tx1"/>
                </a:solidFill>
                <a:effectLst/>
              </a:rPr>
              <a:t>Define the real-world use cases</a:t>
            </a:r>
          </a:p>
          <a:p>
            <a:pPr marL="742950" lvl="1" indent="-285750" algn="l">
              <a:buFont typeface="Arial" panose="020B0604020202020204" pitchFamily="34" charset="0"/>
              <a:buChar char="•"/>
            </a:pPr>
            <a:r>
              <a:rPr lang="en-US" b="0" i="0" dirty="0">
                <a:solidFill>
                  <a:schemeClr val="tx1"/>
                </a:solidFill>
                <a:effectLst/>
              </a:rPr>
              <a:t>Create re-designed draft pages using feedback from PMs and Leadership</a:t>
            </a:r>
            <a:endParaRPr lang="en-US" dirty="0">
              <a:solidFill>
                <a:schemeClr val="tx1"/>
              </a:solidFill>
            </a:endParaRPr>
          </a:p>
          <a:p>
            <a:pPr algn="l"/>
            <a:r>
              <a:rPr lang="en-US" sz="2400" i="0" dirty="0">
                <a:effectLst/>
                <a:latin typeface="+mn-lt"/>
              </a:rPr>
              <a:t>Re-Design Recommendations:</a:t>
            </a:r>
          </a:p>
          <a:p>
            <a:pPr marL="742950" lvl="1" indent="-285750" algn="l">
              <a:buFont typeface="Arial" panose="020B0604020202020204" pitchFamily="34" charset="0"/>
              <a:buChar char="•"/>
            </a:pPr>
            <a:r>
              <a:rPr lang="en-US" b="0" i="0" dirty="0">
                <a:effectLst/>
              </a:rPr>
              <a:t>Implement </a:t>
            </a:r>
            <a:r>
              <a:rPr lang="en-US" b="1" i="1" dirty="0">
                <a:effectLst/>
              </a:rPr>
              <a:t>collapsible sections </a:t>
            </a:r>
            <a:r>
              <a:rPr lang="en-US" b="0" i="0" dirty="0">
                <a:effectLst/>
              </a:rPr>
              <a:t>to reduce overwhelming information overload</a:t>
            </a:r>
          </a:p>
          <a:p>
            <a:pPr marL="742950" lvl="1" indent="-285750" algn="l">
              <a:buFont typeface="Arial" panose="020B0604020202020204" pitchFamily="34" charset="0"/>
              <a:buChar char="•"/>
            </a:pPr>
            <a:r>
              <a:rPr lang="en-US" b="0" i="0" dirty="0">
                <a:effectLst/>
              </a:rPr>
              <a:t>Incorporate </a:t>
            </a:r>
            <a:r>
              <a:rPr lang="en-US" b="1" i="1" dirty="0">
                <a:effectLst/>
              </a:rPr>
              <a:t>clear navigation </a:t>
            </a:r>
            <a:r>
              <a:rPr lang="en-US" b="0" i="0" dirty="0">
                <a:effectLst/>
              </a:rPr>
              <a:t>options to toggle between pages</a:t>
            </a:r>
          </a:p>
          <a:p>
            <a:pPr marL="742950" lvl="1" indent="-285750" algn="l">
              <a:buFont typeface="Arial" panose="020B0604020202020204" pitchFamily="34" charset="0"/>
              <a:buChar char="•"/>
            </a:pPr>
            <a:r>
              <a:rPr lang="en-US" b="0" i="0" dirty="0">
                <a:effectLst/>
              </a:rPr>
              <a:t>Introduce </a:t>
            </a:r>
            <a:r>
              <a:rPr lang="en-US" b="1" i="1" dirty="0">
                <a:effectLst/>
              </a:rPr>
              <a:t>filtering and search functionalities </a:t>
            </a:r>
            <a:r>
              <a:rPr lang="en-US" b="0" i="0" dirty="0">
                <a:effectLst/>
              </a:rPr>
              <a:t>to facilitate document exploration</a:t>
            </a:r>
          </a:p>
          <a:p>
            <a:pPr marL="742950" lvl="1" indent="-285750" algn="l">
              <a:buFont typeface="Arial" panose="020B0604020202020204" pitchFamily="34" charset="0"/>
              <a:buChar char="•"/>
            </a:pPr>
            <a:r>
              <a:rPr lang="en-US" b="0" i="0" dirty="0">
                <a:effectLst/>
              </a:rPr>
              <a:t>Provide a </a:t>
            </a:r>
            <a:r>
              <a:rPr lang="en-US" b="1" i="1" dirty="0">
                <a:effectLst/>
              </a:rPr>
              <a:t>glossary section </a:t>
            </a:r>
            <a:r>
              <a:rPr lang="en-US" b="0" i="0" dirty="0">
                <a:effectLst/>
              </a:rPr>
              <a:t>to explain acronyms on each page</a:t>
            </a:r>
          </a:p>
          <a:p>
            <a:pPr marL="742950" lvl="1" indent="-285750" algn="l">
              <a:buFont typeface="Arial" panose="020B0604020202020204" pitchFamily="34" charset="0"/>
              <a:buChar char="•"/>
            </a:pPr>
            <a:r>
              <a:rPr lang="en-US" b="0" i="0" dirty="0">
                <a:effectLst/>
              </a:rPr>
              <a:t>Establish </a:t>
            </a:r>
            <a:r>
              <a:rPr lang="en-US" b="1" i="1" dirty="0">
                <a:effectLst/>
              </a:rPr>
              <a:t>visual connections </a:t>
            </a:r>
            <a:r>
              <a:rPr lang="en-US" b="0" i="0" dirty="0">
                <a:effectLst/>
              </a:rPr>
              <a:t>between processes and checklists for better understanding</a:t>
            </a:r>
          </a:p>
          <a:p>
            <a:pPr marL="0" lvl="1" algn="l"/>
            <a:r>
              <a:rPr lang="en-US" sz="2400" b="1" dirty="0">
                <a:solidFill>
                  <a:schemeClr val="tx1"/>
                </a:solidFill>
                <a:cs typeface="Calibri"/>
              </a:rPr>
              <a:t>Timeline:</a:t>
            </a:r>
          </a:p>
          <a:p>
            <a:pPr marL="800100" lvl="2" indent="-342900" algn="l">
              <a:buFont typeface="Arial" panose="020B0604020202020204" pitchFamily="34" charset="0"/>
              <a:buChar char="•"/>
            </a:pPr>
            <a:r>
              <a:rPr lang="en-US" sz="2400" dirty="0">
                <a:solidFill>
                  <a:schemeClr val="tx1"/>
                </a:solidFill>
                <a:cs typeface="Calibri"/>
              </a:rPr>
              <a:t>March-May Discovery Phase</a:t>
            </a:r>
          </a:p>
          <a:p>
            <a:pPr marL="800100" lvl="2" indent="-342900" algn="l">
              <a:buFont typeface="Arial" panose="020B0604020202020204" pitchFamily="34" charset="0"/>
              <a:buChar char="•"/>
            </a:pPr>
            <a:r>
              <a:rPr lang="en-US" sz="2400" dirty="0">
                <a:solidFill>
                  <a:schemeClr val="tx1"/>
                </a:solidFill>
                <a:cs typeface="Calibri"/>
              </a:rPr>
              <a:t>August-October Implementation Phase</a:t>
            </a:r>
          </a:p>
          <a:p>
            <a:pPr algn="l"/>
            <a:endParaRPr lang="en-US" b="0" i="0" dirty="0">
              <a:effectLst/>
            </a:endParaRPr>
          </a:p>
        </p:txBody>
      </p:sp>
      <p:pic>
        <p:nvPicPr>
          <p:cNvPr id="5" name="Graphic 4" descr="Checkmark with solid fill">
            <a:extLst>
              <a:ext uri="{FF2B5EF4-FFF2-40B4-BE49-F238E27FC236}">
                <a16:creationId xmlns:a16="http://schemas.microsoft.com/office/drawing/2014/main" id="{A4FD2E61-74FB-498F-9511-DC2137E89965}"/>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724400" y="5867400"/>
            <a:ext cx="381000" cy="381000"/>
          </a:xfrm>
          <a:prstGeom prst="rect">
            <a:avLst/>
          </a:prstGeom>
        </p:spPr>
      </p:pic>
    </p:spTree>
    <p:extLst>
      <p:ext uri="{BB962C8B-B14F-4D97-AF65-F5344CB8AC3E}">
        <p14:creationId xmlns:p14="http://schemas.microsoft.com/office/powerpoint/2010/main" val="763729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AE66454-F222-C30D-39C0-AA54FFE9265F}"/>
              </a:ext>
            </a:extLst>
          </p:cNvPr>
          <p:cNvSpPr>
            <a:spLocks noGrp="1"/>
          </p:cNvSpPr>
          <p:nvPr>
            <p:ph type="body" idx="1"/>
          </p:nvPr>
        </p:nvSpPr>
        <p:spPr>
          <a:xfrm>
            <a:off x="2762250" y="2819400"/>
            <a:ext cx="3619500" cy="430887"/>
          </a:xfrm>
        </p:spPr>
        <p:txBody>
          <a:bodyPr/>
          <a:lstStyle/>
          <a:p>
            <a:r>
              <a:rPr lang="en-US" sz="2800" dirty="0">
                <a:latin typeface="Arial" panose="020B0604020202020204" pitchFamily="34" charset="0"/>
                <a:cs typeface="Arial" panose="020B0604020202020204" pitchFamily="34" charset="0"/>
              </a:rPr>
              <a:t>PCBs Testing </a:t>
            </a:r>
            <a:r>
              <a:rPr lang="en-US" sz="2800" dirty="0" err="1">
                <a:latin typeface="Arial" panose="020B0604020202020204" pitchFamily="34" charset="0"/>
                <a:cs typeface="Arial" panose="020B0604020202020204" pitchFamily="34" charset="0"/>
              </a:rPr>
              <a:t>Gdocs</a:t>
            </a: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58966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text, screenshot, document, font&#10;&#10;Description automatically generated">
            <a:extLst>
              <a:ext uri="{FF2B5EF4-FFF2-40B4-BE49-F238E27FC236}">
                <a16:creationId xmlns:a16="http://schemas.microsoft.com/office/drawing/2014/main" id="{9E1C2954-846E-7D77-C145-43A60B5CDA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72602" y="228600"/>
            <a:ext cx="5198796" cy="6629400"/>
          </a:xfrm>
          <a:prstGeom prst="rect">
            <a:avLst/>
          </a:prstGeom>
        </p:spPr>
      </p:pic>
    </p:spTree>
    <p:extLst>
      <p:ext uri="{BB962C8B-B14F-4D97-AF65-F5344CB8AC3E}">
        <p14:creationId xmlns:p14="http://schemas.microsoft.com/office/powerpoint/2010/main" val="1985978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C9E116-DD4B-5145-9BF5-EB2D5BF0BAA2}"/>
              </a:ext>
            </a:extLst>
          </p:cNvPr>
          <p:cNvSpPr>
            <a:spLocks noGrp="1"/>
          </p:cNvSpPr>
          <p:nvPr>
            <p:ph type="title"/>
          </p:nvPr>
        </p:nvSpPr>
        <p:spPr>
          <a:xfrm>
            <a:off x="307339" y="457200"/>
            <a:ext cx="8529319" cy="861774"/>
          </a:xfrm>
        </p:spPr>
        <p:txBody>
          <a:bodyPr/>
          <a:lstStyle/>
          <a:p>
            <a:r>
              <a:rPr lang="en-US" b="1" dirty="0">
                <a:latin typeface="Calibri" panose="020F0502020204030204" pitchFamily="34" charset="0"/>
                <a:cs typeface="Calibri" panose="020F0502020204030204" pitchFamily="34" charset="0"/>
              </a:rPr>
              <a:t>Polychlorinated Biphenyls (PCBs)</a:t>
            </a:r>
            <a:br>
              <a:rPr lang="en-US" b="1" dirty="0">
                <a:latin typeface="Calibri" panose="020F0502020204030204" pitchFamily="34" charset="0"/>
                <a:cs typeface="Calibri" panose="020F0502020204030204" pitchFamily="34" charset="0"/>
              </a:rPr>
            </a:br>
            <a:r>
              <a:rPr lang="en-US" dirty="0">
                <a:latin typeface="Calibri" panose="020F0502020204030204" pitchFamily="34" charset="0"/>
                <a:cs typeface="Calibri" panose="020F0502020204030204" pitchFamily="34" charset="0"/>
              </a:rPr>
              <a:t>Testing Guidance Document</a:t>
            </a:r>
          </a:p>
        </p:txBody>
      </p:sp>
      <p:sp>
        <p:nvSpPr>
          <p:cNvPr id="3" name="Text Placeholder 2">
            <a:extLst>
              <a:ext uri="{FF2B5EF4-FFF2-40B4-BE49-F238E27FC236}">
                <a16:creationId xmlns:a16="http://schemas.microsoft.com/office/drawing/2014/main" id="{3E16D660-52B3-0D9E-2CCF-3893BEA3926B}"/>
              </a:ext>
            </a:extLst>
          </p:cNvPr>
          <p:cNvSpPr>
            <a:spLocks noGrp="1"/>
          </p:cNvSpPr>
          <p:nvPr>
            <p:ph type="body" idx="1"/>
          </p:nvPr>
        </p:nvSpPr>
        <p:spPr>
          <a:xfrm>
            <a:off x="307339" y="1447800"/>
            <a:ext cx="8697671" cy="4832092"/>
          </a:xfrm>
        </p:spPr>
        <p:txBody>
          <a:bodyPr/>
          <a:lstStyle/>
          <a:p>
            <a:pPr algn="l"/>
            <a:r>
              <a:rPr lang="en-US" sz="2400" dirty="0">
                <a:latin typeface="+mn-lt"/>
              </a:rPr>
              <a:t>What are PCBs: </a:t>
            </a:r>
          </a:p>
          <a:p>
            <a:pPr marL="914400" lvl="1" indent="-457200" algn="l">
              <a:buFont typeface="Arial" panose="020B0604020202020204" pitchFamily="34" charset="0"/>
              <a:buChar char="•"/>
            </a:pPr>
            <a:r>
              <a:rPr lang="en-US" dirty="0">
                <a:solidFill>
                  <a:schemeClr val="tx1"/>
                </a:solidFill>
                <a:latin typeface="Söhne"/>
              </a:rPr>
              <a:t>Carcinogenic chemical compounds formerly used in industrial and consumer products between 1950 and 1979.</a:t>
            </a:r>
          </a:p>
          <a:p>
            <a:pPr marL="914400" lvl="1" indent="-457200" algn="l">
              <a:buFont typeface="Arial" panose="020B0604020202020204" pitchFamily="34" charset="0"/>
              <a:buChar char="•"/>
            </a:pPr>
            <a:r>
              <a:rPr lang="en-US" dirty="0">
                <a:solidFill>
                  <a:schemeClr val="tx1"/>
                </a:solidFill>
                <a:latin typeface="Söhne"/>
              </a:rPr>
              <a:t>Examples:  Window caulks, masonry opening caulks, door frame caulks, vent/louver frame caulks, exterior building control joint caulks, and masonry control joint caulks.</a:t>
            </a:r>
          </a:p>
          <a:p>
            <a:pPr algn="l"/>
            <a:r>
              <a:rPr lang="en-US" sz="2400" dirty="0">
                <a:latin typeface="+mn-lt"/>
              </a:rPr>
              <a:t>Guidance Purpose: </a:t>
            </a:r>
          </a:p>
          <a:p>
            <a:pPr marL="914400" lvl="1" indent="-457200" algn="l">
              <a:buFont typeface="Arial" panose="020B0604020202020204" pitchFamily="34" charset="0"/>
              <a:buChar char="•"/>
            </a:pPr>
            <a:r>
              <a:rPr lang="en-US" dirty="0">
                <a:solidFill>
                  <a:schemeClr val="tx1"/>
                </a:solidFill>
                <a:latin typeface="Söhne"/>
              </a:rPr>
              <a:t>Create awareness of the presence of PCBs in applications of caulk.</a:t>
            </a:r>
          </a:p>
          <a:p>
            <a:pPr marL="914400" lvl="1" indent="-457200" algn="l">
              <a:buFont typeface="Arial" panose="020B0604020202020204" pitchFamily="34" charset="0"/>
              <a:buChar char="•"/>
            </a:pPr>
            <a:r>
              <a:rPr lang="en-US" dirty="0">
                <a:solidFill>
                  <a:schemeClr val="tx1"/>
                </a:solidFill>
                <a:latin typeface="Söhne"/>
              </a:rPr>
              <a:t>Provide information and resources for project managers on when and how to test for PCBs</a:t>
            </a:r>
          </a:p>
          <a:p>
            <a:pPr algn="l"/>
            <a:r>
              <a:rPr lang="en-US" sz="2400" i="0" dirty="0">
                <a:effectLst/>
                <a:latin typeface="+mn-lt"/>
              </a:rPr>
              <a:t>Impacts of Testing:</a:t>
            </a:r>
          </a:p>
          <a:p>
            <a:pPr marL="914400" lvl="1" indent="-457200" algn="l">
              <a:buFont typeface="Arial" panose="020B0604020202020204" pitchFamily="34" charset="0"/>
              <a:buChar char="•"/>
            </a:pPr>
            <a:r>
              <a:rPr lang="en-US" b="0" i="0" dirty="0">
                <a:effectLst/>
              </a:rPr>
              <a:t>Testing and confirming PCBs in caulks will trigger the need to remediate, even if the project is canceled or has limited work area.</a:t>
            </a:r>
          </a:p>
          <a:p>
            <a:pPr marL="914400" lvl="1" indent="-457200" algn="l">
              <a:buFont typeface="Arial" panose="020B0604020202020204" pitchFamily="34" charset="0"/>
              <a:buChar char="•"/>
            </a:pPr>
            <a:r>
              <a:rPr lang="en-US" dirty="0"/>
              <a:t>E</a:t>
            </a:r>
            <a:r>
              <a:rPr lang="en-US" b="0" i="0" dirty="0">
                <a:effectLst/>
              </a:rPr>
              <a:t>arly testing (or any testing) for PCBs is not a practical approach to early project planning, design, or construction. </a:t>
            </a:r>
          </a:p>
          <a:p>
            <a:pPr algn="l"/>
            <a:endParaRPr lang="en-US" b="0" i="0" dirty="0">
              <a:effectLst/>
            </a:endParaRPr>
          </a:p>
        </p:txBody>
      </p:sp>
    </p:spTree>
    <p:extLst>
      <p:ext uri="{BB962C8B-B14F-4D97-AF65-F5344CB8AC3E}">
        <p14:creationId xmlns:p14="http://schemas.microsoft.com/office/powerpoint/2010/main" val="1917866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C9E116-DD4B-5145-9BF5-EB2D5BF0BAA2}"/>
              </a:ext>
            </a:extLst>
          </p:cNvPr>
          <p:cNvSpPr>
            <a:spLocks noGrp="1"/>
          </p:cNvSpPr>
          <p:nvPr>
            <p:ph type="title"/>
          </p:nvPr>
        </p:nvSpPr>
        <p:spPr>
          <a:xfrm>
            <a:off x="307339" y="457200"/>
            <a:ext cx="8529319" cy="861774"/>
          </a:xfrm>
        </p:spPr>
        <p:txBody>
          <a:bodyPr/>
          <a:lstStyle/>
          <a:p>
            <a:r>
              <a:rPr lang="en-US" b="1" dirty="0">
                <a:latin typeface="Calibri" panose="020F0502020204030204" pitchFamily="34" charset="0"/>
                <a:cs typeface="Calibri" panose="020F0502020204030204" pitchFamily="34" charset="0"/>
              </a:rPr>
              <a:t>Polychlorinated Biphenyls (PCBs)</a:t>
            </a:r>
            <a:br>
              <a:rPr lang="en-US" b="1" dirty="0">
                <a:latin typeface="Calibri" panose="020F0502020204030204" pitchFamily="34" charset="0"/>
                <a:cs typeface="Calibri" panose="020F0502020204030204" pitchFamily="34" charset="0"/>
              </a:rPr>
            </a:br>
            <a:r>
              <a:rPr lang="en-US" dirty="0">
                <a:latin typeface="Calibri" panose="020F0502020204030204" pitchFamily="34" charset="0"/>
                <a:cs typeface="Calibri" panose="020F0502020204030204" pitchFamily="34" charset="0"/>
              </a:rPr>
              <a:t>Testing Guidance Document</a:t>
            </a:r>
          </a:p>
        </p:txBody>
      </p:sp>
      <p:sp>
        <p:nvSpPr>
          <p:cNvPr id="3" name="Text Placeholder 2">
            <a:extLst>
              <a:ext uri="{FF2B5EF4-FFF2-40B4-BE49-F238E27FC236}">
                <a16:creationId xmlns:a16="http://schemas.microsoft.com/office/drawing/2014/main" id="{3E16D660-52B3-0D9E-2CCF-3893BEA3926B}"/>
              </a:ext>
            </a:extLst>
          </p:cNvPr>
          <p:cNvSpPr>
            <a:spLocks noGrp="1"/>
          </p:cNvSpPr>
          <p:nvPr>
            <p:ph type="body" idx="1"/>
          </p:nvPr>
        </p:nvSpPr>
        <p:spPr>
          <a:xfrm>
            <a:off x="307339" y="1447800"/>
            <a:ext cx="8697671" cy="5570756"/>
          </a:xfrm>
        </p:spPr>
        <p:txBody>
          <a:bodyPr/>
          <a:lstStyle/>
          <a:p>
            <a:pPr algn="l"/>
            <a:r>
              <a:rPr lang="en-US" sz="2400" dirty="0">
                <a:latin typeface="+mn-lt"/>
              </a:rPr>
              <a:t>Guidance Steps: </a:t>
            </a:r>
          </a:p>
          <a:p>
            <a:pPr marL="914400" lvl="1" indent="-457200" algn="l">
              <a:buFont typeface="Arial" panose="020B0604020202020204" pitchFamily="34" charset="0"/>
              <a:buChar char="•"/>
            </a:pPr>
            <a:r>
              <a:rPr lang="en-US" dirty="0">
                <a:solidFill>
                  <a:schemeClr val="tx1"/>
                </a:solidFill>
                <a:latin typeface="Söhne"/>
              </a:rPr>
              <a:t>Identify caulk administratively based on facility age and renovation history; caulk installed prior to 1980 should be assumed to contain PCBs</a:t>
            </a:r>
          </a:p>
          <a:p>
            <a:pPr marL="914400" lvl="1" indent="-457200" algn="l">
              <a:buFont typeface="Arial" panose="020B0604020202020204" pitchFamily="34" charset="0"/>
              <a:buChar char="•"/>
            </a:pPr>
            <a:r>
              <a:rPr lang="en-US" dirty="0">
                <a:solidFill>
                  <a:schemeClr val="tx1"/>
                </a:solidFill>
                <a:latin typeface="Söhne"/>
              </a:rPr>
              <a:t>Meet with EH&amp;S to weigh risks/benefits of analyzing samples vs. assuming PCBs&gt;50 ppm</a:t>
            </a:r>
          </a:p>
          <a:p>
            <a:pPr marL="914400" lvl="1" indent="-457200" algn="l">
              <a:buFont typeface="Arial" panose="020B0604020202020204" pitchFamily="34" charset="0"/>
              <a:buChar char="•"/>
            </a:pPr>
            <a:r>
              <a:rPr lang="en-US" dirty="0">
                <a:solidFill>
                  <a:schemeClr val="tx1"/>
                </a:solidFill>
                <a:latin typeface="Söhne"/>
              </a:rPr>
              <a:t>Utilize guidance document to execute disposal of PCBs waste</a:t>
            </a:r>
          </a:p>
          <a:p>
            <a:pPr marL="914400" lvl="1" indent="-457200" algn="l">
              <a:buFont typeface="Arial" panose="020B0604020202020204" pitchFamily="34" charset="0"/>
              <a:buChar char="•"/>
            </a:pPr>
            <a:r>
              <a:rPr lang="en-US" dirty="0">
                <a:solidFill>
                  <a:schemeClr val="tx1"/>
                </a:solidFill>
                <a:latin typeface="Söhne"/>
              </a:rPr>
              <a:t>Example Approach:  Specify on the bid documents to have the caulk material at specific work locations removed and disposed of as PCBs waste.</a:t>
            </a:r>
          </a:p>
          <a:p>
            <a:pPr algn="l"/>
            <a:r>
              <a:rPr lang="en-US" sz="2400" dirty="0">
                <a:latin typeface="+mn-lt"/>
              </a:rPr>
              <a:t>PM Takeaways: </a:t>
            </a:r>
          </a:p>
          <a:p>
            <a:pPr marL="914400" lvl="1" indent="-457200" algn="l">
              <a:buFont typeface="Arial" panose="020B0604020202020204" pitchFamily="34" charset="0"/>
              <a:buChar char="•"/>
            </a:pPr>
            <a:r>
              <a:rPr lang="en-US" dirty="0">
                <a:solidFill>
                  <a:schemeClr val="tx1"/>
                </a:solidFill>
                <a:latin typeface="Söhne"/>
              </a:rPr>
              <a:t>Understand the age of our building/construction and renovation history</a:t>
            </a:r>
          </a:p>
          <a:p>
            <a:pPr marL="914400" lvl="1" indent="-457200" algn="l">
              <a:buFont typeface="Arial" panose="020B0604020202020204" pitchFamily="34" charset="0"/>
              <a:buChar char="•"/>
            </a:pPr>
            <a:r>
              <a:rPr lang="en-US" dirty="0">
                <a:solidFill>
                  <a:schemeClr val="tx1"/>
                </a:solidFill>
                <a:latin typeface="Söhne"/>
              </a:rPr>
              <a:t>Determine if your project will be disturbing caulk </a:t>
            </a:r>
          </a:p>
          <a:p>
            <a:pPr marL="914400" lvl="1" indent="-457200" algn="l">
              <a:buFont typeface="Arial" panose="020B0604020202020204" pitchFamily="34" charset="0"/>
              <a:buChar char="•"/>
            </a:pPr>
            <a:r>
              <a:rPr lang="en-US" dirty="0">
                <a:solidFill>
                  <a:schemeClr val="tx1"/>
                </a:solidFill>
                <a:latin typeface="Söhne"/>
              </a:rPr>
              <a:t>Strategize how you plan to handle PCBs before you test.</a:t>
            </a:r>
          </a:p>
          <a:p>
            <a:pPr marL="914400" lvl="1" indent="-457200" algn="l">
              <a:buFont typeface="Arial" panose="020B0604020202020204" pitchFamily="34" charset="0"/>
              <a:buChar char="•"/>
            </a:pPr>
            <a:r>
              <a:rPr lang="en-US" dirty="0">
                <a:solidFill>
                  <a:schemeClr val="tx1"/>
                </a:solidFill>
                <a:latin typeface="Söhne"/>
              </a:rPr>
              <a:t>Costs for testing and removal need to be included in the project budget.  (There are some savings for small projects)</a:t>
            </a:r>
          </a:p>
          <a:p>
            <a:pPr marL="914400" lvl="1" indent="-457200" algn="l">
              <a:buFont typeface="Arial" panose="020B0604020202020204" pitchFamily="34" charset="0"/>
              <a:buChar char="•"/>
            </a:pPr>
            <a:r>
              <a:rPr lang="en-US" dirty="0">
                <a:solidFill>
                  <a:schemeClr val="tx1"/>
                </a:solidFill>
                <a:latin typeface="Söhne"/>
              </a:rPr>
              <a:t>If the caulk is PCBs containing, the adjacent materials do not need to be removed but this condition must be documented in the as-built conditions for future reference. This strategy applies to non SUCF projects, for SUCF projects adjacent materials must be sampled and analyzed.</a:t>
            </a:r>
          </a:p>
          <a:p>
            <a:pPr algn="l"/>
            <a:endParaRPr lang="en-US" b="0" i="0" dirty="0">
              <a:effectLst/>
            </a:endParaRPr>
          </a:p>
        </p:txBody>
      </p:sp>
    </p:spTree>
    <p:extLst>
      <p:ext uri="{BB962C8B-B14F-4D97-AF65-F5344CB8AC3E}">
        <p14:creationId xmlns:p14="http://schemas.microsoft.com/office/powerpoint/2010/main" val="2987510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AE66454-F222-C30D-39C0-AA54FFE9265F}"/>
              </a:ext>
            </a:extLst>
          </p:cNvPr>
          <p:cNvSpPr>
            <a:spLocks noGrp="1"/>
          </p:cNvSpPr>
          <p:nvPr>
            <p:ph type="body" idx="1"/>
          </p:nvPr>
        </p:nvSpPr>
        <p:spPr>
          <a:xfrm>
            <a:off x="2645568" y="3048000"/>
            <a:ext cx="3852863" cy="430887"/>
          </a:xfrm>
        </p:spPr>
        <p:txBody>
          <a:bodyPr/>
          <a:lstStyle/>
          <a:p>
            <a:r>
              <a:rPr lang="en-US" sz="2800" dirty="0">
                <a:latin typeface="Arial" panose="020B0604020202020204" pitchFamily="34" charset="0"/>
                <a:cs typeface="Arial" panose="020B0604020202020204" pitchFamily="34" charset="0"/>
              </a:rPr>
              <a:t>QA Program Snapshot</a:t>
            </a:r>
          </a:p>
        </p:txBody>
      </p:sp>
    </p:spTree>
    <p:extLst>
      <p:ext uri="{BB962C8B-B14F-4D97-AF65-F5344CB8AC3E}">
        <p14:creationId xmlns:p14="http://schemas.microsoft.com/office/powerpoint/2010/main" val="160079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Custom 1">
      <a:dk1>
        <a:sysClr val="windowText" lastClr="000000"/>
      </a:dk1>
      <a:lt1>
        <a:sysClr val="window" lastClr="FFFFFF"/>
      </a:lt1>
      <a:dk2>
        <a:srgbClr val="303030"/>
      </a:dk2>
      <a:lt2>
        <a:srgbClr val="DEDEE0"/>
      </a:lt2>
      <a:accent1>
        <a:srgbClr val="B31B1B"/>
      </a:accent1>
      <a:accent2>
        <a:srgbClr val="4D4F53"/>
      </a:accent2>
      <a:accent3>
        <a:srgbClr val="A2998B"/>
      </a:accent3>
      <a:accent4>
        <a:srgbClr val="EF9595"/>
      </a:accent4>
      <a:accent5>
        <a:srgbClr val="7D7364"/>
      </a:accent5>
      <a:accent6>
        <a:srgbClr val="A8B1C4"/>
      </a:accent6>
      <a:hlink>
        <a:srgbClr val="3B4558"/>
      </a:hlink>
      <a:folHlink>
        <a:srgbClr val="596784"/>
      </a:folHlink>
    </a:clrScheme>
    <a:fontScheme name="Custom 2">
      <a:majorFont>
        <a:latin typeface="Helvetica"/>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462C1"/>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ba638347-5c04-42d2-a1c3-b7f286227752">
      <UserInfo>
        <DisplayName>Tracy Vosburgh</DisplayName>
        <AccountId>39</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34AACBE4AB13B47B8C30A36C415A682" ma:contentTypeVersion="1" ma:contentTypeDescription="Create a new document." ma:contentTypeScope="" ma:versionID="389800b144ce6e587e75cb676c8096e8">
  <xsd:schema xmlns:xsd="http://www.w3.org/2001/XMLSchema" xmlns:xs="http://www.w3.org/2001/XMLSchema" xmlns:p="http://schemas.microsoft.com/office/2006/metadata/properties" xmlns:ns2="ba638347-5c04-42d2-a1c3-b7f286227752" targetNamespace="http://schemas.microsoft.com/office/2006/metadata/properties" ma:root="true" ma:fieldsID="142502acf8f3dd4879ea2df89c90e898" ns2:_="">
    <xsd:import namespace="ba638347-5c04-42d2-a1c3-b7f286227752"/>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a638347-5c04-42d2-a1c3-b7f286227752"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C769373-594B-497F-B29F-9AD96F02CA37}">
  <ds:schemaRefs>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ba638347-5c04-42d2-a1c3-b7f286227752"/>
    <ds:schemaRef ds:uri="http://purl.org/dc/elements/1.1/"/>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4561DFF5-A0FD-45DC-86E6-8DA72B2A6F5A}">
  <ds:schemaRefs>
    <ds:schemaRef ds:uri="http://schemas.microsoft.com/sharepoint/v3/contenttype/forms"/>
  </ds:schemaRefs>
</ds:datastoreItem>
</file>

<file path=customXml/itemProps3.xml><?xml version="1.0" encoding="utf-8"?>
<ds:datastoreItem xmlns:ds="http://schemas.openxmlformats.org/officeDocument/2006/customXml" ds:itemID="{FCCC4AC2-12A8-495A-AC6B-2C823E16837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a638347-5c04-42d2-a1c3-b7f28622775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31504</TotalTime>
  <Words>1713</Words>
  <Application>Microsoft Office PowerPoint</Application>
  <PresentationFormat>On-screen Show (4:3)</PresentationFormat>
  <Paragraphs>172</Paragraphs>
  <Slides>24</Slides>
  <Notes>7</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24</vt:i4>
      </vt:variant>
    </vt:vector>
  </HeadingPairs>
  <TitlesOfParts>
    <vt:vector size="34" baseType="lpstr">
      <vt:lpstr>Arial</vt:lpstr>
      <vt:lpstr>Calibri</vt:lpstr>
      <vt:lpstr>Calibri Light</vt:lpstr>
      <vt:lpstr>Helvetica</vt:lpstr>
      <vt:lpstr>Microsoft Sans Serif</vt:lpstr>
      <vt:lpstr>Söhne</vt:lpstr>
      <vt:lpstr>Times</vt:lpstr>
      <vt:lpstr>Wingdings</vt:lpstr>
      <vt:lpstr>Office Theme</vt:lpstr>
      <vt:lpstr>2_Office Theme</vt:lpstr>
      <vt:lpstr>PowerPoint Presentation</vt:lpstr>
      <vt:lpstr>Today’s Agenda</vt:lpstr>
      <vt:lpstr>PowerPoint Presentation</vt:lpstr>
      <vt:lpstr>Knowledge Management System Re-Design PM Checklists and Guidance Documents Website</vt:lpstr>
      <vt:lpstr>PowerPoint Presentation</vt:lpstr>
      <vt:lpstr>PowerPoint Presentation</vt:lpstr>
      <vt:lpstr>Polychlorinated Biphenyls (PCBs) Testing Guidance Document</vt:lpstr>
      <vt:lpstr>Polychlorinated Biphenyls (PCBs) Testing Guidance Document</vt:lpstr>
      <vt:lpstr>PowerPoint Presentation</vt:lpstr>
      <vt:lpstr>PowerPoint Presentation</vt:lpstr>
      <vt:lpstr>PowerPoint Presentation</vt:lpstr>
      <vt:lpstr>PowerPoint Presentation</vt:lpstr>
      <vt:lpstr>Specialty Work and BTC Exclusive Jurisdiction</vt:lpstr>
      <vt:lpstr>New Training on CU Learn</vt:lpstr>
      <vt:lpstr>Trades Positions Covered by the BTC CBA</vt:lpstr>
      <vt:lpstr>Exclusive Jurisdiction Work must be done by Covered Trade</vt:lpstr>
      <vt:lpstr>Determination of Exclusive Jurisdiction</vt:lpstr>
      <vt:lpstr>Recent Arbitration Decisions</vt:lpstr>
      <vt:lpstr> Work Performed by Non-BTC Personnel</vt:lpstr>
      <vt:lpstr>Subcontracted Jurisdictional Disputes</vt:lpstr>
      <vt:lpstr>Work Outside the Exclusive Jurisdiction </vt:lpstr>
      <vt:lpstr>Resources</vt:lpstr>
      <vt:lpstr>PowerPoint Presentation</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Tiffany J. Lind</dc:creator>
  <cp:lastModifiedBy>Taylor Thompson</cp:lastModifiedBy>
  <cp:revision>501</cp:revision>
  <cp:lastPrinted>2019-11-12T19:43:45Z</cp:lastPrinted>
  <dcterms:created xsi:type="dcterms:W3CDTF">2014-05-07T13:58:10Z</dcterms:created>
  <dcterms:modified xsi:type="dcterms:W3CDTF">2023-06-22T14:47:48Z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0x010100934AACBE4AB13B47B8C30A36C415A682</vt:lpwstr>
  </property>
</Properties>
</file>