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434" r:id="rId5"/>
    <p:sldId id="442" r:id="rId6"/>
    <p:sldId id="447" r:id="rId7"/>
    <p:sldId id="449" r:id="rId8"/>
    <p:sldId id="445" r:id="rId9"/>
    <p:sldId id="450" r:id="rId10"/>
    <p:sldId id="448" r:id="rId11"/>
    <p:sldId id="452" r:id="rId12"/>
    <p:sldId id="451" r:id="rId13"/>
    <p:sldId id="435" r:id="rId14"/>
    <p:sldId id="439" r:id="rId15"/>
    <p:sldId id="436" r:id="rId16"/>
    <p:sldId id="440" r:id="rId17"/>
    <p:sldId id="443" r:id="rId18"/>
    <p:sldId id="437" r:id="rId19"/>
    <p:sldId id="438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1026" autoAdjust="0"/>
  </p:normalViewPr>
  <p:slideViewPr>
    <p:cSldViewPr>
      <p:cViewPr varScale="1">
        <p:scale>
          <a:sx n="80" d="100"/>
          <a:sy n="80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5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3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8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SSJs for PO’s are on </a:t>
            </a:r>
            <a:r>
              <a:rPr lang="en-US" dirty="0" err="1"/>
              <a:t>DFA’s</a:t>
            </a:r>
            <a:r>
              <a:rPr lang="en-US" dirty="0"/>
              <a:t> website, different from one used for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5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9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e-builder.net/public/fileview_fileview_act.aspx?portaltype=7&amp;o=%7b92dcd545-694f-4862-860a-7b6eaaf4a3e1%7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9871B-9693-47BA-9AAF-8363052DBF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Contracts Housekeeping</a:t>
            </a:r>
          </a:p>
          <a:p>
            <a:r>
              <a:rPr lang="en-US" sz="4000" dirty="0"/>
              <a:t>(How to speed things up)</a:t>
            </a:r>
          </a:p>
        </p:txBody>
      </p:sp>
    </p:spTree>
    <p:extLst>
      <p:ext uri="{BB962C8B-B14F-4D97-AF65-F5344CB8AC3E}">
        <p14:creationId xmlns:p14="http://schemas.microsoft.com/office/powerpoint/2010/main" val="95008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676400"/>
            <a:ext cx="8458200" cy="45720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Please use the “Scope of Work” section to communicate changes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Updating the completion date from the bid docs, put in a comment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Notate if you are accepting/not accepting any Alternates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For Design, make sure your schedule from the RFP is still accurate, if not attach an updated schedule to the process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If the contract has been delayed past the 90 day price hold, request and attach a letter from the Contractor confirming that they are holding the bid price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CRP’s</a:t>
            </a:r>
          </a:p>
        </p:txBody>
      </p:sp>
    </p:spTree>
    <p:extLst>
      <p:ext uri="{BB962C8B-B14F-4D97-AF65-F5344CB8AC3E}">
        <p14:creationId xmlns:p14="http://schemas.microsoft.com/office/powerpoint/2010/main" val="16236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948664-F4FC-6CB5-FCD0-47E46BA7C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382000" cy="45720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amendments need to attach something showing how the additional work was requested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(Email, meeting minutes, Scope of Work, etc.)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it was a verbal communication, put a comment in the process stating so.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the “Commitment Change Items”, always click on the “Add All Existing Items” and add the request to the existing committed lines, don’t make new ones.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1B3B13-A0D3-3F57-882D-FA12F6466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Contract Amendments</a:t>
            </a:r>
          </a:p>
        </p:txBody>
      </p:sp>
    </p:spTree>
    <p:extLst>
      <p:ext uri="{BB962C8B-B14F-4D97-AF65-F5344CB8AC3E}">
        <p14:creationId xmlns:p14="http://schemas.microsoft.com/office/powerpoint/2010/main" val="5484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9075CF-D6D4-48A5-9DAA-9EF99FD47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905000"/>
            <a:ext cx="8534400" cy="4419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When you have between 3 - 8 PCO’s you should create a Change Order, no more than 10 please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Do not submit CO’s or CAA’s before the previous one is fully executed as the totals will not match in eBuilder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Allowances may only be used for their intended purpose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Make sure you reconcile your Allowances via a change order before the final Payment Application is submitted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29A92A-7861-4374-A59C-C721C7A09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Change Orders</a:t>
            </a:r>
          </a:p>
        </p:txBody>
      </p:sp>
    </p:spTree>
    <p:extLst>
      <p:ext uri="{BB962C8B-B14F-4D97-AF65-F5344CB8AC3E}">
        <p14:creationId xmlns:p14="http://schemas.microsoft.com/office/powerpoint/2010/main" val="367224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08D541-62C0-628E-544A-4DC012C71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001000" cy="43434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you’re not sure, ask Contracts!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Contract: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All Design and Construction need to be a Contract.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Any item that has signed/sealed drawings or documents.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Risk items (equipment, etc.) noted below.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Anything that results in a document that will be used in a construction, design, or other project.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PO: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Maintenance, Service Agreements, Commodities, and Replacement in Kind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B3C0EC-A100-0823-CC1D-C012E798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Contract vs. PO</a:t>
            </a:r>
          </a:p>
        </p:txBody>
      </p:sp>
    </p:spTree>
    <p:extLst>
      <p:ext uri="{BB962C8B-B14F-4D97-AF65-F5344CB8AC3E}">
        <p14:creationId xmlns:p14="http://schemas.microsoft.com/office/powerpoint/2010/main" val="2640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061AEC-28A4-4270-1FD5-09BD8AAA0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8305800" cy="48006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legislation that anything over $60k goes to the State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OSC now has up to 75 calendar days to review documents as opposed to 30 calendar days previously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Consultant RFQ/RFP process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Contracts needs to send out a formal Letter of Intent to selected Consultant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solicitation process is in effect until Contract Award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PM to work with Contracts to negotiate Consultant fees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Updated checklists and guidance documents to come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3D4EC-4D22-F84C-D1AE-38D3A8B8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0"/>
            <a:ext cx="9144000" cy="6096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</a:rPr>
              <a:t>SUCF</a:t>
            </a:r>
            <a:r>
              <a:rPr lang="en-US" sz="3200" dirty="0">
                <a:solidFill>
                  <a:schemeClr val="tx1"/>
                </a:solidFill>
              </a:rPr>
              <a:t>/Campus Let</a:t>
            </a:r>
          </a:p>
        </p:txBody>
      </p:sp>
    </p:spTree>
    <p:extLst>
      <p:ext uri="{BB962C8B-B14F-4D97-AF65-F5344CB8AC3E}">
        <p14:creationId xmlns:p14="http://schemas.microsoft.com/office/powerpoint/2010/main" val="3507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3CD5D-C43C-43B0-BAAB-AFA7D28B1D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905000"/>
            <a:ext cx="8534400" cy="4343400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Always check the comments!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Check your queue and email for Request Comments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new General Conditions template for PWR projects is in eBuilder Resources Endowed folder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Please use the templates in </a:t>
            </a:r>
            <a:r>
              <a:rPr lang="en-US" dirty="0" err="1">
                <a:solidFill>
                  <a:schemeClr val="tx1"/>
                </a:solidFill>
              </a:rPr>
              <a:t>eB</a:t>
            </a:r>
            <a:r>
              <a:rPr lang="en-US" dirty="0">
                <a:solidFill>
                  <a:schemeClr val="tx1"/>
                </a:solidFill>
              </a:rPr>
              <a:t> Resources as they are the most up to date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Emails should be sent to the FC mailbox and copy the person you are working with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EAA9E4-1224-43F1-A198-9665397F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31852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8C6718-09D0-4C80-89D9-2D61ECC38D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133600"/>
            <a:ext cx="9144000" cy="990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94FCC-C7CA-4C20-9B89-318AD88D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9145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70E382-D013-67C0-EFD3-B0A62C0307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8610600" cy="40386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are out for more than one day, please put an Out of Office message up with who to contact in your absence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Contracts Office:  open positions, leaves, and vacations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If you are emailing one of the FC staff members, please copy the FC Mailbox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F8AE3F-C252-51EB-3D75-21A111AA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Summer Staffing</a:t>
            </a:r>
          </a:p>
        </p:txBody>
      </p:sp>
    </p:spTree>
    <p:extLst>
      <p:ext uri="{BB962C8B-B14F-4D97-AF65-F5344CB8AC3E}">
        <p14:creationId xmlns:p14="http://schemas.microsoft.com/office/powerpoint/2010/main" val="8534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362200"/>
            <a:ext cx="8229600" cy="37338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Shared Outlook calendar updated weekly which shows the following: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Documents to Contracts date – Pulled from the project eBuilder schedule populated by the PM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Last Questions Due, Final Addendum, and Bid Opening are Populated by Contracts once project is out for bid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Key personnel out of office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Cornell Bidding Calendar</a:t>
            </a:r>
          </a:p>
        </p:txBody>
      </p:sp>
    </p:spTree>
    <p:extLst>
      <p:ext uri="{BB962C8B-B14F-4D97-AF65-F5344CB8AC3E}">
        <p14:creationId xmlns:p14="http://schemas.microsoft.com/office/powerpoint/2010/main" val="426536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49BEB3-D2E0-D828-F920-03CFC2454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00" y="1905000"/>
            <a:ext cx="8382000" cy="4343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Guidance Document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hlinkClick r:id="rId2"/>
              </a:rPr>
              <a:t>https://app.e-builder.net/public/fileview_fileview_act.aspx?portaltype=7&amp;o=%7b92dcd545-694f-4862-860a-7b6eaaf4a3e1%7d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Monthly meeting with FCS PM Directors and UFD’s to discuss upcoming bids, confirm dates, prioritize project deliverables, and strategize bid timing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0454BE-EA7C-CD38-FEE7-CAE4D4906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Cornell Bidding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8600" y="1752600"/>
            <a:ext cx="8610600" cy="4648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Recent and Current Bidding Climate: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bids, low bidder participation, Multiple projects with no bidders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Small pool of contractors to handle large workload/labor strained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High volume of work in the Ithaca area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20 out of 30 bids in 2023 were over budget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Recent Contractor Feedback – Too busy, no subs available to meet schedule, project timing, booked until Fall.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Need to put projects out to bid early and not wait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Bidding Strategy</a:t>
            </a:r>
          </a:p>
        </p:txBody>
      </p:sp>
    </p:spTree>
    <p:extLst>
      <p:ext uri="{BB962C8B-B14F-4D97-AF65-F5344CB8AC3E}">
        <p14:creationId xmlns:p14="http://schemas.microsoft.com/office/powerpoint/2010/main" val="119066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0E7020-EE56-317C-EEFE-1D2CDE7B3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828800"/>
            <a:ext cx="8001000" cy="4343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Bid Dates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T, W, Th are the best bidding days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 bids scheduled Friday after 2:00PM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Don’t bid multiple projects for the same trade on the same day, or week if possible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Maximum of 2 bids per day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Communicate early when planning for potential bid package deliverables and prep 7-10 days.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97DEF0-305C-7E5A-B1F7-0053809C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Bidding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32300-D6A3-48C1-9CD1-A7F851C38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There is no straight forward approach, every project is unique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Include as many qualified contractors as possible, don’t limit yourself on bid day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Understand contractors are building in costs to cover unknowns (market conditions, supply chain, and labor issues.)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Check your OPC’s, use past bid data for reference (bid tabulation report)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C974E8-489F-4E94-9C2C-AE99426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Bidding Strategy</a:t>
            </a:r>
          </a:p>
        </p:txBody>
      </p:sp>
    </p:spTree>
    <p:extLst>
      <p:ext uri="{BB962C8B-B14F-4D97-AF65-F5344CB8AC3E}">
        <p14:creationId xmlns:p14="http://schemas.microsoft.com/office/powerpoint/2010/main" val="41071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07BD64-4BA7-977D-F0CA-FEB0B52BC0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" y="1905000"/>
            <a:ext cx="8763000" cy="44958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Be sure you have the right delivery method, who should be the prime.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Consider pre-purchasing long lead items when possible (access control hardware, HVAC Equipment, lab casework, electrical gear, wood door </a:t>
            </a:r>
            <a:r>
              <a:rPr lang="en-US" sz="3200" dirty="0" err="1">
                <a:solidFill>
                  <a:schemeClr val="tx1"/>
                </a:solidFill>
              </a:rPr>
              <a:t>leafs</a:t>
            </a:r>
            <a:r>
              <a:rPr lang="en-US" sz="3200" dirty="0">
                <a:solidFill>
                  <a:schemeClr val="tx1"/>
                </a:solidFill>
              </a:rPr>
              <a:t>,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Give the contractor options by keeping specifications open for competition when possible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2D4FAF-024E-67F5-D02C-61278003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Bidding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0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26F0C4-9C83-72DD-4804-CF9794B6BA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534400" cy="464820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Avoid late Spring/Early Summer bids, Refer to the bidding calendar to select optimal times to bid your project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Keep Holidays (Campus and National) and events in mind.  (Slope Day, Reunion, Columbus Day etc.)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Consider flexible on-site start dates, standard is 14 days after NTP – Better GC efficiency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Understand project complexities (limited shutdowns, winter break work) and be clear about special conditions.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771026-7A42-5CE9-C5AE-456FFBAB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Bidding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3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69373-594B-497F-B29F-9AD96F02CA37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a638347-5c04-42d2-a1c3-b7f286227752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12901</TotalTime>
  <Words>974</Words>
  <Application>Microsoft Office PowerPoint</Application>
  <PresentationFormat>On-screen Show (4:3)</PresentationFormat>
  <Paragraphs>91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</vt:lpstr>
      <vt:lpstr>Times</vt:lpstr>
      <vt:lpstr>Office Theme</vt:lpstr>
      <vt:lpstr>PowerPoint Presentation</vt:lpstr>
      <vt:lpstr>Summer Staffing</vt:lpstr>
      <vt:lpstr>Cornell Bidding Calendar</vt:lpstr>
      <vt:lpstr>Cornell Bidding Calendar</vt:lpstr>
      <vt:lpstr>Bidding Strategy</vt:lpstr>
      <vt:lpstr>Bidding Strategy</vt:lpstr>
      <vt:lpstr>Bidding Strategy</vt:lpstr>
      <vt:lpstr>Bidding Strategy</vt:lpstr>
      <vt:lpstr>Bidding Strategy</vt:lpstr>
      <vt:lpstr>CRP’s</vt:lpstr>
      <vt:lpstr>Contract Amendments</vt:lpstr>
      <vt:lpstr>Change Orders</vt:lpstr>
      <vt:lpstr>Contract vs. PO</vt:lpstr>
      <vt:lpstr>SUCF/Campus Let</vt:lpstr>
      <vt:lpstr>General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455</cp:revision>
  <cp:lastPrinted>2023-05-17T13:21:42Z</cp:lastPrinted>
  <dcterms:created xsi:type="dcterms:W3CDTF">2014-05-07T13:58:10Z</dcterms:created>
  <dcterms:modified xsi:type="dcterms:W3CDTF">2023-05-18T15:31:34Z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