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9"/>
  </p:notesMasterIdLst>
  <p:sldIdLst>
    <p:sldId id="263" r:id="rId5"/>
    <p:sldId id="292" r:id="rId6"/>
    <p:sldId id="291" r:id="rId7"/>
    <p:sldId id="289" r:id="rId8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BABA2344-9FBE-5508-450E-ECF58BF00208}" name="Kim Yeoh" initials="KY" userId="S::ky16@cornell.edu::aff4ca1f-f51d-48a3-964d-4e686d801f09" providerId="AD"/>
  <p188:author id="{19A2DB89-7C29-119E-9D5E-A5BB4CC9B154}" name="Andrew M. Page" initials="AMP" userId="S::amp53@cornell.edu::a7ffc0a7-dc01-4f3d-8bda-865db3c8082f" providerId="AD"/>
  <p188:author id="{84674ED5-2AD7-8125-DF02-5A41B141C0F4}" name="Sarah J. Christen" initials="SC" userId="S::sjc37@cornell.edu::d8806e42-d211-4802-8d93-de974b64ca11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E009FB4-448C-3065-9CB2-B715990ADFAB}" v="42" dt="2023-04-11T19:56:23.029"/>
    <p1510:client id="{45F4993F-3647-4DEE-9910-9959E3EF091C}" v="547" dt="2023-05-04T19:40:37.450"/>
    <p1510:client id="{BF71EE49-375E-4BF3-A2EB-FEFE839CF6FD}" v="6" dt="2023-05-04T13:27:36.234"/>
    <p1510:client id="{C56C307F-41E9-4C8E-9D87-EC14DCCD4B9D}" v="179" dt="2023-05-04T19:52:12.859"/>
    <p1510:client id="{CF8DBC22-B2AF-4CA6-9D3E-EACCB58AC7C0}" v="50" dt="2023-04-11T20:18:28.288"/>
    <p1510:client id="{F5A8A7B6-133A-3A4B-8ABC-9A8F6A1B97F6}" v="777" vWet="785" dt="2023-04-11T20:16:28.81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6" d="100"/>
          <a:sy n="96" d="100"/>
        </p:scale>
        <p:origin x="102" y="31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microsoft.com/office/2018/10/relationships/authors" Target="authors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microsoft.com/office/2015/10/relationships/revisionInfo" Target="revisionInfo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Cost per Installation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Graph!$E$6</c:f>
              <c:strCache>
                <c:ptCount val="1"/>
                <c:pt idx="0">
                  <c:v>CIT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Graph!$D$7:$D$9</c:f>
              <c:strCache>
                <c:ptCount val="3"/>
                <c:pt idx="0">
                  <c:v>Conference room average estimate</c:v>
                </c:pt>
                <c:pt idx="1">
                  <c:v>Standard classroom average estimate</c:v>
                </c:pt>
                <c:pt idx="2">
                  <c:v>Uris Hall G08 actual</c:v>
                </c:pt>
              </c:strCache>
            </c:strRef>
          </c:cat>
          <c:val>
            <c:numRef>
              <c:f>Graph!$E$7:$E$9</c:f>
              <c:numCache>
                <c:formatCode>_("$"* #,##0_);_("$"* \(#,##0\);_("$"* "-"??_);_(@_)</c:formatCode>
                <c:ptCount val="3"/>
                <c:pt idx="0">
                  <c:v>7890</c:v>
                </c:pt>
                <c:pt idx="1">
                  <c:v>35069</c:v>
                </c:pt>
                <c:pt idx="2">
                  <c:v>33705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632-402E-938D-AE75D6D0A499}"/>
            </c:ext>
          </c:extLst>
        </c:ser>
        <c:ser>
          <c:idx val="1"/>
          <c:order val="1"/>
          <c:tx>
            <c:strRef>
              <c:f>Graph!$F$6</c:f>
              <c:strCache>
                <c:ptCount val="1"/>
                <c:pt idx="0">
                  <c:v>Vendor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Graph!$D$7:$D$9</c:f>
              <c:strCache>
                <c:ptCount val="3"/>
                <c:pt idx="0">
                  <c:v>Conference room average estimate</c:v>
                </c:pt>
                <c:pt idx="1">
                  <c:v>Standard classroom average estimate</c:v>
                </c:pt>
                <c:pt idx="2">
                  <c:v>Uris Hall G08 actual</c:v>
                </c:pt>
              </c:strCache>
            </c:strRef>
          </c:cat>
          <c:val>
            <c:numRef>
              <c:f>Graph!$F$7:$F$9</c:f>
              <c:numCache>
                <c:formatCode>_("$"* #,##0_);_("$"* \(#,##0\);_("$"* "-"??_);_(@_)</c:formatCode>
                <c:ptCount val="3"/>
                <c:pt idx="0">
                  <c:v>18198</c:v>
                </c:pt>
                <c:pt idx="1">
                  <c:v>39262</c:v>
                </c:pt>
                <c:pt idx="2">
                  <c:v>41318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632-402E-938D-AE75D6D0A49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837000144"/>
        <c:axId val="837001392"/>
      </c:barChart>
      <c:catAx>
        <c:axId val="8370001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37001392"/>
        <c:crosses val="autoZero"/>
        <c:auto val="1"/>
        <c:lblAlgn val="ctr"/>
        <c:lblOffset val="100"/>
        <c:noMultiLvlLbl val="0"/>
      </c:catAx>
      <c:valAx>
        <c:axId val="8370013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&quot;$&quot;* #,##0_);_(&quot;$&quot;* \(#,##0\);_(&quot;$&quot;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370001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70C50C-F46C-8A4B-8A41-6A6FBB958D92}" type="datetimeFigureOut">
              <a:rPr lang="en-US" smtClean="0"/>
              <a:t>5/22/2023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53D443-CBAC-934A-8506-FB4DF260D8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68985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1"/>
            <a:ext cx="9144000" cy="166688"/>
          </a:xfrm>
          <a:prstGeom prst="rect">
            <a:avLst/>
          </a:prstGeom>
          <a:solidFill>
            <a:srgbClr val="B31B1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338155"/>
            <a:ext cx="1393887" cy="1393887"/>
          </a:xfrm>
          <a:prstGeom prst="rect">
            <a:avLst/>
          </a:prstGeom>
        </p:spPr>
      </p:pic>
      <p:sp>
        <p:nvSpPr>
          <p:cNvPr id="7" name="Title 18"/>
          <p:cNvSpPr txBox="1">
            <a:spLocks/>
          </p:cNvSpPr>
          <p:nvPr userDrawn="1"/>
        </p:nvSpPr>
        <p:spPr>
          <a:xfrm>
            <a:off x="638700" y="3181350"/>
            <a:ext cx="7215996" cy="8382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377" rtl="0" eaLnBrk="1" latinLnBrk="0" hangingPunct="1">
              <a:spcBef>
                <a:spcPct val="0"/>
              </a:spcBef>
              <a:buNone/>
              <a:defRPr sz="3200" kern="1200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/>
          </a:p>
        </p:txBody>
      </p:sp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457200" y="2114471"/>
            <a:ext cx="7848600" cy="564355"/>
          </a:xfrm>
        </p:spPr>
        <p:txBody>
          <a:bodyPr anchor="t">
            <a:normAutofit/>
          </a:bodyPr>
          <a:lstStyle>
            <a:lvl1pPr algn="l"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457200" y="2851943"/>
            <a:ext cx="7086600" cy="1015207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accent5"/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533400" y="4294982"/>
            <a:ext cx="2743200" cy="365125"/>
          </a:xfrm>
          <a:prstGeom prst="rect">
            <a:avLst/>
          </a:prstGeom>
        </p:spPr>
        <p:txBody>
          <a:bodyPr anchor="t"/>
          <a:lstStyle>
            <a:lvl1pPr algn="l">
              <a:defRPr sz="1400">
                <a:solidFill>
                  <a:schemeClr val="accent5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BCF22DC7-71EF-0D42-98EF-E3AB7E2A66A2}" type="datetimeFigureOut">
              <a:rPr lang="en-US" smtClean="0"/>
              <a:pPr/>
              <a:t>5/22/2023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5266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0" y="1"/>
            <a:ext cx="9144000" cy="166688"/>
          </a:xfrm>
          <a:prstGeom prst="rect">
            <a:avLst/>
          </a:prstGeom>
          <a:solidFill>
            <a:srgbClr val="B31B1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285753" y="1085851"/>
            <a:ext cx="8678863" cy="299918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Title 13"/>
          <p:cNvSpPr>
            <a:spLocks noGrp="1"/>
          </p:cNvSpPr>
          <p:nvPr>
            <p:ph type="title"/>
          </p:nvPr>
        </p:nvSpPr>
        <p:spPr>
          <a:xfrm>
            <a:off x="287899" y="461818"/>
            <a:ext cx="6554707" cy="452582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" name="TextBox 1"/>
          <p:cNvSpPr txBox="1"/>
          <p:nvPr userDrawn="1"/>
        </p:nvSpPr>
        <p:spPr>
          <a:xfrm>
            <a:off x="3619500" y="-52060"/>
            <a:ext cx="1905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>
                <a:solidFill>
                  <a:schemeClr val="bg1"/>
                </a:solidFill>
              </a:rPr>
              <a:t>Cornell University</a:t>
            </a:r>
          </a:p>
        </p:txBody>
      </p:sp>
    </p:spTree>
    <p:extLst>
      <p:ext uri="{BB962C8B-B14F-4D97-AF65-F5344CB8AC3E}">
        <p14:creationId xmlns:p14="http://schemas.microsoft.com/office/powerpoint/2010/main" val="4812784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w/ Graph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"/>
            <a:ext cx="9144000" cy="166688"/>
          </a:xfrm>
          <a:prstGeom prst="rect">
            <a:avLst/>
          </a:prstGeom>
          <a:solidFill>
            <a:srgbClr val="B31B1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2" name="TextBox 11"/>
          <p:cNvSpPr txBox="1"/>
          <p:nvPr userDrawn="1"/>
        </p:nvSpPr>
        <p:spPr>
          <a:xfrm>
            <a:off x="438726" y="3567547"/>
            <a:ext cx="82588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3200">
                <a:solidFill>
                  <a:schemeClr val="bg1"/>
                </a:solidFill>
                <a:latin typeface="Helvetica"/>
                <a:cs typeface="Helvetica"/>
              </a:rPr>
              <a:t>Photos, illustrations, graphics here.</a:t>
            </a:r>
            <a:endParaRPr lang="en-US" sz="1800">
              <a:solidFill>
                <a:schemeClr val="bg1"/>
              </a:solidFill>
            </a:endParaRPr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800603" y="1085850"/>
            <a:ext cx="4050507" cy="3657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4" name="Title 13"/>
          <p:cNvSpPr>
            <a:spLocks noGrp="1"/>
          </p:cNvSpPr>
          <p:nvPr>
            <p:ph type="title"/>
          </p:nvPr>
        </p:nvSpPr>
        <p:spPr>
          <a:xfrm>
            <a:off x="287899" y="461818"/>
            <a:ext cx="6554707" cy="452582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4"/>
          </p:nvPr>
        </p:nvSpPr>
        <p:spPr>
          <a:xfrm>
            <a:off x="289408" y="1085850"/>
            <a:ext cx="4358795" cy="3657600"/>
          </a:xfrm>
        </p:spPr>
        <p:txBody>
          <a:bodyPr numCol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TextBox 10"/>
          <p:cNvSpPr txBox="1"/>
          <p:nvPr userDrawn="1"/>
        </p:nvSpPr>
        <p:spPr>
          <a:xfrm>
            <a:off x="3619500" y="-52060"/>
            <a:ext cx="1905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>
                <a:solidFill>
                  <a:schemeClr val="bg1"/>
                </a:solidFill>
              </a:rPr>
              <a:t>Cornell University</a:t>
            </a:r>
          </a:p>
        </p:txBody>
      </p:sp>
    </p:spTree>
    <p:extLst>
      <p:ext uri="{BB962C8B-B14F-4D97-AF65-F5344CB8AC3E}">
        <p14:creationId xmlns:p14="http://schemas.microsoft.com/office/powerpoint/2010/main" val="24231133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590052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5" r:id="rId3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/>
  <p:txStyles>
    <p:titleStyle>
      <a:lvl1pPr algn="l" defTabSz="914377" rtl="0" eaLnBrk="1" latinLnBrk="0" hangingPunct="1">
        <a:spcBef>
          <a:spcPct val="0"/>
        </a:spcBef>
        <a:buNone/>
        <a:defRPr sz="3200" kern="1200">
          <a:solidFill>
            <a:schemeClr val="accent3"/>
          </a:solidFill>
          <a:latin typeface="+mj-lt"/>
          <a:ea typeface="+mj-ea"/>
          <a:cs typeface="+mj-cs"/>
        </a:defRPr>
      </a:lvl1pPr>
    </p:titleStyle>
    <p:bodyStyle>
      <a:lvl1pPr marL="342891" indent="-342891" algn="l" defTabSz="914377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accent2"/>
          </a:solidFill>
          <a:latin typeface="Arial" charset="0"/>
          <a:ea typeface="Arial" charset="0"/>
          <a:cs typeface="Arial" charset="0"/>
        </a:defRPr>
      </a:lvl1pPr>
      <a:lvl2pPr marL="742932" indent="-285744" algn="l" defTabSz="914377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accent2"/>
          </a:solidFill>
          <a:latin typeface="Arial" charset="0"/>
          <a:ea typeface="Arial" charset="0"/>
          <a:cs typeface="Arial" charset="0"/>
        </a:defRPr>
      </a:lvl2pPr>
      <a:lvl3pPr marL="1142971" indent="-228594" algn="l" defTabSz="914377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accent2"/>
          </a:solidFill>
          <a:latin typeface="Arial" charset="0"/>
          <a:ea typeface="Arial" charset="0"/>
          <a:cs typeface="Arial" charset="0"/>
        </a:defRPr>
      </a:lvl3pPr>
      <a:lvl4pPr marL="1600160" indent="-228594" algn="l" defTabSz="914377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accent2"/>
          </a:solidFill>
          <a:latin typeface="Arial" charset="0"/>
          <a:ea typeface="Arial" charset="0"/>
          <a:cs typeface="Arial" charset="0"/>
        </a:defRPr>
      </a:lvl4pPr>
      <a:lvl5pPr marL="2057349" indent="-228594" algn="l" defTabSz="914377" rtl="0" eaLnBrk="1" latinLnBrk="0" hangingPunct="1">
        <a:spcBef>
          <a:spcPct val="20000"/>
        </a:spcBef>
        <a:buFont typeface="Arial" panose="020B0604020202020204" pitchFamily="34" charset="0"/>
        <a:buChar char="»"/>
        <a:defRPr sz="2400" kern="1200">
          <a:solidFill>
            <a:schemeClr val="accent2"/>
          </a:solidFill>
          <a:latin typeface="Arial" charset="0"/>
          <a:ea typeface="Arial" charset="0"/>
          <a:cs typeface="Arial" charset="0"/>
        </a:defRPr>
      </a:lvl5pPr>
      <a:lvl6pPr marL="2514537" indent="-228594" algn="l" defTabSz="914377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it.cornell.edu/av-installation/av-standards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hyperlink" Target="https://it.cornell.edu/av-installation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B1A19F-D579-4D9A-A573-523D762BCED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7200" y="2126269"/>
            <a:ext cx="7848600" cy="921897"/>
          </a:xfrm>
        </p:spPr>
        <p:txBody>
          <a:bodyPr>
            <a:normAutofit fontScale="90000"/>
          </a:bodyPr>
          <a:lstStyle/>
          <a:p>
            <a:r>
              <a:rPr lang="en-US" dirty="0"/>
              <a:t>Audio-Visual and Classroom Technologies</a:t>
            </a:r>
            <a:br>
              <a:rPr lang="en-US" dirty="0"/>
            </a:br>
            <a:r>
              <a:rPr lang="en-US" dirty="0"/>
              <a:t>2023 Standards Update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10CF73-839C-4243-97D7-2CD25B20B30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33400" y="4088253"/>
            <a:ext cx="2743200" cy="921897"/>
          </a:xfrm>
        </p:spPr>
        <p:txBody>
          <a:bodyPr/>
          <a:lstStyle/>
          <a:p>
            <a:fld id="{F31CB139-98FE-4D43-8209-D58C6DA0E823}" type="datetime1">
              <a:rPr lang="en-US" smtClean="0"/>
              <a:t>5/22/2023</a:t>
            </a:fld>
            <a:endParaRPr lang="en-US" dirty="0"/>
          </a:p>
          <a:p>
            <a:r>
              <a:rPr lang="en-US" dirty="0"/>
              <a:t>Andrew Page</a:t>
            </a:r>
          </a:p>
          <a:p>
            <a:r>
              <a:rPr lang="en-US" dirty="0"/>
              <a:t>Mike Tomei</a:t>
            </a:r>
          </a:p>
          <a:p>
            <a:r>
              <a:rPr lang="en-US" dirty="0"/>
              <a:t>Ryan Engels</a:t>
            </a:r>
          </a:p>
        </p:txBody>
      </p:sp>
    </p:spTree>
    <p:extLst>
      <p:ext uri="{BB962C8B-B14F-4D97-AF65-F5344CB8AC3E}">
        <p14:creationId xmlns:p14="http://schemas.microsoft.com/office/powerpoint/2010/main" val="26236303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756B9053-02D9-4D46-9E3B-9176D6E936C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85753" y="1085851"/>
            <a:ext cx="8678863" cy="3899103"/>
          </a:xfrm>
        </p:spPr>
        <p:txBody>
          <a:bodyPr vert="horz" lIns="91440" tIns="45720" rIns="91440" bIns="45720" rtlCol="0" anchor="t">
            <a:normAutofit fontScale="85000" lnSpcReduction="20000"/>
          </a:bodyPr>
          <a:lstStyle/>
          <a:p>
            <a:pPr marL="342265" indent="-342265"/>
            <a:r>
              <a:rPr lang="en-US" dirty="0">
                <a:solidFill>
                  <a:schemeClr val="tx1"/>
                </a:solidFill>
                <a:latin typeface="Arial"/>
                <a:cs typeface="Arial"/>
              </a:rPr>
              <a:t>Launched in late 2021</a:t>
            </a:r>
          </a:p>
          <a:p>
            <a:pPr marL="742306" lvl="1" indent="-342265"/>
            <a:r>
              <a:rPr lang="en-US" dirty="0">
                <a:solidFill>
                  <a:schemeClr val="tx1"/>
                </a:solidFill>
              </a:rPr>
              <a:t>Underlying technology and functionality standard completely revised</a:t>
            </a:r>
          </a:p>
          <a:p>
            <a:pPr marL="742306" lvl="1" indent="-342265"/>
            <a:r>
              <a:rPr lang="en-US" dirty="0">
                <a:solidFill>
                  <a:schemeClr val="tx1"/>
                </a:solidFill>
                <a:latin typeface="Arial"/>
                <a:cs typeface="Arial"/>
              </a:rPr>
              <a:t>Updated Functionality &amp; Price Comparison catalog</a:t>
            </a:r>
          </a:p>
          <a:p>
            <a:pPr marL="742306" lvl="1" indent="-342265"/>
            <a:r>
              <a:rPr lang="en-US" dirty="0">
                <a:solidFill>
                  <a:schemeClr val="tx1"/>
                </a:solidFill>
                <a:latin typeface="Arial"/>
                <a:cs typeface="Arial"/>
              </a:rPr>
              <a:t>Campus representation from all colleges, Research, Library, and SCL</a:t>
            </a:r>
            <a:endParaRPr lang="en-US" dirty="0">
              <a:solidFill>
                <a:schemeClr val="tx1"/>
              </a:solidFill>
            </a:endParaRPr>
          </a:p>
          <a:p>
            <a:pPr marL="342265" indent="-342265"/>
            <a:r>
              <a:rPr lang="en-US" dirty="0">
                <a:solidFill>
                  <a:schemeClr val="tx1"/>
                </a:solidFill>
                <a:latin typeface="Arial"/>
                <a:cs typeface="Arial"/>
              </a:rPr>
              <a:t>What’s changed</a:t>
            </a:r>
          </a:p>
          <a:p>
            <a:pPr marL="742306" lvl="1" indent="-342265"/>
            <a:r>
              <a:rPr lang="en-US" dirty="0">
                <a:solidFill>
                  <a:schemeClr val="tx1"/>
                </a:solidFill>
                <a:latin typeface="Arial"/>
                <a:cs typeface="Arial"/>
              </a:rPr>
              <a:t>Room Technology Types are now functional labels</a:t>
            </a:r>
          </a:p>
          <a:p>
            <a:pPr marL="1142345" lvl="2" indent="-342265"/>
            <a:r>
              <a:rPr lang="en-US" dirty="0">
                <a:solidFill>
                  <a:schemeClr val="tx1"/>
                </a:solidFill>
                <a:latin typeface="Arial"/>
                <a:cs typeface="Arial"/>
              </a:rPr>
              <a:t>Type 100 </a:t>
            </a:r>
            <a:r>
              <a:rPr lang="en-US" dirty="0">
                <a:solidFill>
                  <a:schemeClr val="tx1"/>
                </a:solidFill>
                <a:latin typeface="Arial"/>
                <a:cs typeface="Arial"/>
                <a:sym typeface="Wingdings" panose="05000000000000000000" pitchFamily="2" charset="2"/>
              </a:rPr>
              <a:t> Standard Classroom</a:t>
            </a:r>
            <a:endParaRPr lang="en-US" dirty="0">
              <a:solidFill>
                <a:schemeClr val="tx1"/>
              </a:solidFill>
              <a:latin typeface="Arial"/>
              <a:cs typeface="Arial"/>
            </a:endParaRPr>
          </a:p>
          <a:p>
            <a:pPr marL="742306" lvl="1" indent="-342265"/>
            <a:r>
              <a:rPr lang="en-US" dirty="0">
                <a:solidFill>
                  <a:schemeClr val="tx1"/>
                </a:solidFill>
                <a:latin typeface="Arial"/>
                <a:cs typeface="Arial"/>
              </a:rPr>
              <a:t>Added basis of design options in response to supply chain</a:t>
            </a:r>
          </a:p>
          <a:p>
            <a:pPr marL="742306" lvl="1" indent="-342265"/>
            <a:r>
              <a:rPr lang="en-US" dirty="0">
                <a:solidFill>
                  <a:schemeClr val="tx1"/>
                </a:solidFill>
                <a:latin typeface="Arial"/>
                <a:cs typeface="Arial"/>
              </a:rPr>
              <a:t>Aligned with FIS room types</a:t>
            </a:r>
          </a:p>
          <a:p>
            <a:pPr marL="742306" lvl="1" indent="-342265"/>
            <a:endParaRPr lang="en-US" dirty="0">
              <a:solidFill>
                <a:schemeClr val="tx1"/>
              </a:solidFill>
              <a:latin typeface="Arial"/>
              <a:cs typeface="Arial"/>
            </a:endParaRPr>
          </a:p>
          <a:p>
            <a:pPr marL="400041" lvl="1" indent="0">
              <a:buNone/>
            </a:pPr>
            <a:r>
              <a:rPr lang="en-US" dirty="0">
                <a:solidFill>
                  <a:schemeClr val="tx1"/>
                </a:solidFill>
                <a:hlinkClick r:id="rId2"/>
              </a:rPr>
              <a:t>https://it.cornell.edu/av-installation/av-standards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PDF password: </a:t>
            </a:r>
            <a:r>
              <a:rPr lang="en-US" dirty="0" err="1">
                <a:solidFill>
                  <a:schemeClr val="tx1"/>
                </a:solidFill>
              </a:rPr>
              <a:t>CUDesign</a:t>
            </a:r>
            <a:endParaRPr lang="en-US" dirty="0">
              <a:solidFill>
                <a:schemeClr val="tx1"/>
              </a:solidFill>
            </a:endParaRPr>
          </a:p>
          <a:p>
            <a:pPr marL="400041" lvl="1" indent="0">
              <a:buNone/>
            </a:pPr>
            <a:endParaRPr lang="en-US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2574C27C-4D99-42F1-93AD-6E3C6395BF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7899" y="461818"/>
            <a:ext cx="8398901" cy="452582"/>
          </a:xfrm>
        </p:spPr>
        <p:txBody>
          <a:bodyPr>
            <a:normAutofit fontScale="90000"/>
          </a:bodyPr>
          <a:lstStyle/>
          <a:p>
            <a:r>
              <a:rPr lang="en-US" dirty="0"/>
              <a:t>Audio-Visual Standards</a:t>
            </a:r>
          </a:p>
        </p:txBody>
      </p:sp>
    </p:spTree>
    <p:extLst>
      <p:ext uri="{BB962C8B-B14F-4D97-AF65-F5344CB8AC3E}">
        <p14:creationId xmlns:p14="http://schemas.microsoft.com/office/powerpoint/2010/main" val="19537753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756B9053-02D9-4D46-9E3B-9176D6E936C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85753" y="1085851"/>
            <a:ext cx="8678863" cy="3771899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  <a:latin typeface="Arial"/>
                <a:cs typeface="Arial"/>
              </a:rPr>
              <a:t>What’s next</a:t>
            </a:r>
          </a:p>
          <a:p>
            <a:pPr marL="742306" lvl="1" indent="-342265"/>
            <a:r>
              <a:rPr lang="en-US" dirty="0">
                <a:solidFill>
                  <a:schemeClr val="tx1"/>
                </a:solidFill>
                <a:latin typeface="Arial"/>
                <a:cs typeface="Arial"/>
              </a:rPr>
              <a:t>User experience-focused standard is underway</a:t>
            </a:r>
          </a:p>
          <a:p>
            <a:pPr marL="1142345" lvl="2" indent="-342265"/>
            <a:r>
              <a:rPr lang="en-US" dirty="0">
                <a:solidFill>
                  <a:schemeClr val="tx1"/>
                </a:solidFill>
                <a:latin typeface="Arial"/>
                <a:cs typeface="Arial"/>
              </a:rPr>
              <a:t>Teaching station layout</a:t>
            </a:r>
          </a:p>
          <a:p>
            <a:pPr marL="1142345" lvl="2" indent="-342265"/>
            <a:r>
              <a:rPr lang="en-US" dirty="0">
                <a:solidFill>
                  <a:schemeClr val="tx1"/>
                </a:solidFill>
                <a:latin typeface="Arial"/>
                <a:cs typeface="Arial"/>
              </a:rPr>
              <a:t>User interface</a:t>
            </a:r>
          </a:p>
          <a:p>
            <a:pPr marL="1142345" lvl="2" indent="-342265"/>
            <a:r>
              <a:rPr lang="en-US" dirty="0">
                <a:solidFill>
                  <a:schemeClr val="tx1"/>
                </a:solidFill>
                <a:latin typeface="Arial"/>
                <a:cs typeface="Arial"/>
              </a:rPr>
              <a:t>Support contact information/protocols</a:t>
            </a:r>
          </a:p>
          <a:p>
            <a:pPr marL="742306" lvl="1" indent="-342265"/>
            <a:r>
              <a:rPr lang="en-US" dirty="0">
                <a:solidFill>
                  <a:schemeClr val="tx1"/>
                </a:solidFill>
                <a:latin typeface="Arial"/>
                <a:cs typeface="Arial"/>
              </a:rPr>
              <a:t>Updated infrastructure reference drawings</a:t>
            </a:r>
          </a:p>
          <a:p>
            <a:pPr marL="742306" lvl="1" indent="-342265"/>
            <a:r>
              <a:rPr lang="en-US" dirty="0">
                <a:solidFill>
                  <a:schemeClr val="tx1"/>
                </a:solidFill>
                <a:latin typeface="Arial"/>
                <a:cs typeface="Arial"/>
              </a:rPr>
              <a:t>Update to Division 27 audio-Visual Communication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2574C27C-4D99-42F1-93AD-6E3C6395BF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7899" y="461818"/>
            <a:ext cx="8398901" cy="452582"/>
          </a:xfrm>
        </p:spPr>
        <p:txBody>
          <a:bodyPr>
            <a:normAutofit fontScale="90000"/>
          </a:bodyPr>
          <a:lstStyle/>
          <a:p>
            <a:r>
              <a:rPr lang="en-US" dirty="0"/>
              <a:t>Audio-Visual Standards</a:t>
            </a:r>
          </a:p>
        </p:txBody>
      </p:sp>
    </p:spTree>
    <p:extLst>
      <p:ext uri="{BB962C8B-B14F-4D97-AF65-F5344CB8AC3E}">
        <p14:creationId xmlns:p14="http://schemas.microsoft.com/office/powerpoint/2010/main" val="15388217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756B9053-02D9-4D46-9E3B-9176D6E936C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85753" y="1085851"/>
            <a:ext cx="6280229" cy="3771899"/>
          </a:xfrm>
        </p:spPr>
        <p:txBody>
          <a:bodyPr vert="horz" lIns="91440" tIns="45720" rIns="91440" bIns="45720" rtlCol="0" anchor="t">
            <a:normAutofit fontScale="70000" lnSpcReduction="20000"/>
          </a:bodyPr>
          <a:lstStyle/>
          <a:p>
            <a:pPr marL="342265" indent="-342265"/>
            <a:r>
              <a:rPr lang="en-US" dirty="0">
                <a:solidFill>
                  <a:schemeClr val="tx1"/>
                </a:solidFill>
                <a:latin typeface="Arial"/>
                <a:cs typeface="Arial"/>
              </a:rPr>
              <a:t>Service launched in late 2021 – well received</a:t>
            </a:r>
            <a:endParaRPr lang="en-US" dirty="0">
              <a:solidFill>
                <a:schemeClr val="tx1"/>
              </a:solidFill>
            </a:endParaRPr>
          </a:p>
          <a:p>
            <a:pPr marL="742315" lvl="1" indent="-285115"/>
            <a:r>
              <a:rPr lang="en-US" dirty="0">
                <a:solidFill>
                  <a:schemeClr val="tx1"/>
                </a:solidFill>
                <a:latin typeface="Arial"/>
                <a:cs typeface="Arial"/>
              </a:rPr>
              <a:t>95 rooms updated in past 14 months</a:t>
            </a:r>
          </a:p>
          <a:p>
            <a:pPr marL="742315" lvl="1" indent="-285115"/>
            <a:r>
              <a:rPr lang="en-US" dirty="0">
                <a:solidFill>
                  <a:schemeClr val="tx1"/>
                </a:solidFill>
                <a:latin typeface="Arial"/>
                <a:cs typeface="Arial"/>
              </a:rPr>
              <a:t>103 rooms in the queue</a:t>
            </a:r>
            <a:br>
              <a:rPr lang="en-US" dirty="0">
                <a:solidFill>
                  <a:schemeClr val="tx1"/>
                </a:solidFill>
                <a:latin typeface="Arial"/>
                <a:cs typeface="Arial"/>
              </a:rPr>
            </a:br>
            <a:r>
              <a:rPr lang="en-US" dirty="0">
                <a:solidFill>
                  <a:schemeClr val="tx1"/>
                </a:solidFill>
                <a:latin typeface="Arial"/>
                <a:cs typeface="Arial"/>
              </a:rPr>
              <a:t>Classrooms, conference rooms,</a:t>
            </a:r>
            <a:br>
              <a:rPr lang="en-US" dirty="0">
                <a:solidFill>
                  <a:schemeClr val="tx1"/>
                </a:solidFill>
                <a:latin typeface="Arial"/>
                <a:cs typeface="Arial"/>
              </a:rPr>
            </a:br>
            <a:r>
              <a:rPr lang="en-US" dirty="0">
                <a:solidFill>
                  <a:schemeClr val="tx1"/>
                </a:solidFill>
                <a:latin typeface="Arial"/>
                <a:cs typeface="Arial"/>
              </a:rPr>
              <a:t>private offices, huddles</a:t>
            </a:r>
          </a:p>
          <a:p>
            <a:pPr marL="742315" lvl="1" indent="-285115"/>
            <a:r>
              <a:rPr lang="en-US" dirty="0">
                <a:solidFill>
                  <a:schemeClr val="tx1"/>
                </a:solidFill>
                <a:latin typeface="Arial"/>
                <a:cs typeface="Arial"/>
              </a:rPr>
              <a:t>Significant cost and time savings</a:t>
            </a:r>
            <a:br>
              <a:rPr lang="en-US" dirty="0">
                <a:latin typeface="Arial"/>
                <a:cs typeface="Arial"/>
              </a:rPr>
            </a:br>
            <a:endParaRPr lang="en-US" dirty="0">
              <a:solidFill>
                <a:schemeClr val="tx1"/>
              </a:solidFill>
              <a:latin typeface="Arial"/>
              <a:cs typeface="Arial"/>
            </a:endParaRPr>
          </a:p>
          <a:p>
            <a:pPr marL="342265" indent="-342265"/>
            <a:r>
              <a:rPr lang="en-US" dirty="0">
                <a:solidFill>
                  <a:schemeClr val="tx1"/>
                </a:solidFill>
                <a:latin typeface="Arial"/>
                <a:cs typeface="Arial"/>
              </a:rPr>
              <a:t>Many productivity improvements</a:t>
            </a:r>
          </a:p>
          <a:p>
            <a:pPr marL="742315" lvl="1" indent="-285115"/>
            <a:r>
              <a:rPr lang="en-US" dirty="0">
                <a:solidFill>
                  <a:schemeClr val="tx1"/>
                </a:solidFill>
                <a:latin typeface="Arial"/>
                <a:cs typeface="Arial"/>
              </a:rPr>
              <a:t>Faster and more cost effective</a:t>
            </a:r>
          </a:p>
          <a:p>
            <a:pPr marL="742315" lvl="1" indent="-285115"/>
            <a:r>
              <a:rPr lang="en-US" dirty="0">
                <a:solidFill>
                  <a:schemeClr val="tx1"/>
                </a:solidFill>
                <a:latin typeface="Arial"/>
                <a:cs typeface="Arial"/>
              </a:rPr>
              <a:t>Creates more consistent outcomes</a:t>
            </a:r>
          </a:p>
          <a:p>
            <a:pPr marL="742315" lvl="1" indent="-285115"/>
            <a:r>
              <a:rPr lang="en-US" dirty="0">
                <a:solidFill>
                  <a:schemeClr val="tx1"/>
                </a:solidFill>
                <a:latin typeface="Arial"/>
                <a:cs typeface="Arial"/>
              </a:rPr>
              <a:t>Simplified ongoing support</a:t>
            </a:r>
          </a:p>
          <a:p>
            <a:pPr marL="742315" lvl="1" indent="-285115"/>
            <a:r>
              <a:rPr lang="en-US" dirty="0">
                <a:solidFill>
                  <a:schemeClr val="tx1"/>
                </a:solidFill>
                <a:latin typeface="Arial"/>
                <a:cs typeface="Arial"/>
              </a:rPr>
              <a:t>Addresses IT complexity</a:t>
            </a:r>
            <a:br>
              <a:rPr lang="en-US" dirty="0">
                <a:solidFill>
                  <a:schemeClr val="tx1"/>
                </a:solidFill>
                <a:latin typeface="Arial"/>
                <a:cs typeface="Arial"/>
              </a:rPr>
            </a:br>
            <a:endParaRPr lang="en-US" dirty="0">
              <a:solidFill>
                <a:schemeClr val="tx1"/>
              </a:solidFill>
              <a:latin typeface="Arial"/>
              <a:cs typeface="Arial"/>
            </a:endParaRPr>
          </a:p>
          <a:p>
            <a:pPr marL="457200" lvl="1" indent="0">
              <a:buNone/>
            </a:pPr>
            <a:r>
              <a:rPr lang="en-US" sz="3400" dirty="0">
                <a:solidFill>
                  <a:schemeClr val="tx1"/>
                </a:solidFill>
                <a:latin typeface="Arial"/>
                <a:cs typeface="Arial"/>
                <a:hlinkClick r:id="rId2"/>
              </a:rPr>
              <a:t>https://it.cornell.edu/av-installation/</a:t>
            </a:r>
            <a:endParaRPr lang="en-US" sz="3400" dirty="0">
              <a:solidFill>
                <a:schemeClr val="tx1"/>
              </a:solidFill>
              <a:latin typeface="Arial"/>
              <a:cs typeface="Arial"/>
            </a:endParaRPr>
          </a:p>
          <a:p>
            <a:pPr marL="457200" lvl="1" indent="0">
              <a:buNone/>
            </a:pPr>
            <a:endParaRPr lang="en-US" dirty="0">
              <a:solidFill>
                <a:schemeClr val="tx1"/>
              </a:solidFill>
              <a:cs typeface="Arial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2574C27C-4D99-42F1-93AD-6E3C6395BF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7899" y="461818"/>
            <a:ext cx="8398901" cy="452582"/>
          </a:xfrm>
        </p:spPr>
        <p:txBody>
          <a:bodyPr>
            <a:normAutofit fontScale="90000"/>
          </a:bodyPr>
          <a:lstStyle/>
          <a:p>
            <a:r>
              <a:rPr lang="en-US" dirty="0"/>
              <a:t>Cost Recovery AV Installation Service</a:t>
            </a: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0A618FF7-98BA-A63C-F1DF-BD6FD0F2D7A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91764020"/>
              </p:ext>
            </p:extLst>
          </p:nvPr>
        </p:nvGraphicFramePr>
        <p:xfrm>
          <a:off x="4920258" y="1577706"/>
          <a:ext cx="4110328" cy="25779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9062052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B31B1B"/>
      </a:accent1>
      <a:accent2>
        <a:srgbClr val="4D4F53"/>
      </a:accent2>
      <a:accent3>
        <a:srgbClr val="A2998B"/>
      </a:accent3>
      <a:accent4>
        <a:srgbClr val="EF9595"/>
      </a:accent4>
      <a:accent5>
        <a:srgbClr val="7D7364"/>
      </a:accent5>
      <a:accent6>
        <a:srgbClr val="A8B1C4"/>
      </a:accent6>
      <a:hlink>
        <a:srgbClr val="3B4558"/>
      </a:hlink>
      <a:folHlink>
        <a:srgbClr val="596784"/>
      </a:folHlink>
    </a:clrScheme>
    <a:fontScheme name="Custom 2">
      <a:majorFont>
        <a:latin typeface="Helvetica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d500d14b-be65-4cc5-9fd4-b0fc77764f5d">
      <UserInfo>
        <DisplayName>Curtis Leland Cole</DisplayName>
        <AccountId>14</AccountId>
        <AccountType/>
      </UserInfo>
    </SharedWithUsers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FEEC79FD7BB3C4792C8E495110940D4" ma:contentTypeVersion="4" ma:contentTypeDescription="Create a new document." ma:contentTypeScope="" ma:versionID="b46bd916b2dbeeab1f5ec51240cc5ab0">
  <xsd:schema xmlns:xsd="http://www.w3.org/2001/XMLSchema" xmlns:xs="http://www.w3.org/2001/XMLSchema" xmlns:p="http://schemas.microsoft.com/office/2006/metadata/properties" xmlns:ns2="2f188e23-33a2-47f8-9143-4978669d4547" xmlns:ns3="d500d14b-be65-4cc5-9fd4-b0fc77764f5d" targetNamespace="http://schemas.microsoft.com/office/2006/metadata/properties" ma:root="true" ma:fieldsID="b6f2efde5c2a7a09fd74272587c01111" ns2:_="" ns3:_="">
    <xsd:import namespace="2f188e23-33a2-47f8-9143-4978669d4547"/>
    <xsd:import namespace="d500d14b-be65-4cc5-9fd4-b0fc77764f5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f188e23-33a2-47f8-9143-4978669d454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500d14b-be65-4cc5-9fd4-b0fc77764f5d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C769373-594B-497F-B29F-9AD96F02CA37}">
  <ds:schemaRefs>
    <ds:schemaRef ds:uri="d500d14b-be65-4cc5-9fd4-b0fc77764f5d"/>
    <ds:schemaRef ds:uri="e4c1ce05-e5f0-4c81-a246-c4d1ac965303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3903A898-336B-411E-A39D-0D66EFD382F9}">
  <ds:schemaRefs>
    <ds:schemaRef ds:uri="2f188e23-33a2-47f8-9143-4978669d4547"/>
    <ds:schemaRef ds:uri="d500d14b-be65-4cc5-9fd4-b0fc77764f5d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31616629-D015-4597-A729-F8C5005A0CB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194</Words>
  <Application>Microsoft Office PowerPoint</Application>
  <PresentationFormat>On-screen Show (16:9)</PresentationFormat>
  <Paragraphs>37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Helvetica</vt:lpstr>
      <vt:lpstr>Times</vt:lpstr>
      <vt:lpstr>Office Theme</vt:lpstr>
      <vt:lpstr>Audio-Visual and Classroom Technologies 2023 Standards Update</vt:lpstr>
      <vt:lpstr>Audio-Visual Standards</vt:lpstr>
      <vt:lpstr>Audio-Visual Standards</vt:lpstr>
      <vt:lpstr>Cost Recovery AV Installation Service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Tiffany J. Lind</dc:creator>
  <cp:lastModifiedBy>Taylor Thompson</cp:lastModifiedBy>
  <cp:revision>177</cp:revision>
  <dcterms:created xsi:type="dcterms:W3CDTF">2014-05-07T13:58:10Z</dcterms:created>
  <dcterms:modified xsi:type="dcterms:W3CDTF">2023-05-22T13:18:16Z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0x010100FFEEC79FD7BB3C4792C8E495110940D4</vt:lpwstr>
  </property>
</Properties>
</file>