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369" r:id="rId2"/>
    <p:sldId id="557" r:id="rId3"/>
    <p:sldId id="547" r:id="rId4"/>
    <p:sldId id="561" r:id="rId5"/>
    <p:sldId id="554" r:id="rId6"/>
    <p:sldId id="553" r:id="rId7"/>
    <p:sldId id="543" r:id="rId8"/>
    <p:sldId id="545" r:id="rId9"/>
    <p:sldId id="542" r:id="rId10"/>
    <p:sldId id="550" r:id="rId11"/>
    <p:sldId id="558" r:id="rId12"/>
    <p:sldId id="544" r:id="rId13"/>
    <p:sldId id="559" r:id="rId14"/>
    <p:sldId id="552" r:id="rId15"/>
    <p:sldId id="555" r:id="rId16"/>
    <p:sldId id="556" r:id="rId17"/>
    <p:sldId id="560" r:id="rId18"/>
    <p:sldId id="551"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5CF7E6-5AEB-4EB2-AEB7-DEABAC729F1C}">
          <p14:sldIdLst>
            <p14:sldId id="369"/>
            <p14:sldId id="557"/>
            <p14:sldId id="547"/>
            <p14:sldId id="561"/>
            <p14:sldId id="554"/>
            <p14:sldId id="553"/>
            <p14:sldId id="543"/>
            <p14:sldId id="545"/>
            <p14:sldId id="542"/>
            <p14:sldId id="550"/>
          </p14:sldIdLst>
        </p14:section>
        <p14:section name="Untitled Section" id="{68BB772E-E4CE-4CBF-9F87-5D13A2896837}">
          <p14:sldIdLst>
            <p14:sldId id="558"/>
            <p14:sldId id="544"/>
            <p14:sldId id="559"/>
            <p14:sldId id="552"/>
            <p14:sldId id="555"/>
            <p14:sldId id="556"/>
            <p14:sldId id="560"/>
            <p14:sldId id="5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FFF99"/>
    <a:srgbClr val="FF9966"/>
    <a:srgbClr val="FFCCFF"/>
    <a:srgbClr val="CCFFFF"/>
    <a:srgbClr val="FF99FF"/>
    <a:srgbClr val="99FF66"/>
    <a:srgbClr val="66CCFF"/>
    <a:srgbClr val="3399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76263" autoAdjust="0"/>
  </p:normalViewPr>
  <p:slideViewPr>
    <p:cSldViewPr>
      <p:cViewPr varScale="1">
        <p:scale>
          <a:sx n="87" d="100"/>
          <a:sy n="87" d="100"/>
        </p:scale>
        <p:origin x="120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371" cy="464184"/>
          </a:xfrm>
          <a:prstGeom prst="rect">
            <a:avLst/>
          </a:prstGeom>
        </p:spPr>
        <p:txBody>
          <a:bodyPr vert="horz" lIns="91627" tIns="45814" rIns="91627" bIns="45814" rtlCol="0"/>
          <a:lstStyle>
            <a:lvl1pPr algn="l">
              <a:defRPr sz="1200"/>
            </a:lvl1pPr>
          </a:lstStyle>
          <a:p>
            <a:endParaRPr lang="en-US" dirty="0"/>
          </a:p>
        </p:txBody>
      </p:sp>
      <p:sp>
        <p:nvSpPr>
          <p:cNvPr id="3" name="Date Placeholder 2"/>
          <p:cNvSpPr>
            <a:spLocks noGrp="1"/>
          </p:cNvSpPr>
          <p:nvPr>
            <p:ph type="dt" sz="quarter" idx="1"/>
          </p:nvPr>
        </p:nvSpPr>
        <p:spPr>
          <a:xfrm>
            <a:off x="3970437" y="1"/>
            <a:ext cx="3038371" cy="464184"/>
          </a:xfrm>
          <a:prstGeom prst="rect">
            <a:avLst/>
          </a:prstGeom>
        </p:spPr>
        <p:txBody>
          <a:bodyPr vert="horz" lIns="91627" tIns="45814" rIns="91627" bIns="45814" rtlCol="0"/>
          <a:lstStyle>
            <a:lvl1pPr algn="r">
              <a:defRPr sz="1200"/>
            </a:lvl1pPr>
          </a:lstStyle>
          <a:p>
            <a:fld id="{9E7F04EB-398C-40BE-B34D-5FD2535CE387}" type="datetimeFigureOut">
              <a:rPr lang="en-US" smtClean="0"/>
              <a:t>4/18/2023</a:t>
            </a:fld>
            <a:endParaRPr lang="en-US" dirty="0"/>
          </a:p>
        </p:txBody>
      </p:sp>
      <p:sp>
        <p:nvSpPr>
          <p:cNvPr id="4" name="Footer Placeholder 3"/>
          <p:cNvSpPr>
            <a:spLocks noGrp="1"/>
          </p:cNvSpPr>
          <p:nvPr>
            <p:ph type="ftr" sz="quarter" idx="2"/>
          </p:nvPr>
        </p:nvSpPr>
        <p:spPr>
          <a:xfrm>
            <a:off x="3" y="8830628"/>
            <a:ext cx="3038371" cy="464184"/>
          </a:xfrm>
          <a:prstGeom prst="rect">
            <a:avLst/>
          </a:prstGeom>
        </p:spPr>
        <p:txBody>
          <a:bodyPr vert="horz" lIns="91627" tIns="45814" rIns="91627" bIns="458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437" y="8830628"/>
            <a:ext cx="3038371" cy="464184"/>
          </a:xfrm>
          <a:prstGeom prst="rect">
            <a:avLst/>
          </a:prstGeom>
        </p:spPr>
        <p:txBody>
          <a:bodyPr vert="horz" lIns="91627" tIns="45814" rIns="91627" bIns="45814" rtlCol="0" anchor="b"/>
          <a:lstStyle>
            <a:lvl1pPr algn="r">
              <a:defRPr sz="1200"/>
            </a:lvl1pPr>
          </a:lstStyle>
          <a:p>
            <a:fld id="{14B0A1E0-4363-4509-A8E8-4165E0DF9D85}" type="slidenum">
              <a:rPr lang="en-US" smtClean="0"/>
              <a:t>‹#›</a:t>
            </a:fld>
            <a:endParaRPr lang="en-US" dirty="0"/>
          </a:p>
        </p:txBody>
      </p:sp>
    </p:spTree>
    <p:extLst>
      <p:ext uri="{BB962C8B-B14F-4D97-AF65-F5344CB8AC3E}">
        <p14:creationId xmlns:p14="http://schemas.microsoft.com/office/powerpoint/2010/main" val="726804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4821"/>
          </a:xfrm>
          <a:prstGeom prst="rect">
            <a:avLst/>
          </a:prstGeom>
        </p:spPr>
        <p:txBody>
          <a:bodyPr vert="horz" lIns="93146" tIns="46574" rIns="93146" bIns="46574" rtlCol="0"/>
          <a:lstStyle>
            <a:lvl1pPr algn="l">
              <a:defRPr sz="1200"/>
            </a:lvl1pPr>
          </a:lstStyle>
          <a:p>
            <a:endParaRPr lang="en-US" dirty="0"/>
          </a:p>
        </p:txBody>
      </p:sp>
      <p:sp>
        <p:nvSpPr>
          <p:cNvPr id="3" name="Date Placeholder 2"/>
          <p:cNvSpPr>
            <a:spLocks noGrp="1"/>
          </p:cNvSpPr>
          <p:nvPr>
            <p:ph type="dt" idx="1"/>
          </p:nvPr>
        </p:nvSpPr>
        <p:spPr>
          <a:xfrm>
            <a:off x="3970938" y="2"/>
            <a:ext cx="3037840" cy="464821"/>
          </a:xfrm>
          <a:prstGeom prst="rect">
            <a:avLst/>
          </a:prstGeom>
        </p:spPr>
        <p:txBody>
          <a:bodyPr vert="horz" lIns="93146" tIns="46574" rIns="93146" bIns="46574" rtlCol="0"/>
          <a:lstStyle>
            <a:lvl1pPr algn="r">
              <a:defRPr sz="1200"/>
            </a:lvl1pPr>
          </a:lstStyle>
          <a:p>
            <a:fld id="{24EF396B-4256-4052-984E-F0E4E62A1B38}" type="datetimeFigureOut">
              <a:rPr lang="en-US" smtClean="0"/>
              <a:t>4/18/2023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6" tIns="46574" rIns="93146" bIns="46574" rtlCol="0" anchor="ctr"/>
          <a:lstStyle/>
          <a:p>
            <a:endParaRPr lang="en-US" dirty="0"/>
          </a:p>
        </p:txBody>
      </p:sp>
      <p:sp>
        <p:nvSpPr>
          <p:cNvPr id="5" name="Notes Placeholder 4"/>
          <p:cNvSpPr>
            <a:spLocks noGrp="1"/>
          </p:cNvSpPr>
          <p:nvPr>
            <p:ph type="body" sz="quarter" idx="3"/>
          </p:nvPr>
        </p:nvSpPr>
        <p:spPr>
          <a:xfrm>
            <a:off x="701040" y="4415793"/>
            <a:ext cx="5608320" cy="4183381"/>
          </a:xfrm>
          <a:prstGeom prst="rect">
            <a:avLst/>
          </a:prstGeom>
        </p:spPr>
        <p:txBody>
          <a:bodyPr vert="horz" lIns="93146" tIns="46574" rIns="93146" bIns="465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4821"/>
          </a:xfrm>
          <a:prstGeom prst="rect">
            <a:avLst/>
          </a:prstGeom>
        </p:spPr>
        <p:txBody>
          <a:bodyPr vert="horz" lIns="93146" tIns="46574" rIns="93146" bIns="465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4821"/>
          </a:xfrm>
          <a:prstGeom prst="rect">
            <a:avLst/>
          </a:prstGeom>
        </p:spPr>
        <p:txBody>
          <a:bodyPr vert="horz" lIns="93146" tIns="46574" rIns="93146" bIns="46574" rtlCol="0" anchor="b"/>
          <a:lstStyle>
            <a:lvl1pPr algn="r">
              <a:defRPr sz="1200"/>
            </a:lvl1pPr>
          </a:lstStyle>
          <a:p>
            <a:fld id="{109E8C53-1E97-4AB0-9465-4ED29BDD9DF7}" type="slidenum">
              <a:rPr lang="en-US" smtClean="0"/>
              <a:t>‹#›</a:t>
            </a:fld>
            <a:endParaRPr lang="en-US" dirty="0"/>
          </a:p>
        </p:txBody>
      </p:sp>
    </p:spTree>
    <p:extLst>
      <p:ext uri="{BB962C8B-B14F-4D97-AF65-F5344CB8AC3E}">
        <p14:creationId xmlns:p14="http://schemas.microsoft.com/office/powerpoint/2010/main" val="302701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Introduction</a:t>
            </a:r>
          </a:p>
        </p:txBody>
      </p:sp>
      <p:sp>
        <p:nvSpPr>
          <p:cNvPr id="4" name="Slide Number Placeholder 3"/>
          <p:cNvSpPr>
            <a:spLocks noGrp="1"/>
          </p:cNvSpPr>
          <p:nvPr>
            <p:ph type="sldNum" sz="quarter" idx="10"/>
          </p:nvPr>
        </p:nvSpPr>
        <p:spPr/>
        <p:txBody>
          <a:bodyPr/>
          <a:lstStyle/>
          <a:p>
            <a:fld id="{109E8C53-1E97-4AB0-9465-4ED29BDD9DF7}" type="slidenum">
              <a:rPr lang="en-US" smtClean="0"/>
              <a:t>1</a:t>
            </a:fld>
            <a:endParaRPr lang="en-US" dirty="0"/>
          </a:p>
        </p:txBody>
      </p:sp>
    </p:spTree>
    <p:extLst>
      <p:ext uri="{BB962C8B-B14F-4D97-AF65-F5344CB8AC3E}">
        <p14:creationId xmlns:p14="http://schemas.microsoft.com/office/powerpoint/2010/main" val="142294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Introduction</a:t>
            </a:r>
          </a:p>
        </p:txBody>
      </p:sp>
      <p:sp>
        <p:nvSpPr>
          <p:cNvPr id="4" name="Slide Number Placeholder 3"/>
          <p:cNvSpPr>
            <a:spLocks noGrp="1"/>
          </p:cNvSpPr>
          <p:nvPr>
            <p:ph type="sldNum" sz="quarter" idx="10"/>
          </p:nvPr>
        </p:nvSpPr>
        <p:spPr/>
        <p:txBody>
          <a:bodyPr/>
          <a:lstStyle/>
          <a:p>
            <a:fld id="{109E8C53-1E97-4AB0-9465-4ED29BDD9DF7}" type="slidenum">
              <a:rPr lang="en-US" smtClean="0"/>
              <a:t>18</a:t>
            </a:fld>
            <a:endParaRPr lang="en-US" dirty="0"/>
          </a:p>
        </p:txBody>
      </p:sp>
    </p:spTree>
    <p:extLst>
      <p:ext uri="{BB962C8B-B14F-4D97-AF65-F5344CB8AC3E}">
        <p14:creationId xmlns:p14="http://schemas.microsoft.com/office/powerpoint/2010/main" val="2124801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09E8C53-1E97-4AB0-9465-4ED29BDD9DF7}" type="slidenum">
              <a:rPr lang="en-US" smtClean="0"/>
              <a:t>2</a:t>
            </a:fld>
            <a:endParaRPr lang="en-US" dirty="0"/>
          </a:p>
        </p:txBody>
      </p:sp>
    </p:spTree>
    <p:extLst>
      <p:ext uri="{BB962C8B-B14F-4D97-AF65-F5344CB8AC3E}">
        <p14:creationId xmlns:p14="http://schemas.microsoft.com/office/powerpoint/2010/main" val="271939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09E8C53-1E97-4AB0-9465-4ED29BDD9DF7}" type="slidenum">
              <a:rPr lang="en-US" smtClean="0"/>
              <a:t>3</a:t>
            </a:fld>
            <a:endParaRPr lang="en-US" dirty="0"/>
          </a:p>
        </p:txBody>
      </p:sp>
    </p:spTree>
    <p:extLst>
      <p:ext uri="{BB962C8B-B14F-4D97-AF65-F5344CB8AC3E}">
        <p14:creationId xmlns:p14="http://schemas.microsoft.com/office/powerpoint/2010/main" val="265123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Operating permit requirements become effective as of 12/30/22</a:t>
            </a:r>
          </a:p>
        </p:txBody>
      </p:sp>
      <p:sp>
        <p:nvSpPr>
          <p:cNvPr id="4" name="Slide Number Placeholder 3"/>
          <p:cNvSpPr>
            <a:spLocks noGrp="1"/>
          </p:cNvSpPr>
          <p:nvPr>
            <p:ph type="sldNum" sz="quarter" idx="5"/>
          </p:nvPr>
        </p:nvSpPr>
        <p:spPr/>
        <p:txBody>
          <a:bodyPr/>
          <a:lstStyle/>
          <a:p>
            <a:fld id="{109E8C53-1E97-4AB0-9465-4ED29BDD9DF7}" type="slidenum">
              <a:rPr lang="en-US" smtClean="0"/>
              <a:t>5</a:t>
            </a:fld>
            <a:endParaRPr lang="en-US" dirty="0"/>
          </a:p>
        </p:txBody>
      </p:sp>
    </p:spTree>
    <p:extLst>
      <p:ext uri="{BB962C8B-B14F-4D97-AF65-F5344CB8AC3E}">
        <p14:creationId xmlns:p14="http://schemas.microsoft.com/office/powerpoint/2010/main" val="241677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E8C53-1E97-4AB0-9465-4ED29BDD9DF7}" type="slidenum">
              <a:rPr lang="en-US" smtClean="0"/>
              <a:t>6</a:t>
            </a:fld>
            <a:endParaRPr lang="en-US" dirty="0"/>
          </a:p>
        </p:txBody>
      </p:sp>
    </p:spTree>
    <p:extLst>
      <p:ext uri="{BB962C8B-B14F-4D97-AF65-F5344CB8AC3E}">
        <p14:creationId xmlns:p14="http://schemas.microsoft.com/office/powerpoint/2010/main" val="215113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109E8C53-1E97-4AB0-9465-4ED29BDD9DF7}" type="slidenum">
              <a:rPr lang="en-US" smtClean="0"/>
              <a:t>7</a:t>
            </a:fld>
            <a:endParaRPr lang="en-US" dirty="0"/>
          </a:p>
        </p:txBody>
      </p:sp>
    </p:spTree>
    <p:extLst>
      <p:ext uri="{BB962C8B-B14F-4D97-AF65-F5344CB8AC3E}">
        <p14:creationId xmlns:p14="http://schemas.microsoft.com/office/powerpoint/2010/main" val="17368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E8C53-1E97-4AB0-9465-4ED29BDD9DF7}" type="slidenum">
              <a:rPr lang="en-US" smtClean="0"/>
              <a:t>8</a:t>
            </a:fld>
            <a:endParaRPr lang="en-US" dirty="0"/>
          </a:p>
        </p:txBody>
      </p:sp>
    </p:spTree>
    <p:extLst>
      <p:ext uri="{BB962C8B-B14F-4D97-AF65-F5344CB8AC3E}">
        <p14:creationId xmlns:p14="http://schemas.microsoft.com/office/powerpoint/2010/main" val="322851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dirty="0"/>
          </a:p>
        </p:txBody>
      </p:sp>
      <p:sp>
        <p:nvSpPr>
          <p:cNvPr id="4" name="Slide Number Placeholder 3"/>
          <p:cNvSpPr>
            <a:spLocks noGrp="1"/>
          </p:cNvSpPr>
          <p:nvPr>
            <p:ph type="sldNum" sz="quarter" idx="5"/>
          </p:nvPr>
        </p:nvSpPr>
        <p:spPr/>
        <p:txBody>
          <a:bodyPr/>
          <a:lstStyle/>
          <a:p>
            <a:fld id="{109E8C53-1E97-4AB0-9465-4ED29BDD9DF7}" type="slidenum">
              <a:rPr lang="en-US" smtClean="0"/>
              <a:t>9</a:t>
            </a:fld>
            <a:endParaRPr lang="en-US" dirty="0"/>
          </a:p>
        </p:txBody>
      </p:sp>
    </p:spTree>
    <p:extLst>
      <p:ext uri="{BB962C8B-B14F-4D97-AF65-F5344CB8AC3E}">
        <p14:creationId xmlns:p14="http://schemas.microsoft.com/office/powerpoint/2010/main" val="2965545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dirty="0"/>
          </a:p>
        </p:txBody>
      </p:sp>
      <p:sp>
        <p:nvSpPr>
          <p:cNvPr id="4" name="Slide Number Placeholder 3"/>
          <p:cNvSpPr>
            <a:spLocks noGrp="1"/>
          </p:cNvSpPr>
          <p:nvPr>
            <p:ph type="sldNum" sz="quarter" idx="5"/>
          </p:nvPr>
        </p:nvSpPr>
        <p:spPr/>
        <p:txBody>
          <a:bodyPr/>
          <a:lstStyle/>
          <a:p>
            <a:fld id="{109E8C53-1E97-4AB0-9465-4ED29BDD9DF7}" type="slidenum">
              <a:rPr lang="en-US" smtClean="0"/>
              <a:t>10</a:t>
            </a:fld>
            <a:endParaRPr lang="en-US" dirty="0"/>
          </a:p>
        </p:txBody>
      </p:sp>
    </p:spTree>
    <p:extLst>
      <p:ext uri="{BB962C8B-B14F-4D97-AF65-F5344CB8AC3E}">
        <p14:creationId xmlns:p14="http://schemas.microsoft.com/office/powerpoint/2010/main" val="3315717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1049A4E3-3B6F-496F-AF79-30F276092F9A}" type="datetimeFigureOut">
              <a:rPr lang="en-US" smtClean="0"/>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95987-FDC8-4CED-9873-820033AFE379}" type="slidenum">
              <a:rPr lang="en-US" smtClean="0"/>
              <a:t>‹#›</a:t>
            </a:fld>
            <a:endParaRPr lang="en-US" dirty="0"/>
          </a:p>
        </p:txBody>
      </p:sp>
      <p:pic>
        <p:nvPicPr>
          <p:cNvPr id="8" name="Picture 7" descr="cu white lrg.psd"/>
          <p:cNvPicPr>
            <a:picLocks noChangeAspect="1"/>
          </p:cNvPicPr>
          <p:nvPr/>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r>
              <a:rPr lang="en-US"/>
              <a:t>Click to edit Master title style</a:t>
            </a:r>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solidFill>
                  <a:srgbClr val="FFFFFF"/>
                </a:solidFill>
                <a:latin typeface="+mn-lt"/>
                <a:cs typeface="Times"/>
              </a:rPr>
              <a:t>Click to edit Master text styles</a:t>
            </a:r>
          </a:p>
        </p:txBody>
      </p:sp>
    </p:spTree>
    <p:extLst>
      <p:ext uri="{BB962C8B-B14F-4D97-AF65-F5344CB8AC3E}">
        <p14:creationId xmlns:p14="http://schemas.microsoft.com/office/powerpoint/2010/main" val="22290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049A4E3-3B6F-496F-AF79-30F276092F9A}" type="datetimeFigureOut">
              <a:rPr lang="en-US" smtClean="0"/>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95987-FDC8-4CED-9873-820033AFE379}" type="slidenum">
              <a:rPr lang="en-US" smtClean="0"/>
              <a:t>‹#›</a:t>
            </a:fld>
            <a:endParaRPr lang="en-US" dirty="0"/>
          </a:p>
        </p:txBody>
      </p:sp>
      <p:sp>
        <p:nvSpPr>
          <p:cNvPr id="7" name="Rectangle 6"/>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u screen b31b1b.psd"/>
          <p:cNvPicPr>
            <a:picLocks noChangeAspect="1"/>
          </p:cNvPicPr>
          <p:nvPr/>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r>
              <a:rPr lang="en-US"/>
              <a:t>Click to edit Master text styles</a:t>
            </a:r>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r>
              <a:rPr lang="en-US" sz="2800">
                <a:solidFill>
                  <a:srgbClr val="A7998B"/>
                </a:solidFill>
                <a:latin typeface="+mj-lt"/>
                <a:cs typeface="Helvetica"/>
              </a:rPr>
              <a:t>Click to edit Master title style</a:t>
            </a:r>
            <a:endParaRPr lang="en-US" sz="2800" dirty="0">
              <a:solidFill>
                <a:srgbClr val="A7998B"/>
              </a:solidFill>
              <a:latin typeface="+mj-lt"/>
              <a:cs typeface="Helvetica"/>
            </a:endParaRPr>
          </a:p>
        </p:txBody>
      </p:sp>
    </p:spTree>
    <p:extLst>
      <p:ext uri="{BB962C8B-B14F-4D97-AF65-F5344CB8AC3E}">
        <p14:creationId xmlns:p14="http://schemas.microsoft.com/office/powerpoint/2010/main" val="249117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4/18/2023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6" name="Rectangle 5"/>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screen b31b1b.psd"/>
          <p:cNvPicPr>
            <a:picLocks noChangeAspect="1"/>
          </p:cNvPicPr>
          <p:nvPr/>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r>
              <a:rPr lang="en-US"/>
              <a:t>Click to edit Master text styles</a:t>
            </a:r>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r>
              <a:rPr lang="en-US" sz="2800">
                <a:solidFill>
                  <a:srgbClr val="A7998B"/>
                </a:solidFill>
                <a:latin typeface="+mj-lt"/>
                <a:cs typeface="Helvetica"/>
              </a:rPr>
              <a:t>Click to edit Master title style</a:t>
            </a:r>
            <a:endParaRPr lang="en-US" sz="2800" dirty="0">
              <a:solidFill>
                <a:srgbClr val="A7998B"/>
              </a:solidFill>
              <a:latin typeface="+mj-lt"/>
              <a:cs typeface="Helvetica"/>
            </a:endParaRPr>
          </a:p>
        </p:txBody>
      </p:sp>
    </p:spTree>
    <p:extLst>
      <p:ext uri="{BB962C8B-B14F-4D97-AF65-F5344CB8AC3E}">
        <p14:creationId xmlns:p14="http://schemas.microsoft.com/office/powerpoint/2010/main" val="388596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4/18/2023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6" name="Rectangle 5"/>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screen b31b1b.psd"/>
          <p:cNvPicPr>
            <a:picLocks noChangeAspect="1"/>
          </p:cNvPicPr>
          <p:nvPr/>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r>
              <a:rPr lang="en-US"/>
              <a:t>Click to edit Master text styles</a:t>
            </a:r>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r>
              <a:rPr lang="en-US" sz="2800">
                <a:solidFill>
                  <a:srgbClr val="A7998B"/>
                </a:solidFill>
                <a:latin typeface="+mj-lt"/>
                <a:cs typeface="Helvetica"/>
              </a:rPr>
              <a:t>Click to edit Master title style</a:t>
            </a:r>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r>
              <a:rPr lang="en-US" dirty="0"/>
              <a:t>Click icon to add picture</a:t>
            </a:r>
          </a:p>
        </p:txBody>
      </p:sp>
    </p:spTree>
    <p:extLst>
      <p:ext uri="{BB962C8B-B14F-4D97-AF65-F5344CB8AC3E}">
        <p14:creationId xmlns:p14="http://schemas.microsoft.com/office/powerpoint/2010/main" val="407088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049A4E3-3B6F-496F-AF79-30F276092F9A}" type="datetimeFigureOut">
              <a:rPr lang="en-US" smtClean="0"/>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95987-FDC8-4CED-9873-820033AFE379}" type="slidenum">
              <a:rPr lang="en-US" smtClean="0"/>
              <a:t>‹#›</a:t>
            </a:fld>
            <a:endParaRPr lang="en-US" dirty="0"/>
          </a:p>
        </p:txBody>
      </p:sp>
      <p:sp>
        <p:nvSpPr>
          <p:cNvPr id="10" name="Rectangle 9"/>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285750" y="1066800"/>
            <a:ext cx="8677656" cy="685800"/>
          </a:xfr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381749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4/18/2023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7" name="Rectangle 6"/>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729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4/18/2023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7" name="Rectangle 6"/>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240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049A4E3-3B6F-496F-AF79-30F276092F9A}" type="datetimeFigureOut">
              <a:rPr lang="en-US" smtClean="0"/>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195987-FDC8-4CED-9873-820033AFE379}" type="slidenum">
              <a:rPr lang="en-US" smtClean="0"/>
              <a:t>‹#›</a:t>
            </a:fld>
            <a:endParaRPr lang="en-US" dirty="0"/>
          </a:p>
        </p:txBody>
      </p:sp>
      <p:sp>
        <p:nvSpPr>
          <p:cNvPr id="10" name="Rectangle 9"/>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74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4/18/2023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pic>
        <p:nvPicPr>
          <p:cNvPr id="6" name="Picture 5" descr="0889_10_C_lr.jpg"/>
          <p:cNvPicPr>
            <a:picLocks noChangeAspect="1"/>
          </p:cNvPicPr>
          <p:nvPr/>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155180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9A4E3-3B6F-496F-AF79-30F276092F9A}" type="datetimeFigureOut">
              <a:rPr lang="en-US" smtClean="0"/>
              <a:t>4/18/2023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95987-FDC8-4CED-9873-820033AFE379}" type="slidenum">
              <a:rPr lang="en-US" smtClean="0"/>
              <a:t>‹#›</a:t>
            </a:fld>
            <a:endParaRPr lang="en-US" dirty="0"/>
          </a:p>
        </p:txBody>
      </p:sp>
    </p:spTree>
    <p:extLst>
      <p:ext uri="{BB962C8B-B14F-4D97-AF65-F5344CB8AC3E}">
        <p14:creationId xmlns:p14="http://schemas.microsoft.com/office/powerpoint/2010/main" val="3116156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mailto:jey38@cornell.edu"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31B1B"/>
        </a:solidFill>
        <a:effectLst/>
      </p:bgPr>
    </p:bg>
    <p:spTree>
      <p:nvGrpSpPr>
        <p:cNvPr id="1" name=""/>
        <p:cNvGrpSpPr/>
        <p:nvPr/>
      </p:nvGrpSpPr>
      <p:grpSpPr>
        <a:xfrm>
          <a:off x="0" y="0"/>
          <a:ext cx="0" cy="0"/>
          <a:chOff x="0" y="0"/>
          <a:chExt cx="0" cy="0"/>
        </a:xfrm>
      </p:grpSpPr>
      <p:sp>
        <p:nvSpPr>
          <p:cNvPr id="3" name="Subtitle 2"/>
          <p:cNvSpPr>
            <a:spLocks noGrp="1"/>
          </p:cNvSpPr>
          <p:nvPr>
            <p:ph type="body" sz="quarter" idx="13"/>
          </p:nvPr>
        </p:nvSpPr>
        <p:spPr>
          <a:xfrm>
            <a:off x="304800" y="1905000"/>
            <a:ext cx="6400800" cy="2057400"/>
          </a:xfrm>
        </p:spPr>
        <p:txBody>
          <a:bodyPr>
            <a:normAutofit fontScale="92500" lnSpcReduction="10000"/>
          </a:bodyPr>
          <a:lstStyle/>
          <a:p>
            <a:r>
              <a:rPr lang="en-US" sz="3800" dirty="0">
                <a:solidFill>
                  <a:srgbClr val="FFFFFF"/>
                </a:solidFill>
                <a:latin typeface="Helvetica" panose="020B0604020202020204" pitchFamily="34" charset="0"/>
                <a:cs typeface="Helvetica" panose="020B0604020202020204" pitchFamily="34" charset="0"/>
              </a:rPr>
              <a:t>Review of The Authority Having Jurisdiction</a:t>
            </a:r>
            <a:endParaRPr lang="en-US" sz="2800" dirty="0">
              <a:solidFill>
                <a:srgbClr val="FFFFFF"/>
              </a:solidFill>
              <a:latin typeface="Times New Roman" panose="02020603050405020304" pitchFamily="18" charset="0"/>
              <a:cs typeface="Times New Roman" panose="02020603050405020304" pitchFamily="18" charset="0"/>
            </a:endParaRPr>
          </a:p>
          <a:p>
            <a:r>
              <a:rPr lang="en-US" sz="2200" dirty="0">
                <a:solidFill>
                  <a:srgbClr val="FFFFFF"/>
                </a:solidFill>
                <a:latin typeface="Georgia" panose="02040502050405020303" pitchFamily="18" charset="0"/>
                <a:cs typeface="Times New Roman" panose="02020603050405020304" pitchFamily="18" charset="0"/>
              </a:rPr>
              <a:t>Facilities Engineering</a:t>
            </a:r>
          </a:p>
          <a:p>
            <a:r>
              <a:rPr lang="en-US" sz="2200" dirty="0">
                <a:solidFill>
                  <a:srgbClr val="FFFFFF"/>
                </a:solidFill>
                <a:latin typeface="Georgia" panose="02040502050405020303" pitchFamily="18" charset="0"/>
                <a:cs typeface="Times New Roman" panose="02020603050405020304" pitchFamily="18" charset="0"/>
              </a:rPr>
              <a:t>Ithaca, NY</a:t>
            </a:r>
          </a:p>
          <a:p>
            <a:r>
              <a:rPr lang="en-US" sz="2200" dirty="0">
                <a:solidFill>
                  <a:srgbClr val="FFFFFF"/>
                </a:solidFill>
                <a:latin typeface="Georgia" panose="02040502050405020303" pitchFamily="18" charset="0"/>
                <a:cs typeface="Times New Roman" panose="02020603050405020304" pitchFamily="18" charset="0"/>
              </a:rPr>
              <a:t>April 19, 2023</a:t>
            </a:r>
          </a:p>
          <a:p>
            <a:endParaRPr lang="en-US" sz="2200" dirty="0">
              <a:solidFill>
                <a:srgbClr val="FFFFFF"/>
              </a:solidFill>
              <a:latin typeface="Georgia" panose="02040502050405020303" pitchFamily="18" charset="0"/>
              <a:cs typeface="Times New Roman" panose="02020603050405020304" pitchFamily="18" charset="0"/>
            </a:endParaRPr>
          </a:p>
        </p:txBody>
      </p:sp>
      <p:sp>
        <p:nvSpPr>
          <p:cNvPr id="4" name="Rectangle 3"/>
          <p:cNvSpPr/>
          <p:nvPr/>
        </p:nvSpPr>
        <p:spPr>
          <a:xfrm>
            <a:off x="4133418" y="3244334"/>
            <a:ext cx="877163" cy="369332"/>
          </a:xfrm>
          <a:prstGeom prst="rect">
            <a:avLst/>
          </a:prstGeom>
        </p:spPr>
        <p:txBody>
          <a:bodyPr wrap="none">
            <a:spAutoFit/>
          </a:bodyPr>
          <a:lstStyle/>
          <a:p>
            <a:r>
              <a:rPr lang="en-US" dirty="0">
                <a:latin typeface="Times" panose="02020603050405020304" pitchFamily="18" charset="0"/>
                <a:ea typeface="Times New Roman" panose="02020603050405020304" pitchFamily="18" charset="0"/>
                <a:cs typeface="Times New Roman" panose="02020603050405020304" pitchFamily="18" charset="0"/>
              </a:rPr>
              <a:t>272133</a:t>
            </a:r>
            <a:endParaRPr lang="en-US" dirty="0"/>
          </a:p>
        </p:txBody>
      </p:sp>
    </p:spTree>
    <p:extLst>
      <p:ext uri="{BB962C8B-B14F-4D97-AF65-F5344CB8AC3E}">
        <p14:creationId xmlns:p14="http://schemas.microsoft.com/office/powerpoint/2010/main" val="377525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45B903-C58C-472C-8254-82B4BDA1C95F}"/>
              </a:ext>
            </a:extLst>
          </p:cNvPr>
          <p:cNvSpPr>
            <a:spLocks noGrp="1"/>
          </p:cNvSpPr>
          <p:nvPr>
            <p:ph type="body" sz="quarter" idx="13"/>
          </p:nvPr>
        </p:nvSpPr>
        <p:spPr>
          <a:xfrm>
            <a:off x="286957" y="1676400"/>
            <a:ext cx="8677656" cy="5029200"/>
          </a:xfrm>
        </p:spPr>
        <p:txBody>
          <a:bodyPr>
            <a:normAutofit/>
          </a:bodyPr>
          <a:lstStyle/>
          <a:p>
            <a:r>
              <a:rPr lang="en-US" sz="2400" dirty="0"/>
              <a:t>Town of Ithaca monthly meetings </a:t>
            </a:r>
          </a:p>
          <a:p>
            <a:pPr lvl="1"/>
            <a:r>
              <a:rPr lang="en-US" sz="2400" dirty="0"/>
              <a:t>Attendees: Town of Ithaca Code official Mark Stonier, Project Managers, Project Designers</a:t>
            </a:r>
          </a:p>
          <a:p>
            <a:pPr lvl="1"/>
            <a:r>
              <a:rPr lang="en-US" sz="2400" dirty="0"/>
              <a:t>Purpose: Discuss code related issues and problems</a:t>
            </a:r>
          </a:p>
          <a:p>
            <a:pPr lvl="1"/>
            <a:r>
              <a:rPr lang="en-US" sz="2400" dirty="0"/>
              <a:t>Present projects</a:t>
            </a:r>
          </a:p>
          <a:p>
            <a:pPr lvl="1"/>
            <a:r>
              <a:rPr lang="en-US" sz="2400" dirty="0"/>
              <a:t>No final decisions on codes will be provided, only code input</a:t>
            </a:r>
          </a:p>
          <a:p>
            <a:r>
              <a:rPr lang="en-US" sz="2800" dirty="0"/>
              <a:t>Town Building Permits are submitted online through </a:t>
            </a:r>
            <a:r>
              <a:rPr lang="en-US" sz="2800" dirty="0" err="1"/>
              <a:t>OpenGov</a:t>
            </a:r>
            <a:endParaRPr lang="en-US" sz="2800" dirty="0"/>
          </a:p>
          <a:p>
            <a:pPr lvl="1"/>
            <a:r>
              <a:rPr lang="en-US" sz="2400" dirty="0"/>
              <a:t>All permits, plans and payments through the program</a:t>
            </a:r>
          </a:p>
          <a:p>
            <a:pPr lvl="1"/>
            <a:r>
              <a:rPr lang="en-US" sz="2400" dirty="0"/>
              <a:t>Will require establishing an account</a:t>
            </a:r>
          </a:p>
          <a:p>
            <a:pPr marL="114300" indent="0">
              <a:buNone/>
            </a:pPr>
            <a:endParaRPr lang="en-US" sz="2000" dirty="0"/>
          </a:p>
          <a:p>
            <a:pPr marL="114300" indent="0">
              <a:buNone/>
            </a:pPr>
            <a:endParaRPr lang="en-US" sz="2000" dirty="0"/>
          </a:p>
          <a:p>
            <a:pPr marL="114300" indent="0">
              <a:buNone/>
            </a:pPr>
            <a:endParaRPr lang="en-US" sz="1400" dirty="0"/>
          </a:p>
        </p:txBody>
      </p:sp>
      <p:sp>
        <p:nvSpPr>
          <p:cNvPr id="3" name="Title 2">
            <a:extLst>
              <a:ext uri="{FF2B5EF4-FFF2-40B4-BE49-F238E27FC236}">
                <a16:creationId xmlns:a16="http://schemas.microsoft.com/office/drawing/2014/main" id="{37EC90BE-E519-4220-AF6B-5B9F1BA7096A}"/>
              </a:ext>
            </a:extLst>
          </p:cNvPr>
          <p:cNvSpPr>
            <a:spLocks noGrp="1"/>
          </p:cNvSpPr>
          <p:nvPr>
            <p:ph type="title"/>
          </p:nvPr>
        </p:nvSpPr>
        <p:spPr>
          <a:xfrm>
            <a:off x="286957" y="762000"/>
            <a:ext cx="8677656" cy="685800"/>
          </a:xfrm>
        </p:spPr>
        <p:txBody>
          <a:bodyPr>
            <a:normAutofit/>
          </a:bodyPr>
          <a:lstStyle/>
          <a:p>
            <a:r>
              <a:rPr lang="en-US" b="1" dirty="0">
                <a:solidFill>
                  <a:srgbClr val="0070C0"/>
                </a:solidFill>
              </a:rPr>
              <a:t>Town of Ithaca AHJ meetings</a:t>
            </a:r>
          </a:p>
        </p:txBody>
      </p:sp>
    </p:spTree>
    <p:extLst>
      <p:ext uri="{BB962C8B-B14F-4D97-AF65-F5344CB8AC3E}">
        <p14:creationId xmlns:p14="http://schemas.microsoft.com/office/powerpoint/2010/main" val="108545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91FA8A-F8CE-BEF8-3A4B-F72CD63B6727}"/>
              </a:ext>
            </a:extLst>
          </p:cNvPr>
          <p:cNvSpPr>
            <a:spLocks noGrp="1"/>
          </p:cNvSpPr>
          <p:nvPr>
            <p:ph type="body" sz="quarter" idx="13"/>
          </p:nvPr>
        </p:nvSpPr>
        <p:spPr/>
        <p:txBody>
          <a:bodyPr/>
          <a:lstStyle/>
          <a:p>
            <a:pPr marL="285750" indent="-285750">
              <a:buFont typeface="Arial" panose="020B0604020202020204" pitchFamily="34" charset="0"/>
              <a:buChar char="•"/>
            </a:pPr>
            <a:r>
              <a:rPr lang="en-US" sz="3200" dirty="0"/>
              <a:t>Andrea Haenlin-Mott – ADA Coordinator</a:t>
            </a:r>
          </a:p>
          <a:p>
            <a:pPr marL="285750" indent="-285750">
              <a:buFont typeface="Arial" panose="020B0604020202020204" pitchFamily="34" charset="0"/>
              <a:buChar char="•"/>
            </a:pPr>
            <a:r>
              <a:rPr lang="en-US" sz="3200" dirty="0"/>
              <a:t>Ron Flynn – University Fire Marshall</a:t>
            </a:r>
          </a:p>
          <a:p>
            <a:pPr marL="285750" indent="-285750">
              <a:buFont typeface="Arial" panose="020B0604020202020204" pitchFamily="34" charset="0"/>
              <a:buChar char="•"/>
            </a:pPr>
            <a:r>
              <a:rPr lang="en-US" dirty="0"/>
              <a:t>Leslie Schill – Director of Campus Planning</a:t>
            </a:r>
            <a:endParaRPr lang="en-US" sz="3200" dirty="0"/>
          </a:p>
          <a:p>
            <a:pPr marL="0" indent="0">
              <a:buNone/>
            </a:pPr>
            <a:endParaRPr lang="en-US" dirty="0"/>
          </a:p>
        </p:txBody>
      </p:sp>
      <p:sp>
        <p:nvSpPr>
          <p:cNvPr id="3" name="Title 2">
            <a:extLst>
              <a:ext uri="{FF2B5EF4-FFF2-40B4-BE49-F238E27FC236}">
                <a16:creationId xmlns:a16="http://schemas.microsoft.com/office/drawing/2014/main" id="{FE07D6E9-2540-32AE-FFF5-C1F9FB788955}"/>
              </a:ext>
            </a:extLst>
          </p:cNvPr>
          <p:cNvSpPr>
            <a:spLocks noGrp="1"/>
          </p:cNvSpPr>
          <p:nvPr>
            <p:ph type="title"/>
          </p:nvPr>
        </p:nvSpPr>
        <p:spPr/>
        <p:txBody>
          <a:bodyPr>
            <a:normAutofit fontScale="90000"/>
          </a:bodyPr>
          <a:lstStyle/>
          <a:p>
            <a:r>
              <a:rPr lang="en-US" sz="3200" b="1" dirty="0">
                <a:solidFill>
                  <a:srgbClr val="0070C0"/>
                </a:solidFill>
                <a:latin typeface="+mj-lt"/>
              </a:rPr>
              <a:t>Other Responsible Parties - Cornell</a:t>
            </a:r>
            <a:br>
              <a:rPr lang="en-US" sz="3200" dirty="0">
                <a:latin typeface="+mj-lt"/>
              </a:rPr>
            </a:br>
            <a:endParaRPr lang="en-US" dirty="0"/>
          </a:p>
        </p:txBody>
      </p:sp>
    </p:spTree>
    <p:extLst>
      <p:ext uri="{BB962C8B-B14F-4D97-AF65-F5344CB8AC3E}">
        <p14:creationId xmlns:p14="http://schemas.microsoft.com/office/powerpoint/2010/main" val="164579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C51F26-6F1E-4918-B0FA-E2B3455FD03D}"/>
              </a:ext>
            </a:extLst>
          </p:cNvPr>
          <p:cNvSpPr>
            <a:spLocks noGrp="1"/>
          </p:cNvSpPr>
          <p:nvPr>
            <p:ph type="body" sz="quarter" idx="13"/>
          </p:nvPr>
        </p:nvSpPr>
        <p:spPr>
          <a:xfrm>
            <a:off x="637310" y="994274"/>
            <a:ext cx="7869382" cy="4873126"/>
          </a:xfrm>
        </p:spPr>
        <p:txBody>
          <a:bodyPr>
            <a:normAutofit/>
          </a:bodyPr>
          <a:lstStyle/>
          <a:p>
            <a:r>
              <a:rPr lang="en-US" sz="2400" dirty="0"/>
              <a:t>Plumbing Permits – Tom Hayward, Building Division</a:t>
            </a:r>
          </a:p>
          <a:p>
            <a:pPr lvl="1"/>
            <a:r>
              <a:rPr lang="en-US" sz="2000" dirty="0"/>
              <a:t>City licensed plumber required</a:t>
            </a:r>
          </a:p>
          <a:p>
            <a:r>
              <a:rPr lang="en-US" sz="2400" dirty="0"/>
              <a:t>Electrical Permits – Carol Marion, Building Division</a:t>
            </a:r>
          </a:p>
          <a:p>
            <a:pPr lvl="1"/>
            <a:r>
              <a:rPr lang="en-US" sz="2000" dirty="0"/>
              <a:t>City licensed electrician required</a:t>
            </a:r>
          </a:p>
          <a:p>
            <a:r>
              <a:rPr lang="en-US" sz="2400" dirty="0"/>
              <a:t>Ithaca Fire Department – New Fire Chief Rob Covert</a:t>
            </a:r>
          </a:p>
          <a:p>
            <a:r>
              <a:rPr lang="en-US" sz="2400" dirty="0"/>
              <a:t>Historic Preservation – Bryan McCracken, Planning Dept.</a:t>
            </a:r>
          </a:p>
          <a:p>
            <a:pPr lvl="1"/>
            <a:r>
              <a:rPr lang="en-US" sz="2000" dirty="0"/>
              <a:t>If historic review is necessary, first talk with J. Shermeta.</a:t>
            </a:r>
          </a:p>
          <a:p>
            <a:r>
              <a:rPr lang="en-US" sz="2400" dirty="0"/>
              <a:t>Site Plan Review – Nikki Cerra, Planning Dept.</a:t>
            </a:r>
          </a:p>
          <a:p>
            <a:pPr lvl="1"/>
            <a:r>
              <a:rPr lang="en-US" sz="2000" dirty="0"/>
              <a:t>If site plan review is required, first talk with Leslie Schill.</a:t>
            </a:r>
          </a:p>
          <a:p>
            <a:r>
              <a:rPr lang="en-US" sz="2400" dirty="0"/>
              <a:t>Zoning – Megan Wilson, Planning Dept.</a:t>
            </a:r>
          </a:p>
          <a:p>
            <a:pPr lvl="1"/>
            <a:r>
              <a:rPr lang="en-US" sz="2000" dirty="0"/>
              <a:t>If a zoning variance is required, first talk with Leslie Schill.</a:t>
            </a:r>
          </a:p>
        </p:txBody>
      </p:sp>
      <p:sp>
        <p:nvSpPr>
          <p:cNvPr id="3" name="Title 2">
            <a:extLst>
              <a:ext uri="{FF2B5EF4-FFF2-40B4-BE49-F238E27FC236}">
                <a16:creationId xmlns:a16="http://schemas.microsoft.com/office/drawing/2014/main" id="{FFE7E590-01A5-4960-857F-C423D4A6E1C8}"/>
              </a:ext>
            </a:extLst>
          </p:cNvPr>
          <p:cNvSpPr>
            <a:spLocks noGrp="1"/>
          </p:cNvSpPr>
          <p:nvPr>
            <p:ph type="title"/>
          </p:nvPr>
        </p:nvSpPr>
        <p:spPr>
          <a:xfrm>
            <a:off x="637309" y="457200"/>
            <a:ext cx="8167256" cy="523220"/>
          </a:xfrm>
        </p:spPr>
        <p:txBody>
          <a:bodyPr>
            <a:noAutofit/>
          </a:bodyPr>
          <a:lstStyle/>
          <a:p>
            <a:r>
              <a:rPr lang="en-US" sz="2800" b="1" dirty="0">
                <a:solidFill>
                  <a:srgbClr val="0070C0"/>
                </a:solidFill>
              </a:rPr>
              <a:t>Other Responsible Parties in the City of Ithaca</a:t>
            </a:r>
            <a:endParaRPr lang="en-US" sz="2800" dirty="0"/>
          </a:p>
        </p:txBody>
      </p:sp>
    </p:spTree>
    <p:extLst>
      <p:ext uri="{BB962C8B-B14F-4D97-AF65-F5344CB8AC3E}">
        <p14:creationId xmlns:p14="http://schemas.microsoft.com/office/powerpoint/2010/main" val="221383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8FA5E-5FAB-7DF0-FBD6-48CD315BEBCC}"/>
              </a:ext>
            </a:extLst>
          </p:cNvPr>
          <p:cNvSpPr>
            <a:spLocks noGrp="1"/>
          </p:cNvSpPr>
          <p:nvPr>
            <p:ph type="body" sz="quarter" idx="13"/>
          </p:nvPr>
        </p:nvSpPr>
        <p:spPr/>
        <p:txBody>
          <a:bodyPr/>
          <a:lstStyle/>
          <a:p>
            <a:pPr marL="285750" indent="-285750">
              <a:buFont typeface="Arial" panose="020B0604020202020204" pitchFamily="34" charset="0"/>
              <a:buChar char="•"/>
            </a:pPr>
            <a:r>
              <a:rPr lang="en-US" sz="2400" dirty="0"/>
              <a:t>Exterior Plumbing Permits – Dan Thaete, Town Engineer</a:t>
            </a:r>
          </a:p>
          <a:p>
            <a:pPr marL="285750" indent="-285750">
              <a:buFont typeface="Arial" panose="020B0604020202020204" pitchFamily="34" charset="0"/>
              <a:buChar char="•"/>
            </a:pPr>
            <a:r>
              <a:rPr lang="en-US" sz="2400" dirty="0"/>
              <a:t>Water and Sewer – Dan Thaete, Town Engineer</a:t>
            </a:r>
          </a:p>
          <a:p>
            <a:pPr marL="342900" indent="-342900">
              <a:buFont typeface="Arial" panose="020B0604020202020204" pitchFamily="34" charset="0"/>
              <a:buChar char="•"/>
            </a:pPr>
            <a:r>
              <a:rPr lang="en-US" sz="2400" dirty="0"/>
              <a:t>Site Plan Review – C.J. Randall, Planning Department</a:t>
            </a:r>
          </a:p>
          <a:p>
            <a:pPr marL="800100" lvl="1" indent="-342900">
              <a:buFont typeface="Times" panose="02020603050405020304" pitchFamily="18" charset="0"/>
              <a:buChar char="‒"/>
            </a:pPr>
            <a:r>
              <a:rPr lang="en-US" sz="2000" dirty="0"/>
              <a:t>If site plan review is required, first talk with Leslie Schill.</a:t>
            </a:r>
          </a:p>
          <a:p>
            <a:pPr marL="342900" indent="-342900">
              <a:buFont typeface="Arial" panose="020B0604020202020204" pitchFamily="34" charset="0"/>
              <a:buChar char="•"/>
            </a:pPr>
            <a:r>
              <a:rPr lang="en-US" sz="2400" dirty="0"/>
              <a:t>Zoning Enforcement – Codes Division</a:t>
            </a:r>
          </a:p>
          <a:p>
            <a:pPr lvl="1" indent="-342900">
              <a:buFont typeface="Times" panose="02020603050405020304" pitchFamily="18" charset="0"/>
              <a:buChar char="‒"/>
            </a:pPr>
            <a:r>
              <a:rPr lang="en-US" sz="2000" dirty="0"/>
              <a:t>If a zoning variance is required, first talk with Leslie Schill.</a:t>
            </a:r>
          </a:p>
        </p:txBody>
      </p:sp>
      <p:sp>
        <p:nvSpPr>
          <p:cNvPr id="3" name="Title 2">
            <a:extLst>
              <a:ext uri="{FF2B5EF4-FFF2-40B4-BE49-F238E27FC236}">
                <a16:creationId xmlns:a16="http://schemas.microsoft.com/office/drawing/2014/main" id="{82B2A9F6-C0E0-479C-716D-81206F628CF2}"/>
              </a:ext>
            </a:extLst>
          </p:cNvPr>
          <p:cNvSpPr>
            <a:spLocks noGrp="1"/>
          </p:cNvSpPr>
          <p:nvPr>
            <p:ph type="title"/>
          </p:nvPr>
        </p:nvSpPr>
        <p:spPr/>
        <p:txBody>
          <a:bodyPr>
            <a:normAutofit fontScale="90000"/>
          </a:bodyPr>
          <a:lstStyle/>
          <a:p>
            <a:r>
              <a:rPr lang="en-US" sz="3200" b="1" dirty="0">
                <a:solidFill>
                  <a:srgbClr val="0070C0"/>
                </a:solidFill>
                <a:latin typeface="+mj-lt"/>
              </a:rPr>
              <a:t>Other Responsible Parties in the Town of Ithaca</a:t>
            </a:r>
            <a:br>
              <a:rPr lang="en-US" sz="3200" dirty="0">
                <a:latin typeface="+mj-lt"/>
              </a:rPr>
            </a:br>
            <a:endParaRPr lang="en-US" dirty="0"/>
          </a:p>
        </p:txBody>
      </p:sp>
    </p:spTree>
    <p:extLst>
      <p:ext uri="{BB962C8B-B14F-4D97-AF65-F5344CB8AC3E}">
        <p14:creationId xmlns:p14="http://schemas.microsoft.com/office/powerpoint/2010/main" val="399276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BF48C0-9308-4B74-9F87-26763EE5AD27}"/>
              </a:ext>
            </a:extLst>
          </p:cNvPr>
          <p:cNvSpPr>
            <a:spLocks noGrp="1"/>
          </p:cNvSpPr>
          <p:nvPr>
            <p:ph type="body" sz="quarter" idx="13"/>
          </p:nvPr>
        </p:nvSpPr>
        <p:spPr>
          <a:xfrm>
            <a:off x="837282" y="2935932"/>
            <a:ext cx="7094712" cy="3352800"/>
          </a:xfrm>
        </p:spPr>
        <p:txBody>
          <a:bodyPr>
            <a:normAutofit/>
          </a:bodyPr>
          <a:lstStyle/>
          <a:p>
            <a:r>
              <a:rPr lang="en-US" sz="2800" dirty="0"/>
              <a:t>Town of Dryden</a:t>
            </a:r>
          </a:p>
          <a:p>
            <a:pPr lvl="1"/>
            <a:r>
              <a:rPr lang="en-US" sz="2400" dirty="0"/>
              <a:t>David Sprout</a:t>
            </a:r>
          </a:p>
          <a:p>
            <a:pPr lvl="1"/>
            <a:endParaRPr lang="en-US" sz="800" dirty="0"/>
          </a:p>
          <a:p>
            <a:pPr marL="400050"/>
            <a:r>
              <a:rPr lang="en-US" sz="2800" dirty="0"/>
              <a:t>Village of Cayuga Heights</a:t>
            </a:r>
          </a:p>
          <a:p>
            <a:pPr marL="800100" lvl="1"/>
            <a:r>
              <a:rPr lang="en-US" sz="2400" dirty="0"/>
              <a:t>Brent Cross</a:t>
            </a:r>
          </a:p>
          <a:p>
            <a:pPr marL="800100" lvl="1"/>
            <a:endParaRPr lang="en-US" sz="800" dirty="0"/>
          </a:p>
          <a:p>
            <a:pPr marL="400050"/>
            <a:r>
              <a:rPr lang="en-US" sz="2800" dirty="0"/>
              <a:t>Town of Lansing</a:t>
            </a:r>
          </a:p>
          <a:p>
            <a:pPr marL="800100" lvl="1"/>
            <a:r>
              <a:rPr lang="en-US" sz="2400" dirty="0"/>
              <a:t>Scott Russell</a:t>
            </a:r>
          </a:p>
          <a:p>
            <a:pPr marL="800100" lvl="1"/>
            <a:endParaRPr lang="en-US" sz="800" dirty="0"/>
          </a:p>
        </p:txBody>
      </p:sp>
      <p:sp>
        <p:nvSpPr>
          <p:cNvPr id="3" name="Title 2">
            <a:extLst>
              <a:ext uri="{FF2B5EF4-FFF2-40B4-BE49-F238E27FC236}">
                <a16:creationId xmlns:a16="http://schemas.microsoft.com/office/drawing/2014/main" id="{56C53902-2F3D-48C0-AD45-D2E4711E0C35}"/>
              </a:ext>
            </a:extLst>
          </p:cNvPr>
          <p:cNvSpPr>
            <a:spLocks noGrp="1"/>
          </p:cNvSpPr>
          <p:nvPr>
            <p:ph type="title"/>
          </p:nvPr>
        </p:nvSpPr>
        <p:spPr>
          <a:xfrm>
            <a:off x="837282" y="2129188"/>
            <a:ext cx="6705600" cy="1066800"/>
          </a:xfrm>
        </p:spPr>
        <p:txBody>
          <a:bodyPr>
            <a:normAutofit/>
          </a:bodyPr>
          <a:lstStyle/>
          <a:p>
            <a:r>
              <a:rPr lang="en-US" b="1" dirty="0">
                <a:solidFill>
                  <a:srgbClr val="0070C0"/>
                </a:solidFill>
              </a:rPr>
              <a:t>Other AHJs for Uniform Code</a:t>
            </a:r>
            <a:endParaRPr lang="en-US" sz="2000" b="1" dirty="0">
              <a:solidFill>
                <a:srgbClr val="0070C0"/>
              </a:solidFill>
            </a:endParaRPr>
          </a:p>
        </p:txBody>
      </p:sp>
      <p:sp>
        <p:nvSpPr>
          <p:cNvPr id="5" name="TextBox 4">
            <a:extLst>
              <a:ext uri="{FF2B5EF4-FFF2-40B4-BE49-F238E27FC236}">
                <a16:creationId xmlns:a16="http://schemas.microsoft.com/office/drawing/2014/main" id="{06DCB05A-022A-4874-B308-2BF60A0BA9BB}"/>
              </a:ext>
            </a:extLst>
          </p:cNvPr>
          <p:cNvSpPr txBox="1"/>
          <p:nvPr/>
        </p:nvSpPr>
        <p:spPr>
          <a:xfrm>
            <a:off x="838200" y="533400"/>
            <a:ext cx="7467600" cy="584775"/>
          </a:xfrm>
          <a:prstGeom prst="rect">
            <a:avLst/>
          </a:prstGeom>
          <a:noFill/>
        </p:spPr>
        <p:txBody>
          <a:bodyPr wrap="square" rtlCol="0">
            <a:spAutoFit/>
          </a:bodyPr>
          <a:lstStyle/>
          <a:p>
            <a:r>
              <a:rPr lang="en-US" sz="3200" b="1" dirty="0">
                <a:solidFill>
                  <a:srgbClr val="0070C0"/>
                </a:solidFill>
                <a:latin typeface="+mj-lt"/>
              </a:rPr>
              <a:t>Tompkins County Health Department</a:t>
            </a:r>
            <a:endParaRPr lang="en-US" sz="3200" dirty="0">
              <a:latin typeface="+mj-lt"/>
            </a:endParaRPr>
          </a:p>
        </p:txBody>
      </p:sp>
      <p:sp>
        <p:nvSpPr>
          <p:cNvPr id="6" name="TextBox 5">
            <a:extLst>
              <a:ext uri="{FF2B5EF4-FFF2-40B4-BE49-F238E27FC236}">
                <a16:creationId xmlns:a16="http://schemas.microsoft.com/office/drawing/2014/main" id="{2BFA352E-D6B7-48CB-B1AD-B5EEC19E602D}"/>
              </a:ext>
            </a:extLst>
          </p:cNvPr>
          <p:cNvSpPr txBox="1"/>
          <p:nvPr/>
        </p:nvSpPr>
        <p:spPr>
          <a:xfrm>
            <a:off x="837282" y="1219200"/>
            <a:ext cx="7094712"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RPZ backflow approval</a:t>
            </a:r>
          </a:p>
          <a:p>
            <a:pPr marL="285750" indent="-285750">
              <a:buFont typeface="Arial" panose="020B0604020202020204" pitchFamily="34" charset="0"/>
              <a:buChar char="•"/>
            </a:pPr>
            <a:r>
              <a:rPr lang="en-US" sz="2400" dirty="0"/>
              <a:t>Septic systems</a:t>
            </a:r>
          </a:p>
          <a:p>
            <a:pPr marL="285750" indent="-285750">
              <a:buFont typeface="Arial" panose="020B0604020202020204" pitchFamily="34" charset="0"/>
              <a:buChar char="•"/>
            </a:pPr>
            <a:r>
              <a:rPr lang="en-US" sz="2400" dirty="0"/>
              <a:t>Commercial kitchen approval</a:t>
            </a:r>
          </a:p>
        </p:txBody>
      </p:sp>
    </p:spTree>
    <p:extLst>
      <p:ext uri="{BB962C8B-B14F-4D97-AF65-F5344CB8AC3E}">
        <p14:creationId xmlns:p14="http://schemas.microsoft.com/office/powerpoint/2010/main" val="256550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BF48C0-9308-4B74-9F87-26763EE5AD27}"/>
              </a:ext>
            </a:extLst>
          </p:cNvPr>
          <p:cNvSpPr>
            <a:spLocks noGrp="1"/>
          </p:cNvSpPr>
          <p:nvPr>
            <p:ph type="body" sz="quarter" idx="13"/>
          </p:nvPr>
        </p:nvSpPr>
        <p:spPr>
          <a:xfrm>
            <a:off x="303584" y="1219200"/>
            <a:ext cx="8307016" cy="5867400"/>
          </a:xfrm>
        </p:spPr>
        <p:txBody>
          <a:bodyPr>
            <a:normAutofit/>
          </a:bodyPr>
          <a:lstStyle/>
          <a:p>
            <a:r>
              <a:rPr lang="en-US" sz="2800" dirty="0"/>
              <a:t>Mike Niechwiadowicz</a:t>
            </a:r>
          </a:p>
          <a:p>
            <a:pPr lvl="1"/>
            <a:r>
              <a:rPr lang="en-US" sz="2400" dirty="0"/>
              <a:t>Commonly known as Mike N</a:t>
            </a:r>
          </a:p>
          <a:p>
            <a:pPr lvl="1"/>
            <a:r>
              <a:rPr lang="en-US" sz="2400" dirty="0"/>
              <a:t>I am not an AHJ (I was for the City of Ithaca, 31 years)</a:t>
            </a:r>
          </a:p>
          <a:p>
            <a:pPr lvl="1"/>
            <a:r>
              <a:rPr lang="en-US" sz="2400" dirty="0"/>
              <a:t>Code advisor for Cornell projects</a:t>
            </a:r>
          </a:p>
          <a:p>
            <a:pPr lvl="1"/>
            <a:r>
              <a:rPr lang="en-US" sz="2400" dirty="0"/>
              <a:t>Consultant on code questions</a:t>
            </a:r>
          </a:p>
          <a:p>
            <a:pPr lvl="1"/>
            <a:r>
              <a:rPr lang="en-US" sz="2400" dirty="0"/>
              <a:t>Liaison with the City Building Division and the Town Codes Division</a:t>
            </a:r>
          </a:p>
          <a:p>
            <a:pPr lvl="2"/>
            <a:r>
              <a:rPr lang="en-US" dirty="0"/>
              <a:t>Conducts weekly meetings with the City Building Division</a:t>
            </a:r>
          </a:p>
          <a:p>
            <a:pPr lvl="2"/>
            <a:r>
              <a:rPr lang="en-US" dirty="0"/>
              <a:t>Conducts monthly meetings with the Town Codes Division Mark Stonier</a:t>
            </a:r>
          </a:p>
        </p:txBody>
      </p:sp>
      <p:sp>
        <p:nvSpPr>
          <p:cNvPr id="3" name="Title 2">
            <a:extLst>
              <a:ext uri="{FF2B5EF4-FFF2-40B4-BE49-F238E27FC236}">
                <a16:creationId xmlns:a16="http://schemas.microsoft.com/office/drawing/2014/main" id="{56C53902-2F3D-48C0-AD45-D2E4711E0C35}"/>
              </a:ext>
            </a:extLst>
          </p:cNvPr>
          <p:cNvSpPr>
            <a:spLocks noGrp="1"/>
          </p:cNvSpPr>
          <p:nvPr>
            <p:ph type="title"/>
          </p:nvPr>
        </p:nvSpPr>
        <p:spPr>
          <a:xfrm>
            <a:off x="303584" y="228600"/>
            <a:ext cx="8677656" cy="1143000"/>
          </a:xfrm>
        </p:spPr>
        <p:txBody>
          <a:bodyPr>
            <a:normAutofit/>
          </a:bodyPr>
          <a:lstStyle/>
          <a:p>
            <a:r>
              <a:rPr lang="en-US" b="1" dirty="0">
                <a:solidFill>
                  <a:srgbClr val="0070C0"/>
                </a:solidFill>
              </a:rPr>
              <a:t>Building Code Program Manager</a:t>
            </a:r>
            <a:endParaRPr lang="en-US" sz="2000" b="1" dirty="0">
              <a:solidFill>
                <a:srgbClr val="0070C0"/>
              </a:solidFill>
            </a:endParaRPr>
          </a:p>
        </p:txBody>
      </p:sp>
    </p:spTree>
    <p:extLst>
      <p:ext uri="{BB962C8B-B14F-4D97-AF65-F5344CB8AC3E}">
        <p14:creationId xmlns:p14="http://schemas.microsoft.com/office/powerpoint/2010/main" val="253803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BF48C0-9308-4B74-9F87-26763EE5AD27}"/>
              </a:ext>
            </a:extLst>
          </p:cNvPr>
          <p:cNvSpPr>
            <a:spLocks noGrp="1"/>
          </p:cNvSpPr>
          <p:nvPr>
            <p:ph type="body" sz="quarter" idx="13"/>
          </p:nvPr>
        </p:nvSpPr>
        <p:spPr>
          <a:xfrm>
            <a:off x="303584" y="1219200"/>
            <a:ext cx="8307016" cy="5867400"/>
          </a:xfrm>
        </p:spPr>
        <p:txBody>
          <a:bodyPr>
            <a:normAutofit/>
          </a:bodyPr>
          <a:lstStyle/>
          <a:p>
            <a:r>
              <a:rPr lang="en-US" sz="2800" dirty="0"/>
              <a:t>For code questions regarding Contract College Buildings.</a:t>
            </a:r>
          </a:p>
          <a:p>
            <a:pPr lvl="1"/>
            <a:r>
              <a:rPr lang="en-US" sz="2400" dirty="0"/>
              <a:t>Contact Jim Yarbrough.</a:t>
            </a:r>
          </a:p>
          <a:p>
            <a:r>
              <a:rPr lang="en-US" sz="2800" dirty="0"/>
              <a:t>For code questions regarding all other buildings.</a:t>
            </a:r>
          </a:p>
          <a:p>
            <a:pPr lvl="1"/>
            <a:r>
              <a:rPr lang="en-US" sz="2400" dirty="0"/>
              <a:t>Contact Mike N.</a:t>
            </a:r>
          </a:p>
          <a:p>
            <a:r>
              <a:rPr lang="en-US" sz="2800" dirty="0"/>
              <a:t>If you are not sure who is the AHJ for a building.</a:t>
            </a:r>
          </a:p>
          <a:p>
            <a:pPr lvl="1"/>
            <a:r>
              <a:rPr lang="en-US" sz="2400" dirty="0"/>
              <a:t>Check the Facilities Building Information page.</a:t>
            </a:r>
          </a:p>
          <a:p>
            <a:pPr lvl="1"/>
            <a:r>
              <a:rPr lang="en-US" sz="2400" dirty="0"/>
              <a:t>Still not sure, check with Jim or Mike.</a:t>
            </a:r>
          </a:p>
          <a:p>
            <a:r>
              <a:rPr lang="en-US" sz="2800" dirty="0"/>
              <a:t>Please engage Jim or Mike with Code questions.</a:t>
            </a:r>
          </a:p>
          <a:p>
            <a:pPr lvl="2"/>
            <a:r>
              <a:rPr lang="en-US" dirty="0"/>
              <a:t>Ask the question early to avoid problems with the project.</a:t>
            </a:r>
          </a:p>
        </p:txBody>
      </p:sp>
      <p:sp>
        <p:nvSpPr>
          <p:cNvPr id="3" name="Title 2">
            <a:extLst>
              <a:ext uri="{FF2B5EF4-FFF2-40B4-BE49-F238E27FC236}">
                <a16:creationId xmlns:a16="http://schemas.microsoft.com/office/drawing/2014/main" id="{56C53902-2F3D-48C0-AD45-D2E4711E0C35}"/>
              </a:ext>
            </a:extLst>
          </p:cNvPr>
          <p:cNvSpPr>
            <a:spLocks noGrp="1"/>
          </p:cNvSpPr>
          <p:nvPr>
            <p:ph type="title"/>
          </p:nvPr>
        </p:nvSpPr>
        <p:spPr>
          <a:xfrm>
            <a:off x="303584" y="228600"/>
            <a:ext cx="8677656" cy="1143000"/>
          </a:xfrm>
        </p:spPr>
        <p:txBody>
          <a:bodyPr>
            <a:normAutofit/>
          </a:bodyPr>
          <a:lstStyle/>
          <a:p>
            <a:r>
              <a:rPr lang="en-US" b="1" dirty="0">
                <a:solidFill>
                  <a:srgbClr val="0070C0"/>
                </a:solidFill>
              </a:rPr>
              <a:t>Code Questions</a:t>
            </a:r>
            <a:endParaRPr lang="en-US" sz="2000" b="1" dirty="0">
              <a:solidFill>
                <a:srgbClr val="0070C0"/>
              </a:solidFill>
            </a:endParaRPr>
          </a:p>
        </p:txBody>
      </p:sp>
    </p:spTree>
    <p:extLst>
      <p:ext uri="{BB962C8B-B14F-4D97-AF65-F5344CB8AC3E}">
        <p14:creationId xmlns:p14="http://schemas.microsoft.com/office/powerpoint/2010/main" val="377924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BE503E-B1D6-80D8-0A26-6BE513851949}"/>
              </a:ext>
            </a:extLst>
          </p:cNvPr>
          <p:cNvSpPr>
            <a:spLocks noGrp="1"/>
          </p:cNvSpPr>
          <p:nvPr>
            <p:ph type="body" sz="quarter" idx="13"/>
          </p:nvPr>
        </p:nvSpPr>
        <p:spPr/>
        <p:txBody>
          <a:bodyPr/>
          <a:lstStyle/>
          <a:p>
            <a:r>
              <a:rPr lang="en-US" dirty="0"/>
              <a:t>NYS Codes Division official statement</a:t>
            </a:r>
          </a:p>
          <a:p>
            <a:pPr lvl="1"/>
            <a:r>
              <a:rPr lang="en-US" dirty="0"/>
              <a:t>2024 Codes will be adopted by the end of 2024</a:t>
            </a:r>
          </a:p>
          <a:p>
            <a:pPr lvl="1"/>
            <a:r>
              <a:rPr lang="en-US" dirty="0"/>
              <a:t>New NYS Energy Code will be basically the current NYS Energy Stretch Code</a:t>
            </a:r>
          </a:p>
          <a:p>
            <a:pPr lvl="1"/>
            <a:endParaRPr lang="en-US" dirty="0"/>
          </a:p>
          <a:p>
            <a:r>
              <a:rPr lang="en-US" dirty="0"/>
              <a:t>2026 Updated local energy code supplement</a:t>
            </a:r>
          </a:p>
        </p:txBody>
      </p:sp>
      <p:sp>
        <p:nvSpPr>
          <p:cNvPr id="3" name="Title 2">
            <a:extLst>
              <a:ext uri="{FF2B5EF4-FFF2-40B4-BE49-F238E27FC236}">
                <a16:creationId xmlns:a16="http://schemas.microsoft.com/office/drawing/2014/main" id="{5556807B-D774-E8EA-D455-D4FB1233D1D0}"/>
              </a:ext>
            </a:extLst>
          </p:cNvPr>
          <p:cNvSpPr>
            <a:spLocks noGrp="1"/>
          </p:cNvSpPr>
          <p:nvPr>
            <p:ph type="title"/>
          </p:nvPr>
        </p:nvSpPr>
        <p:spPr/>
        <p:txBody>
          <a:bodyPr/>
          <a:lstStyle/>
          <a:p>
            <a:r>
              <a:rPr lang="en-US" b="1" dirty="0">
                <a:solidFill>
                  <a:srgbClr val="0070C0"/>
                </a:solidFill>
              </a:rPr>
              <a:t>Update On 2024 Code Adoption</a:t>
            </a:r>
          </a:p>
        </p:txBody>
      </p:sp>
    </p:spTree>
    <p:extLst>
      <p:ext uri="{BB962C8B-B14F-4D97-AF65-F5344CB8AC3E}">
        <p14:creationId xmlns:p14="http://schemas.microsoft.com/office/powerpoint/2010/main" val="409826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3"/>
          </p:nvPr>
        </p:nvSpPr>
        <p:spPr>
          <a:xfrm>
            <a:off x="304800" y="1905000"/>
            <a:ext cx="6400800" cy="2057400"/>
          </a:xfrm>
        </p:spPr>
        <p:txBody>
          <a:bodyPr>
            <a:normAutofit/>
          </a:bodyPr>
          <a:lstStyle/>
          <a:p>
            <a:r>
              <a:rPr lang="en-US" sz="3800" dirty="0">
                <a:solidFill>
                  <a:srgbClr val="FFFFFF"/>
                </a:solidFill>
                <a:latin typeface="Helvetica" panose="020B0604020202020204" pitchFamily="34" charset="0"/>
                <a:cs typeface="Helvetica" panose="020B0604020202020204" pitchFamily="34" charset="0"/>
              </a:rPr>
              <a:t>Thank you</a:t>
            </a:r>
          </a:p>
          <a:p>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4133418" y="3244334"/>
            <a:ext cx="877163" cy="369332"/>
          </a:xfrm>
          <a:prstGeom prst="rect">
            <a:avLst/>
          </a:prstGeom>
        </p:spPr>
        <p:txBody>
          <a:bodyPr wrap="none">
            <a:spAutoFit/>
          </a:bodyPr>
          <a:lstStyle/>
          <a:p>
            <a:r>
              <a:rPr lang="en-US" dirty="0">
                <a:latin typeface="Times" panose="02020603050405020304" pitchFamily="18" charset="0"/>
                <a:ea typeface="Times New Roman" panose="02020603050405020304" pitchFamily="18" charset="0"/>
                <a:cs typeface="Times New Roman" panose="02020603050405020304" pitchFamily="18" charset="0"/>
              </a:rPr>
              <a:t>272133</a:t>
            </a:r>
            <a:endParaRPr lang="en-US" dirty="0"/>
          </a:p>
        </p:txBody>
      </p:sp>
    </p:spTree>
    <p:extLst>
      <p:ext uri="{BB962C8B-B14F-4D97-AF65-F5344CB8AC3E}">
        <p14:creationId xmlns:p14="http://schemas.microsoft.com/office/powerpoint/2010/main" val="224827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8652E-E3FD-483A-87D6-9CE2F1854767}"/>
              </a:ext>
            </a:extLst>
          </p:cNvPr>
          <p:cNvSpPr>
            <a:spLocks noGrp="1"/>
          </p:cNvSpPr>
          <p:nvPr>
            <p:ph type="body" sz="quarter" idx="13"/>
          </p:nvPr>
        </p:nvSpPr>
        <p:spPr>
          <a:xfrm>
            <a:off x="257175" y="1828800"/>
            <a:ext cx="8629649" cy="4800600"/>
          </a:xfrm>
        </p:spPr>
        <p:txBody>
          <a:bodyPr>
            <a:normAutofit lnSpcReduction="10000"/>
          </a:bodyPr>
          <a:lstStyle/>
          <a:p>
            <a:r>
              <a:rPr lang="en-US" dirty="0"/>
              <a:t>This presentation focuses on the interaction between Cornell and the AHJ</a:t>
            </a:r>
          </a:p>
          <a:p>
            <a:r>
              <a:rPr lang="en-US" dirty="0"/>
              <a:t>What is an AHJ?</a:t>
            </a:r>
          </a:p>
          <a:p>
            <a:pPr lvl="1"/>
            <a:r>
              <a:rPr lang="en-US" dirty="0"/>
              <a:t>Building Code definition of AHJ:</a:t>
            </a:r>
          </a:p>
          <a:p>
            <a:pPr lvl="2"/>
            <a:r>
              <a:rPr lang="en-US" dirty="0"/>
              <a:t>The governmental unit or agency responsible for administration of the Uniform Code</a:t>
            </a:r>
          </a:p>
          <a:p>
            <a:r>
              <a:rPr lang="en-US" dirty="0"/>
              <a:t>The Building Code definition is only concerned with Uniform Code</a:t>
            </a:r>
          </a:p>
          <a:p>
            <a:pPr lvl="1"/>
            <a:r>
              <a:rPr lang="en-US" dirty="0"/>
              <a:t>It is more complicated than that</a:t>
            </a:r>
          </a:p>
          <a:p>
            <a:pPr lvl="1"/>
            <a:r>
              <a:rPr lang="en-US" dirty="0"/>
              <a:t>There is more to the world than just Uniform Code</a:t>
            </a:r>
          </a:p>
          <a:p>
            <a:endParaRPr lang="en-US" dirty="0">
              <a:solidFill>
                <a:schemeClr val="tx1"/>
              </a:solidFill>
            </a:endParaRPr>
          </a:p>
          <a:p>
            <a:pPr marL="0" indent="0">
              <a:buNone/>
            </a:pPr>
            <a:endParaRPr lang="en-US" sz="2000" dirty="0"/>
          </a:p>
        </p:txBody>
      </p:sp>
      <p:sp>
        <p:nvSpPr>
          <p:cNvPr id="3" name="Title 2">
            <a:extLst>
              <a:ext uri="{FF2B5EF4-FFF2-40B4-BE49-F238E27FC236}">
                <a16:creationId xmlns:a16="http://schemas.microsoft.com/office/drawing/2014/main" id="{6E426396-84DE-4D98-B2D3-32D07684ED6E}"/>
              </a:ext>
            </a:extLst>
          </p:cNvPr>
          <p:cNvSpPr>
            <a:spLocks noGrp="1"/>
          </p:cNvSpPr>
          <p:nvPr>
            <p:ph type="title"/>
          </p:nvPr>
        </p:nvSpPr>
        <p:spPr>
          <a:xfrm>
            <a:off x="257175" y="609600"/>
            <a:ext cx="8629649" cy="990600"/>
          </a:xfrm>
        </p:spPr>
        <p:txBody>
          <a:bodyPr>
            <a:noAutofit/>
          </a:bodyPr>
          <a:lstStyle/>
          <a:p>
            <a:r>
              <a:rPr lang="en-US" b="1" dirty="0">
                <a:solidFill>
                  <a:srgbClr val="0070C0"/>
                </a:solidFill>
              </a:rPr>
              <a:t>Refresher on Authority Having Jurisdiction</a:t>
            </a:r>
          </a:p>
        </p:txBody>
      </p:sp>
    </p:spTree>
    <p:extLst>
      <p:ext uri="{BB962C8B-B14F-4D97-AF65-F5344CB8AC3E}">
        <p14:creationId xmlns:p14="http://schemas.microsoft.com/office/powerpoint/2010/main" val="56992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8652E-E3FD-483A-87D6-9CE2F1854767}"/>
              </a:ext>
            </a:extLst>
          </p:cNvPr>
          <p:cNvSpPr>
            <a:spLocks noGrp="1"/>
          </p:cNvSpPr>
          <p:nvPr>
            <p:ph type="body" sz="quarter" idx="13"/>
          </p:nvPr>
        </p:nvSpPr>
        <p:spPr>
          <a:xfrm>
            <a:off x="257175" y="1828800"/>
            <a:ext cx="8629649" cy="4800600"/>
          </a:xfrm>
        </p:spPr>
        <p:txBody>
          <a:bodyPr>
            <a:normAutofit/>
          </a:bodyPr>
          <a:lstStyle/>
          <a:p>
            <a:r>
              <a:rPr lang="en-US" dirty="0"/>
              <a:t>It is very important to maintain a positive relationship with the AHJ</a:t>
            </a:r>
          </a:p>
          <a:p>
            <a:pPr lvl="1"/>
            <a:r>
              <a:rPr lang="en-US" dirty="0"/>
              <a:t>You are representing all of Cornell</a:t>
            </a:r>
          </a:p>
          <a:p>
            <a:pPr lvl="2"/>
            <a:r>
              <a:rPr lang="en-US" dirty="0"/>
              <a:t>The Code Enforcement Official does not look at it as just the one job but looks at it as how Cornell does business</a:t>
            </a:r>
          </a:p>
          <a:p>
            <a:pPr lvl="2"/>
            <a:r>
              <a:rPr lang="en-US" dirty="0">
                <a:solidFill>
                  <a:schemeClr val="tx1"/>
                </a:solidFill>
              </a:rPr>
              <a:t>How you interact with the AHJ will impact all of Cornell’s projects</a:t>
            </a:r>
          </a:p>
          <a:p>
            <a:pPr marL="0" indent="0">
              <a:buNone/>
            </a:pPr>
            <a:endParaRPr lang="en-US" sz="2000" dirty="0"/>
          </a:p>
        </p:txBody>
      </p:sp>
      <p:sp>
        <p:nvSpPr>
          <p:cNvPr id="3" name="Title 2">
            <a:extLst>
              <a:ext uri="{FF2B5EF4-FFF2-40B4-BE49-F238E27FC236}">
                <a16:creationId xmlns:a16="http://schemas.microsoft.com/office/drawing/2014/main" id="{6E426396-84DE-4D98-B2D3-32D07684ED6E}"/>
              </a:ext>
            </a:extLst>
          </p:cNvPr>
          <p:cNvSpPr>
            <a:spLocks noGrp="1"/>
          </p:cNvSpPr>
          <p:nvPr>
            <p:ph type="title"/>
          </p:nvPr>
        </p:nvSpPr>
        <p:spPr>
          <a:xfrm>
            <a:off x="257175" y="609600"/>
            <a:ext cx="8629649" cy="990600"/>
          </a:xfrm>
        </p:spPr>
        <p:txBody>
          <a:bodyPr>
            <a:noAutofit/>
          </a:bodyPr>
          <a:lstStyle/>
          <a:p>
            <a:r>
              <a:rPr lang="en-US" b="1" dirty="0">
                <a:solidFill>
                  <a:srgbClr val="0070C0"/>
                </a:solidFill>
              </a:rPr>
              <a:t>Interaction with the Authority Having Jurisdiction </a:t>
            </a:r>
          </a:p>
        </p:txBody>
      </p:sp>
    </p:spTree>
    <p:extLst>
      <p:ext uri="{BB962C8B-B14F-4D97-AF65-F5344CB8AC3E}">
        <p14:creationId xmlns:p14="http://schemas.microsoft.com/office/powerpoint/2010/main" val="289516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F1B8D8-E390-68EA-794F-2D9409016591}"/>
              </a:ext>
            </a:extLst>
          </p:cNvPr>
          <p:cNvSpPr>
            <a:spLocks noGrp="1"/>
          </p:cNvSpPr>
          <p:nvPr>
            <p:ph type="body" sz="quarter" idx="13"/>
          </p:nvPr>
        </p:nvSpPr>
        <p:spPr>
          <a:xfrm>
            <a:off x="285750" y="1371600"/>
            <a:ext cx="8678863" cy="4648200"/>
          </a:xfrm>
        </p:spPr>
        <p:txBody>
          <a:bodyPr>
            <a:normAutofit fontScale="85000" lnSpcReduction="20000"/>
          </a:bodyPr>
          <a:lstStyle/>
          <a:p>
            <a:r>
              <a:rPr lang="en-US" sz="3000" dirty="0"/>
              <a:t>Building permit applications and supporting documents are submitted to the AHJ</a:t>
            </a:r>
          </a:p>
          <a:p>
            <a:pPr lvl="2"/>
            <a:r>
              <a:rPr lang="en-US" dirty="0"/>
              <a:t>Per NYS law, it is the applicant’s responsibility to submit sufficient information for proper code review</a:t>
            </a:r>
          </a:p>
          <a:p>
            <a:pPr lvl="1"/>
            <a:r>
              <a:rPr lang="en-US" dirty="0"/>
              <a:t>AHJ reviews the building permit application and materials submitted with the application</a:t>
            </a:r>
          </a:p>
          <a:p>
            <a:pPr lvl="1"/>
            <a:r>
              <a:rPr lang="en-US" dirty="0"/>
              <a:t>AHJ issues the building permit, inspects the job and issues completion documentation (Certificate of Occupancy, Close-out letter, Certificate of Compliance)</a:t>
            </a:r>
          </a:p>
          <a:p>
            <a:pPr lvl="2"/>
            <a:r>
              <a:rPr lang="en-US" dirty="0"/>
              <a:t>It is your responsibility to schedule inspections, not the AHJ’s</a:t>
            </a:r>
          </a:p>
          <a:p>
            <a:pPr lvl="1"/>
            <a:r>
              <a:rPr lang="en-US" dirty="0"/>
              <a:t>AHJ issues stop work orders</a:t>
            </a:r>
          </a:p>
          <a:p>
            <a:r>
              <a:rPr lang="en-US" dirty="0"/>
              <a:t>The AHJ has a lot of authority</a:t>
            </a:r>
          </a:p>
          <a:p>
            <a:pPr lvl="1"/>
            <a:r>
              <a:rPr lang="en-US" dirty="0"/>
              <a:t>If you want your project to be successful, work with your AHJ</a:t>
            </a:r>
          </a:p>
          <a:p>
            <a:pPr lvl="1"/>
            <a:endParaRPr lang="en-US" dirty="0"/>
          </a:p>
          <a:p>
            <a:endParaRPr lang="en-US" dirty="0"/>
          </a:p>
        </p:txBody>
      </p:sp>
      <p:sp>
        <p:nvSpPr>
          <p:cNvPr id="3" name="Title 2">
            <a:extLst>
              <a:ext uri="{FF2B5EF4-FFF2-40B4-BE49-F238E27FC236}">
                <a16:creationId xmlns:a16="http://schemas.microsoft.com/office/drawing/2014/main" id="{84CF79C0-6974-D5B6-1874-D14B39B0DC5E}"/>
              </a:ext>
            </a:extLst>
          </p:cNvPr>
          <p:cNvSpPr>
            <a:spLocks noGrp="1"/>
          </p:cNvSpPr>
          <p:nvPr>
            <p:ph type="title"/>
          </p:nvPr>
        </p:nvSpPr>
        <p:spPr>
          <a:xfrm>
            <a:off x="285750" y="685800"/>
            <a:ext cx="8677656" cy="685800"/>
          </a:xfrm>
        </p:spPr>
        <p:txBody>
          <a:bodyPr/>
          <a:lstStyle/>
          <a:p>
            <a:r>
              <a:rPr lang="en-US" b="1" dirty="0">
                <a:solidFill>
                  <a:srgbClr val="0070C0"/>
                </a:solidFill>
              </a:rPr>
              <a:t>General AHJ Responsibilities</a:t>
            </a:r>
          </a:p>
        </p:txBody>
      </p:sp>
    </p:spTree>
    <p:extLst>
      <p:ext uri="{BB962C8B-B14F-4D97-AF65-F5344CB8AC3E}">
        <p14:creationId xmlns:p14="http://schemas.microsoft.com/office/powerpoint/2010/main" val="313797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8652E-E3FD-483A-87D6-9CE2F1854767}"/>
              </a:ext>
            </a:extLst>
          </p:cNvPr>
          <p:cNvSpPr>
            <a:spLocks noGrp="1"/>
          </p:cNvSpPr>
          <p:nvPr>
            <p:ph type="body" sz="quarter" idx="13"/>
          </p:nvPr>
        </p:nvSpPr>
        <p:spPr>
          <a:xfrm>
            <a:off x="304800" y="1600200"/>
            <a:ext cx="8629649" cy="4572000"/>
          </a:xfrm>
        </p:spPr>
        <p:txBody>
          <a:bodyPr>
            <a:normAutofit fontScale="85000" lnSpcReduction="20000"/>
          </a:bodyPr>
          <a:lstStyle/>
          <a:p>
            <a:r>
              <a:rPr lang="en-US" dirty="0"/>
              <a:t>Building Division is the AHJ for all the NYS Uniform Codes including NYS Fire Code.</a:t>
            </a:r>
          </a:p>
          <a:p>
            <a:pPr lvl="1"/>
            <a:r>
              <a:rPr lang="en-US" dirty="0"/>
              <a:t>Mike Aiken is the City Code Official assigned to Cornell.</a:t>
            </a:r>
          </a:p>
          <a:p>
            <a:pPr lvl="1"/>
            <a:r>
              <a:rPr lang="en-US" dirty="0">
                <a:solidFill>
                  <a:schemeClr val="tx1"/>
                </a:solidFill>
              </a:rPr>
              <a:t>Building Division is the AHJ for existing residential buildings.</a:t>
            </a:r>
          </a:p>
          <a:p>
            <a:pPr lvl="1"/>
            <a:r>
              <a:rPr lang="en-US" dirty="0">
                <a:solidFill>
                  <a:schemeClr val="tx1"/>
                </a:solidFill>
              </a:rPr>
              <a:t>Building Division issues Building Permits and Certificates of Occupancy.</a:t>
            </a:r>
          </a:p>
          <a:p>
            <a:r>
              <a:rPr lang="en-US" dirty="0"/>
              <a:t>Ithaca Fire Department is also AHJ for NYS Fire Code based on local law.</a:t>
            </a:r>
          </a:p>
          <a:p>
            <a:pPr lvl="1"/>
            <a:r>
              <a:rPr lang="en-US" dirty="0"/>
              <a:t>Ithaca Fire Department is AHJ for existing non-residential buildings.</a:t>
            </a:r>
          </a:p>
          <a:p>
            <a:pPr lvl="1"/>
            <a:r>
              <a:rPr lang="en-US" dirty="0"/>
              <a:t>Ithaca Fire Department issues all Operating Permits.</a:t>
            </a:r>
          </a:p>
          <a:p>
            <a:pPr lvl="2"/>
            <a:r>
              <a:rPr lang="en-US" dirty="0"/>
              <a:t>NYS introduced changes to operating permit requirements effective December 30, 2022.</a:t>
            </a:r>
          </a:p>
          <a:p>
            <a:endParaRPr lang="en-US" dirty="0">
              <a:solidFill>
                <a:schemeClr val="tx1"/>
              </a:solidFill>
            </a:endParaRPr>
          </a:p>
          <a:p>
            <a:pPr marL="0" indent="0">
              <a:buNone/>
            </a:pPr>
            <a:endParaRPr lang="en-US" sz="2000" dirty="0"/>
          </a:p>
        </p:txBody>
      </p:sp>
      <p:sp>
        <p:nvSpPr>
          <p:cNvPr id="3" name="Title 2">
            <a:extLst>
              <a:ext uri="{FF2B5EF4-FFF2-40B4-BE49-F238E27FC236}">
                <a16:creationId xmlns:a16="http://schemas.microsoft.com/office/drawing/2014/main" id="{6E426396-84DE-4D98-B2D3-32D07684ED6E}"/>
              </a:ext>
            </a:extLst>
          </p:cNvPr>
          <p:cNvSpPr>
            <a:spLocks noGrp="1"/>
          </p:cNvSpPr>
          <p:nvPr>
            <p:ph type="title"/>
          </p:nvPr>
        </p:nvSpPr>
        <p:spPr>
          <a:xfrm>
            <a:off x="609600" y="762000"/>
            <a:ext cx="7543800" cy="685800"/>
          </a:xfrm>
        </p:spPr>
        <p:txBody>
          <a:bodyPr/>
          <a:lstStyle/>
          <a:p>
            <a:r>
              <a:rPr lang="en-US" b="1" dirty="0">
                <a:solidFill>
                  <a:srgbClr val="0070C0"/>
                </a:solidFill>
              </a:rPr>
              <a:t>City of Ithaca AHJ’s for Uniform Code</a:t>
            </a:r>
          </a:p>
        </p:txBody>
      </p:sp>
    </p:spTree>
    <p:extLst>
      <p:ext uri="{BB962C8B-B14F-4D97-AF65-F5344CB8AC3E}">
        <p14:creationId xmlns:p14="http://schemas.microsoft.com/office/powerpoint/2010/main" val="30816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8652E-E3FD-483A-87D6-9CE2F1854767}"/>
              </a:ext>
            </a:extLst>
          </p:cNvPr>
          <p:cNvSpPr>
            <a:spLocks noGrp="1"/>
          </p:cNvSpPr>
          <p:nvPr>
            <p:ph type="body" sz="quarter" idx="13"/>
          </p:nvPr>
        </p:nvSpPr>
        <p:spPr>
          <a:xfrm>
            <a:off x="304800" y="1600200"/>
            <a:ext cx="8629649" cy="4572000"/>
          </a:xfrm>
        </p:spPr>
        <p:txBody>
          <a:bodyPr>
            <a:normAutofit/>
          </a:bodyPr>
          <a:lstStyle/>
          <a:p>
            <a:r>
              <a:rPr lang="en-US" dirty="0"/>
              <a:t>Codes Division is the AHJ for all the NYS Uniform Codes including NYS Fire Code</a:t>
            </a:r>
          </a:p>
          <a:p>
            <a:r>
              <a:rPr lang="en-US" dirty="0">
                <a:solidFill>
                  <a:schemeClr val="tx1"/>
                </a:solidFill>
              </a:rPr>
              <a:t>Mark Stonier is the Town Code Official assigned to Cornell.</a:t>
            </a:r>
          </a:p>
          <a:p>
            <a:r>
              <a:rPr lang="en-US" dirty="0"/>
              <a:t>Ithaca Fire Department is </a:t>
            </a:r>
            <a:r>
              <a:rPr lang="en-US" b="1" u="sng" dirty="0">
                <a:solidFill>
                  <a:schemeClr val="accent1"/>
                </a:solidFill>
              </a:rPr>
              <a:t>NOT</a:t>
            </a:r>
            <a:r>
              <a:rPr lang="en-US" dirty="0">
                <a:solidFill>
                  <a:schemeClr val="accent1"/>
                </a:solidFill>
              </a:rPr>
              <a:t> </a:t>
            </a:r>
            <a:r>
              <a:rPr lang="en-US" dirty="0"/>
              <a:t>AHJ for NYS Fire Code</a:t>
            </a:r>
            <a:r>
              <a:rPr lang="en-US" dirty="0">
                <a:solidFill>
                  <a:schemeClr val="tx1"/>
                </a:solidFill>
              </a:rPr>
              <a:t> in the Town, no local law.  IFD can only provide input.  Do not engage IFD on projects in the Town of Ithaca.</a:t>
            </a:r>
            <a:endParaRPr lang="en-US" dirty="0"/>
          </a:p>
          <a:p>
            <a:endParaRPr lang="en-US" dirty="0">
              <a:solidFill>
                <a:schemeClr val="tx1"/>
              </a:solidFill>
            </a:endParaRPr>
          </a:p>
          <a:p>
            <a:pPr marL="0" indent="0">
              <a:buNone/>
            </a:pPr>
            <a:endParaRPr lang="en-US" sz="2000" dirty="0"/>
          </a:p>
        </p:txBody>
      </p:sp>
      <p:sp>
        <p:nvSpPr>
          <p:cNvPr id="3" name="Title 2">
            <a:extLst>
              <a:ext uri="{FF2B5EF4-FFF2-40B4-BE49-F238E27FC236}">
                <a16:creationId xmlns:a16="http://schemas.microsoft.com/office/drawing/2014/main" id="{6E426396-84DE-4D98-B2D3-32D07684ED6E}"/>
              </a:ext>
            </a:extLst>
          </p:cNvPr>
          <p:cNvSpPr>
            <a:spLocks noGrp="1"/>
          </p:cNvSpPr>
          <p:nvPr>
            <p:ph type="title"/>
          </p:nvPr>
        </p:nvSpPr>
        <p:spPr>
          <a:xfrm>
            <a:off x="609600" y="762000"/>
            <a:ext cx="7543800" cy="685800"/>
          </a:xfrm>
        </p:spPr>
        <p:txBody>
          <a:bodyPr>
            <a:normAutofit/>
          </a:bodyPr>
          <a:lstStyle/>
          <a:p>
            <a:r>
              <a:rPr lang="en-US" b="1" dirty="0">
                <a:solidFill>
                  <a:srgbClr val="0070C0"/>
                </a:solidFill>
              </a:rPr>
              <a:t>Town of Ithaca AHJ for Uniform Code</a:t>
            </a:r>
          </a:p>
        </p:txBody>
      </p:sp>
    </p:spTree>
    <p:extLst>
      <p:ext uri="{BB962C8B-B14F-4D97-AF65-F5344CB8AC3E}">
        <p14:creationId xmlns:p14="http://schemas.microsoft.com/office/powerpoint/2010/main" val="294826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83E323-C39F-4932-A1A1-73B68129CFFE}"/>
              </a:ext>
            </a:extLst>
          </p:cNvPr>
          <p:cNvSpPr>
            <a:spLocks noGrp="1"/>
          </p:cNvSpPr>
          <p:nvPr>
            <p:ph type="body" sz="quarter" idx="13"/>
          </p:nvPr>
        </p:nvSpPr>
        <p:spPr>
          <a:xfrm>
            <a:off x="342900" y="1905000"/>
            <a:ext cx="8458199" cy="5181600"/>
          </a:xfrm>
        </p:spPr>
        <p:txBody>
          <a:bodyPr>
            <a:noAutofit/>
          </a:bodyPr>
          <a:lstStyle/>
          <a:p>
            <a:r>
              <a:rPr lang="en-US" sz="2400" dirty="0"/>
              <a:t>Jim Yarbrough is the AHJ for the Contract Colleges</a:t>
            </a:r>
          </a:p>
          <a:p>
            <a:pPr lvl="1"/>
            <a:r>
              <a:rPr lang="en-US" sz="2400" dirty="0"/>
              <a:t>Contact information:</a:t>
            </a:r>
          </a:p>
          <a:p>
            <a:pPr lvl="2"/>
            <a:r>
              <a:rPr lang="en-US" dirty="0"/>
              <a:t>607-220-3949</a:t>
            </a:r>
          </a:p>
          <a:p>
            <a:pPr lvl="2"/>
            <a:r>
              <a:rPr lang="en-US" dirty="0">
                <a:hlinkClick r:id="rId3"/>
              </a:rPr>
              <a:t>jey38@cornell.edu</a:t>
            </a:r>
            <a:endParaRPr lang="en-US" dirty="0"/>
          </a:p>
          <a:p>
            <a:pPr lvl="1"/>
            <a:r>
              <a:rPr lang="en-US" sz="2400" dirty="0"/>
              <a:t>Jim comes from the City of Ithaca Building Division where he was the Senior Code Inspector assigned to Cornell.</a:t>
            </a:r>
          </a:p>
          <a:p>
            <a:pPr lvl="1"/>
            <a:r>
              <a:rPr lang="en-US" sz="2400" dirty="0"/>
              <a:t>Fire Department is </a:t>
            </a:r>
            <a:r>
              <a:rPr lang="en-US" sz="2400" b="1" u="sng" dirty="0">
                <a:solidFill>
                  <a:srgbClr val="FF0000"/>
                </a:solidFill>
              </a:rPr>
              <a:t>NOT</a:t>
            </a:r>
            <a:r>
              <a:rPr lang="en-US" sz="2400" dirty="0"/>
              <a:t> AHJ for State buildings.</a:t>
            </a:r>
          </a:p>
          <a:p>
            <a:pPr lvl="1"/>
            <a:r>
              <a:rPr lang="en-US" sz="2400" dirty="0"/>
              <a:t>Please engage Jim with any questions about Contract College Buildings.  </a:t>
            </a:r>
            <a:r>
              <a:rPr lang="en-US" sz="2400" b="1" dirty="0"/>
              <a:t>Sooner is better than later.</a:t>
            </a:r>
          </a:p>
          <a:p>
            <a:pPr lvl="1"/>
            <a:r>
              <a:rPr lang="en-US" sz="2400" dirty="0"/>
              <a:t>Any questions about the permit process or jurisdiction please contact Jim before proceeding.</a:t>
            </a:r>
          </a:p>
          <a:p>
            <a:pPr lvl="1"/>
            <a:endParaRPr lang="en-US" sz="2400" b="1" dirty="0"/>
          </a:p>
        </p:txBody>
      </p:sp>
      <p:sp>
        <p:nvSpPr>
          <p:cNvPr id="3" name="Title 2">
            <a:extLst>
              <a:ext uri="{FF2B5EF4-FFF2-40B4-BE49-F238E27FC236}">
                <a16:creationId xmlns:a16="http://schemas.microsoft.com/office/drawing/2014/main" id="{ED95324F-B811-4B3B-96D3-166400836A02}"/>
              </a:ext>
            </a:extLst>
          </p:cNvPr>
          <p:cNvSpPr>
            <a:spLocks noGrp="1"/>
          </p:cNvSpPr>
          <p:nvPr>
            <p:ph type="title"/>
          </p:nvPr>
        </p:nvSpPr>
        <p:spPr>
          <a:xfrm>
            <a:off x="466344" y="1066800"/>
            <a:ext cx="7763256" cy="685800"/>
          </a:xfrm>
        </p:spPr>
        <p:txBody>
          <a:bodyPr>
            <a:normAutofit/>
          </a:bodyPr>
          <a:lstStyle/>
          <a:p>
            <a:r>
              <a:rPr lang="en-US" b="1" dirty="0">
                <a:solidFill>
                  <a:srgbClr val="0070C0"/>
                </a:solidFill>
              </a:rPr>
              <a:t>SUNY/SUCF Code Enforcement Official</a:t>
            </a:r>
            <a:endParaRPr lang="en-US" dirty="0"/>
          </a:p>
        </p:txBody>
      </p:sp>
    </p:spTree>
    <p:extLst>
      <p:ext uri="{BB962C8B-B14F-4D97-AF65-F5344CB8AC3E}">
        <p14:creationId xmlns:p14="http://schemas.microsoft.com/office/powerpoint/2010/main" val="36674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8652E-E3FD-483A-87D6-9CE2F1854767}"/>
              </a:ext>
            </a:extLst>
          </p:cNvPr>
          <p:cNvSpPr>
            <a:spLocks noGrp="1"/>
          </p:cNvSpPr>
          <p:nvPr>
            <p:ph type="body" sz="quarter" idx="13"/>
          </p:nvPr>
        </p:nvSpPr>
        <p:spPr>
          <a:xfrm>
            <a:off x="304800" y="1524000"/>
            <a:ext cx="8324850" cy="4648200"/>
          </a:xfrm>
        </p:spPr>
        <p:txBody>
          <a:bodyPr>
            <a:normAutofit fontScale="77500" lnSpcReduction="20000"/>
          </a:bodyPr>
          <a:lstStyle/>
          <a:p>
            <a:r>
              <a:rPr lang="en-US" sz="3500" dirty="0"/>
              <a:t>Former IFD Chief Parsons is the chair of the NYS Board of Review</a:t>
            </a:r>
          </a:p>
          <a:p>
            <a:pPr lvl="1"/>
            <a:r>
              <a:rPr lang="en-US" sz="3100" dirty="0"/>
              <a:t>NYS Board of Review approves or denies all applications for a variance to the NYS Uniform Code</a:t>
            </a:r>
          </a:p>
          <a:p>
            <a:pPr lvl="1"/>
            <a:r>
              <a:rPr lang="en-US" sz="3100" dirty="0"/>
              <a:t>Local AHJ cannot grant a variance, do not ask them to</a:t>
            </a:r>
          </a:p>
          <a:p>
            <a:pPr lvl="1"/>
            <a:r>
              <a:rPr lang="en-US" sz="2900" dirty="0"/>
              <a:t>Please review all variance applications with Building Code Program Manager Mike N. and with Associate University Counsel Jared Pitman.</a:t>
            </a:r>
          </a:p>
          <a:p>
            <a:pPr lvl="1"/>
            <a:r>
              <a:rPr lang="en-US" sz="2900" dirty="0"/>
              <a:t>If going for a NYS variance to the Uniform Code in the City of Ithaca, you will need the support of the Building Division and IFD.  Do not engage Building Division or IFD before reviewing the variance with Mike and Jared.</a:t>
            </a:r>
          </a:p>
          <a:p>
            <a:r>
              <a:rPr lang="en-US" sz="3500" dirty="0"/>
              <a:t>Cornell will not seek a variance to NYS Fire Code for residential occupancies.</a:t>
            </a:r>
          </a:p>
          <a:p>
            <a:endParaRPr lang="en-US" sz="3300" dirty="0"/>
          </a:p>
          <a:p>
            <a:endParaRPr lang="en-US" sz="3300" dirty="0"/>
          </a:p>
          <a:p>
            <a:endParaRPr lang="en-US" sz="2000" dirty="0"/>
          </a:p>
        </p:txBody>
      </p:sp>
      <p:sp>
        <p:nvSpPr>
          <p:cNvPr id="3" name="Title 2">
            <a:extLst>
              <a:ext uri="{FF2B5EF4-FFF2-40B4-BE49-F238E27FC236}">
                <a16:creationId xmlns:a16="http://schemas.microsoft.com/office/drawing/2014/main" id="{6E426396-84DE-4D98-B2D3-32D07684ED6E}"/>
              </a:ext>
            </a:extLst>
          </p:cNvPr>
          <p:cNvSpPr>
            <a:spLocks noGrp="1"/>
          </p:cNvSpPr>
          <p:nvPr>
            <p:ph type="title"/>
          </p:nvPr>
        </p:nvSpPr>
        <p:spPr>
          <a:xfrm>
            <a:off x="609600" y="381000"/>
            <a:ext cx="8677656" cy="1219200"/>
          </a:xfrm>
        </p:spPr>
        <p:txBody>
          <a:bodyPr>
            <a:normAutofit/>
          </a:bodyPr>
          <a:lstStyle/>
          <a:p>
            <a:r>
              <a:rPr lang="en-US" b="1" dirty="0">
                <a:solidFill>
                  <a:srgbClr val="0070C0"/>
                </a:solidFill>
              </a:rPr>
              <a:t>NYS Variances</a:t>
            </a:r>
          </a:p>
        </p:txBody>
      </p:sp>
    </p:spTree>
    <p:extLst>
      <p:ext uri="{BB962C8B-B14F-4D97-AF65-F5344CB8AC3E}">
        <p14:creationId xmlns:p14="http://schemas.microsoft.com/office/powerpoint/2010/main" val="73899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45B903-C58C-472C-8254-82B4BDA1C95F}"/>
              </a:ext>
            </a:extLst>
          </p:cNvPr>
          <p:cNvSpPr>
            <a:spLocks noGrp="1"/>
          </p:cNvSpPr>
          <p:nvPr>
            <p:ph type="body" sz="quarter" idx="13"/>
          </p:nvPr>
        </p:nvSpPr>
        <p:spPr>
          <a:xfrm>
            <a:off x="304800" y="1524000"/>
            <a:ext cx="8677656" cy="4953000"/>
          </a:xfrm>
        </p:spPr>
        <p:txBody>
          <a:bodyPr>
            <a:normAutofit fontScale="92500"/>
          </a:bodyPr>
          <a:lstStyle/>
          <a:p>
            <a:r>
              <a:rPr lang="en-US" sz="2400" dirty="0"/>
              <a:t>City of Ithaca AHJ weekly meetings – Tuesday @1:00</a:t>
            </a:r>
          </a:p>
          <a:p>
            <a:pPr lvl="1"/>
            <a:r>
              <a:rPr lang="en-US" sz="2400" b="1" dirty="0"/>
              <a:t>All Cornell Building Permits go through this meeting </a:t>
            </a:r>
          </a:p>
          <a:p>
            <a:pPr lvl="1"/>
            <a:r>
              <a:rPr lang="en-US" sz="2400" dirty="0"/>
              <a:t>Attendees: Shops representative, Project Managers, Consultants, Architects, Contractors, City of Ithaca Code officials</a:t>
            </a:r>
          </a:p>
          <a:p>
            <a:pPr lvl="1"/>
            <a:r>
              <a:rPr lang="en-US" sz="2400" dirty="0"/>
              <a:t>Purpose: Present projects for City input, all applications for building permits</a:t>
            </a:r>
          </a:p>
          <a:p>
            <a:pPr lvl="2"/>
            <a:r>
              <a:rPr lang="en-US" b="1" dirty="0"/>
              <a:t>Continued Venue for Shops to apply for City permits</a:t>
            </a:r>
          </a:p>
          <a:p>
            <a:pPr lvl="2"/>
            <a:r>
              <a:rPr lang="en-US" dirty="0"/>
              <a:t>Opportunity for city officials to provide input on projects</a:t>
            </a:r>
          </a:p>
          <a:p>
            <a:pPr lvl="2"/>
            <a:r>
              <a:rPr lang="en-US" dirty="0"/>
              <a:t>Focus on code related issues</a:t>
            </a:r>
          </a:p>
          <a:p>
            <a:pPr lvl="2"/>
            <a:r>
              <a:rPr lang="en-US" b="1" dirty="0"/>
              <a:t>Project Managers are required to attend</a:t>
            </a:r>
          </a:p>
          <a:p>
            <a:pPr lvl="2"/>
            <a:r>
              <a:rPr lang="en-US" dirty="0"/>
              <a:t>Striving toward greater efficiency at the meeting; preliminary code discussion covered during office hours</a:t>
            </a:r>
          </a:p>
          <a:p>
            <a:pPr marL="114300" indent="0">
              <a:buNone/>
            </a:pPr>
            <a:endParaRPr lang="en-US" sz="2000" dirty="0"/>
          </a:p>
          <a:p>
            <a:pPr marL="114300" indent="0">
              <a:buNone/>
            </a:pPr>
            <a:endParaRPr lang="en-US" sz="2000" dirty="0"/>
          </a:p>
          <a:p>
            <a:pPr marL="114300" indent="0">
              <a:buNone/>
            </a:pPr>
            <a:endParaRPr lang="en-US" sz="1400" dirty="0"/>
          </a:p>
        </p:txBody>
      </p:sp>
      <p:sp>
        <p:nvSpPr>
          <p:cNvPr id="3" name="Title 2">
            <a:extLst>
              <a:ext uri="{FF2B5EF4-FFF2-40B4-BE49-F238E27FC236}">
                <a16:creationId xmlns:a16="http://schemas.microsoft.com/office/drawing/2014/main" id="{37EC90BE-E519-4220-AF6B-5B9F1BA7096A}"/>
              </a:ext>
            </a:extLst>
          </p:cNvPr>
          <p:cNvSpPr>
            <a:spLocks noGrp="1"/>
          </p:cNvSpPr>
          <p:nvPr>
            <p:ph type="title"/>
          </p:nvPr>
        </p:nvSpPr>
        <p:spPr>
          <a:xfrm>
            <a:off x="457200" y="762000"/>
            <a:ext cx="8077200" cy="685800"/>
          </a:xfrm>
        </p:spPr>
        <p:txBody>
          <a:bodyPr>
            <a:normAutofit/>
          </a:bodyPr>
          <a:lstStyle/>
          <a:p>
            <a:r>
              <a:rPr lang="en-US" b="1" dirty="0">
                <a:solidFill>
                  <a:srgbClr val="0070C0"/>
                </a:solidFill>
              </a:rPr>
              <a:t>City of Ithaca AHJ meetings</a:t>
            </a:r>
          </a:p>
        </p:txBody>
      </p:sp>
    </p:spTree>
    <p:extLst>
      <p:ext uri="{BB962C8B-B14F-4D97-AF65-F5344CB8AC3E}">
        <p14:creationId xmlns:p14="http://schemas.microsoft.com/office/powerpoint/2010/main" val="97644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ew B+P Template-cu-powerpoint-template-010915 - Copy">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B+P Template-cu-powerpoint-template-010915 - Copy</Template>
  <TotalTime>10607</TotalTime>
  <Words>1226</Words>
  <Application>Microsoft Office PowerPoint</Application>
  <PresentationFormat>On-screen Show (4:3)</PresentationFormat>
  <Paragraphs>154</Paragraphs>
  <Slides>18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Georgia</vt:lpstr>
      <vt:lpstr>Helvetica</vt:lpstr>
      <vt:lpstr>Times</vt:lpstr>
      <vt:lpstr>Times New Roman</vt:lpstr>
      <vt:lpstr>New B+P Template-cu-powerpoint-template-010915 - Copy</vt:lpstr>
      <vt:lpstr>PowerPoint Presentation</vt:lpstr>
      <vt:lpstr>Refresher on Authority Having Jurisdiction</vt:lpstr>
      <vt:lpstr>Interaction with the Authority Having Jurisdiction </vt:lpstr>
      <vt:lpstr>General AHJ Responsibilities</vt:lpstr>
      <vt:lpstr>City of Ithaca AHJ’s for Uniform Code</vt:lpstr>
      <vt:lpstr>Town of Ithaca AHJ for Uniform Code</vt:lpstr>
      <vt:lpstr>SUNY/SUCF Code Enforcement Official</vt:lpstr>
      <vt:lpstr>NYS Variances</vt:lpstr>
      <vt:lpstr>City of Ithaca AHJ meetings</vt:lpstr>
      <vt:lpstr>Town of Ithaca AHJ meetings</vt:lpstr>
      <vt:lpstr>Other Responsible Parties - Cornell </vt:lpstr>
      <vt:lpstr>Other Responsible Parties in the City of Ithaca</vt:lpstr>
      <vt:lpstr>Other Responsible Parties in the Town of Ithaca </vt:lpstr>
      <vt:lpstr>Other AHJs for Uniform Code</vt:lpstr>
      <vt:lpstr>Building Code Program Manager</vt:lpstr>
      <vt:lpstr>Code Questions</vt:lpstr>
      <vt:lpstr>Update On 2024 Code Adoption</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Ruben</dc:creator>
  <cp:lastModifiedBy>Taylor Thompson</cp:lastModifiedBy>
  <cp:revision>551</cp:revision>
  <cp:lastPrinted>2016-02-26T01:46:26Z</cp:lastPrinted>
  <dcterms:created xsi:type="dcterms:W3CDTF">2012-04-02T19:53:15Z</dcterms:created>
  <dcterms:modified xsi:type="dcterms:W3CDTF">2023-04-18T17:57:46Z</dcterms:modified>
</cp:coreProperties>
</file>