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1" r:id="rId5"/>
    <p:sldId id="351" r:id="rId6"/>
    <p:sldId id="363" r:id="rId7"/>
    <p:sldId id="364" r:id="rId8"/>
    <p:sldId id="365" r:id="rId9"/>
    <p:sldId id="356" r:id="rId10"/>
    <p:sldId id="358" r:id="rId11"/>
    <p:sldId id="36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77034" autoAdjust="0"/>
  </p:normalViewPr>
  <p:slideViewPr>
    <p:cSldViewPr>
      <p:cViewPr varScale="1">
        <p:scale>
          <a:sx n="68" d="100"/>
          <a:sy n="68" d="100"/>
        </p:scale>
        <p:origin x="34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B1636-BF83-424F-A466-198C4D3A873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BB7603-7A3E-7C49-AC97-3857D624E9E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1F61C29-8CB8-A946-A82B-BCDC2B864F99}" type="datetimeFigureOut">
              <a:rPr lang="en-US" smtClean="0"/>
              <a:t>3/23/2023</a:t>
            </a:fld>
            <a:endParaRPr lang="en-US"/>
          </a:p>
        </p:txBody>
      </p:sp>
      <p:sp>
        <p:nvSpPr>
          <p:cNvPr id="4" name="Footer Placeholder 3">
            <a:extLst>
              <a:ext uri="{FF2B5EF4-FFF2-40B4-BE49-F238E27FC236}">
                <a16:creationId xmlns:a16="http://schemas.microsoft.com/office/drawing/2014/main" id="{2DE0C73F-AB01-8541-933B-675071B0888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FBE9E6-C514-1A4C-B89C-AAB80BFD7FC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AA8FF3E-2F8B-1641-95A5-5C75A7E53882}" type="slidenum">
              <a:rPr lang="en-US" smtClean="0"/>
              <a:t>‹#›</a:t>
            </a:fld>
            <a:endParaRPr lang="en-US"/>
          </a:p>
        </p:txBody>
      </p:sp>
    </p:spTree>
    <p:extLst>
      <p:ext uri="{BB962C8B-B14F-4D97-AF65-F5344CB8AC3E}">
        <p14:creationId xmlns:p14="http://schemas.microsoft.com/office/powerpoint/2010/main" val="347036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3/23/2023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93415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Status Update Process provides the PM with an opportunity each month to provide:</a:t>
            </a:r>
          </a:p>
          <a:p>
            <a:pPr marL="171450" indent="-171450">
              <a:buFont typeface="Arial" panose="020B0604020202020204" pitchFamily="34" charset="0"/>
              <a:buChar char="•"/>
            </a:pPr>
            <a:r>
              <a:rPr lang="en-US" dirty="0"/>
              <a:t>Status Update</a:t>
            </a:r>
          </a:p>
          <a:p>
            <a:pPr marL="171450" indent="-171450">
              <a:buFont typeface="Arial" panose="020B0604020202020204" pitchFamily="34" charset="0"/>
              <a:buChar char="•"/>
            </a:pPr>
            <a:r>
              <a:rPr lang="en-US" dirty="0"/>
              <a:t>Impact Statement</a:t>
            </a:r>
          </a:p>
          <a:p>
            <a:pPr marL="171450" indent="-171450">
              <a:buFont typeface="Arial" panose="020B0604020202020204" pitchFamily="34" charset="0"/>
              <a:buChar char="•"/>
            </a:pPr>
            <a:r>
              <a:rPr lang="en-US" dirty="0"/>
              <a:t>Each are completed in separate steps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355249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 Update:  New update every month;  unless nothing is new, then you may VOID the process</a:t>
            </a:r>
          </a:p>
          <a:p>
            <a:endParaRPr lang="en-US" dirty="0"/>
          </a:p>
          <a:p>
            <a:r>
              <a:rPr lang="en-US" dirty="0"/>
              <a:t>Impact Statement:  </a:t>
            </a:r>
            <a:r>
              <a:rPr lang="en-US" dirty="0" err="1"/>
              <a:t>Opt</a:t>
            </a:r>
            <a:r>
              <a:rPr lang="en-US" dirty="0"/>
              <a:t> to include this whenever impact to campus operations becomes know; remember to update construction phase tasks in the schedule module before including an impact statement on a PSU. </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26498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clear, concise sentences or phrases.</a:t>
            </a:r>
          </a:p>
          <a:p>
            <a:r>
              <a:rPr lang="en-US" dirty="0"/>
              <a:t>Don’t include headings for each key point.</a:t>
            </a:r>
          </a:p>
          <a:p>
            <a:r>
              <a:rPr lang="en-US" dirty="0"/>
              <a:t>Do not enter blank rows between items.</a:t>
            </a:r>
          </a:p>
          <a:p>
            <a:r>
              <a:rPr lang="en-US" dirty="0"/>
              <a:t>Avoid entering text such as “See previous update” or “No change since last month”</a:t>
            </a:r>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125437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1.Clear, concise</a:t>
            </a:r>
          </a:p>
          <a:p>
            <a:r>
              <a:rPr lang="en-US" dirty="0"/>
              <a:t>2. Not intended for building or system shutdowns or short duration interruptions within a building; those should be communicated to stakeholders in progress meetings and/or via constant contact communications.</a:t>
            </a:r>
          </a:p>
          <a:p>
            <a:r>
              <a:rPr lang="en-US" dirty="0"/>
              <a:t>3. Do not reference the attachment in the statement – the attachment is not available for viewing with the statement on dashboards and reports.</a:t>
            </a:r>
          </a:p>
          <a:p>
            <a:r>
              <a:rPr lang="en-US" dirty="0"/>
              <a:t>4. Do include info if an entire building will be unusable for the duration of construction.</a:t>
            </a:r>
          </a:p>
          <a:p>
            <a:r>
              <a:rPr lang="en-US" dirty="0"/>
              <a:t>5. Avoid entering text such as “See previous update” or “No change since last month” – and here’s why!</a:t>
            </a:r>
          </a:p>
        </p:txBody>
      </p:sp>
      <p:sp>
        <p:nvSpPr>
          <p:cNvPr id="4" name="Slide Number Placeholder 3"/>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429174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on the following dashboards:</a:t>
            </a:r>
          </a:p>
          <a:p>
            <a:pPr marL="228600" indent="-228600">
              <a:buAutoNum type="arabicPeriod"/>
            </a:pPr>
            <a:r>
              <a:rPr lang="en-US" dirty="0"/>
              <a:t>Project Details Page</a:t>
            </a:r>
          </a:p>
          <a:p>
            <a:pPr marL="228600" indent="-228600">
              <a:buAutoNum type="arabicPeriod"/>
            </a:pPr>
            <a:r>
              <a:rPr lang="en-US" dirty="0"/>
              <a:t>College and Units Dashboard</a:t>
            </a:r>
          </a:p>
          <a:p>
            <a:pPr marL="228600" indent="-228600">
              <a:buAutoNum type="arabicPeriod"/>
            </a:pPr>
            <a:r>
              <a:rPr lang="en-US" dirty="0"/>
              <a:t>PM Dashboard</a:t>
            </a:r>
          </a:p>
          <a:p>
            <a:pPr marL="228600" indent="-228600">
              <a:buAutoNum type="arabicPeriod"/>
            </a:pPr>
            <a:r>
              <a:rPr lang="en-US" dirty="0"/>
              <a:t>Projects Dashboard and Map</a:t>
            </a:r>
          </a:p>
        </p:txBody>
      </p:sp>
      <p:sp>
        <p:nvSpPr>
          <p:cNvPr id="4" name="Slide Number Placeholder 3"/>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59169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 Construction Projects on and around the Cornell Campus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402913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4239924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3/23/2023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app.e-builder.net/da2/daLanding.aspx?QS=12c2a4ea0b064888a981d47d79ee7dad"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85" y="1752600"/>
            <a:ext cx="8434915" cy="1143000"/>
          </a:xfrm>
        </p:spPr>
        <p:txBody>
          <a:bodyPr>
            <a:normAutofit/>
          </a:bodyPr>
          <a:lstStyle/>
          <a:p>
            <a:r>
              <a:rPr lang="en-US" dirty="0">
                <a:latin typeface="Calibri" panose="020F0502020204030204" pitchFamily="34" charset="0"/>
                <a:cs typeface="Calibri" panose="020F0502020204030204" pitchFamily="34" charset="0"/>
              </a:rPr>
              <a:t>PMPD March 2023</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Status Update and Impact Statement</a:t>
            </a:r>
          </a:p>
        </p:txBody>
      </p:sp>
      <p:sp>
        <p:nvSpPr>
          <p:cNvPr id="3" name="Text Placeholder 2"/>
          <p:cNvSpPr>
            <a:spLocks noGrp="1"/>
          </p:cNvSpPr>
          <p:nvPr>
            <p:ph type="body" sz="quarter" idx="13"/>
          </p:nvPr>
        </p:nvSpPr>
        <p:spPr>
          <a:xfrm>
            <a:off x="342196" y="5334000"/>
            <a:ext cx="6453187" cy="1295400"/>
          </a:xfrm>
        </p:spPr>
        <p:txBody>
          <a:bodyPr/>
          <a:lstStyle/>
          <a:p>
            <a:r>
              <a:rPr lang="en-US" sz="2800" dirty="0">
                <a:latin typeface="Calibri" panose="020F0502020204030204" pitchFamily="34" charset="0"/>
                <a:cs typeface="Calibri" panose="020F0502020204030204" pitchFamily="34" charset="0"/>
              </a:rPr>
              <a:t>Facilities and Campus Services </a:t>
            </a:r>
          </a:p>
          <a:p>
            <a:r>
              <a:rPr lang="en-US" sz="2800" dirty="0">
                <a:latin typeface="Calibri" panose="020F0502020204030204" pitchFamily="34" charset="0"/>
                <a:cs typeface="Calibri" panose="020F0502020204030204" pitchFamily="34" charset="0"/>
              </a:rPr>
              <a:t>Engineering and Project Management</a:t>
            </a:r>
          </a:p>
          <a:p>
            <a:endParaRPr lang="en-US" sz="28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6147D237-7352-AD71-71B4-E0D8D8B5FC6E}"/>
              </a:ext>
            </a:extLst>
          </p:cNvPr>
          <p:cNvSpPr txBox="1">
            <a:spLocks/>
          </p:cNvSpPr>
          <p:nvPr/>
        </p:nvSpPr>
        <p:spPr>
          <a:xfrm>
            <a:off x="355448" y="3390900"/>
            <a:ext cx="8434915"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a:latin typeface="Calibri" panose="020F0502020204030204" pitchFamily="34" charset="0"/>
                <a:cs typeface="Calibri" panose="020F0502020204030204" pitchFamily="34" charset="0"/>
              </a:rPr>
              <a:t>Project Status Update Process (PSU)</a:t>
            </a:r>
          </a:p>
          <a:p>
            <a:r>
              <a:rPr lang="en-US" dirty="0">
                <a:latin typeface="Calibri" panose="020F0502020204030204" pitchFamily="34" charset="0"/>
                <a:cs typeface="Calibri" panose="020F0502020204030204" pitchFamily="34" charset="0"/>
              </a:rPr>
              <a:t>Status Update and Impact Statement</a:t>
            </a:r>
          </a:p>
        </p:txBody>
      </p:sp>
      <p:sp>
        <p:nvSpPr>
          <p:cNvPr id="6" name="TextBox 5">
            <a:extLst>
              <a:ext uri="{FF2B5EF4-FFF2-40B4-BE49-F238E27FC236}">
                <a16:creationId xmlns:a16="http://schemas.microsoft.com/office/drawing/2014/main" id="{6FD6EB8E-17F9-90AE-C24B-866E22B67974}"/>
              </a:ext>
            </a:extLst>
          </p:cNvPr>
          <p:cNvSpPr txBox="1"/>
          <p:nvPr/>
        </p:nvSpPr>
        <p:spPr>
          <a:xfrm>
            <a:off x="2286000" y="3244334"/>
            <a:ext cx="4572000"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Status Update and Impact Statement</a:t>
            </a:r>
            <a:endParaRPr lang="en-US" dirty="0"/>
          </a:p>
        </p:txBody>
      </p:sp>
    </p:spTree>
    <p:extLst>
      <p:ext uri="{BB962C8B-B14F-4D97-AF65-F5344CB8AC3E}">
        <p14:creationId xmlns:p14="http://schemas.microsoft.com/office/powerpoint/2010/main" val="40207818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C0A96D-9098-C1A5-E924-1FC0D2766E3E}"/>
              </a:ext>
            </a:extLst>
          </p:cNvPr>
          <p:cNvSpPr>
            <a:spLocks noGrp="1"/>
          </p:cNvSpPr>
          <p:nvPr>
            <p:ph type="title"/>
          </p:nvPr>
        </p:nvSpPr>
        <p:spPr>
          <a:xfrm>
            <a:off x="233362" y="542925"/>
            <a:ext cx="8677275" cy="685800"/>
          </a:xfrm>
        </p:spPr>
        <p:txBody>
          <a:bodyPr>
            <a:normAutofit/>
          </a:bodyPr>
          <a:lstStyle/>
          <a:p>
            <a:r>
              <a:rPr lang="en-US" dirty="0"/>
              <a:t>Project Status Update Process (PSU)</a:t>
            </a:r>
          </a:p>
        </p:txBody>
      </p:sp>
      <p:pic>
        <p:nvPicPr>
          <p:cNvPr id="6" name="Picture 5">
            <a:extLst>
              <a:ext uri="{FF2B5EF4-FFF2-40B4-BE49-F238E27FC236}">
                <a16:creationId xmlns:a16="http://schemas.microsoft.com/office/drawing/2014/main" id="{2FFBBEDA-70E1-D5E0-74C0-F6A79A90F11C}"/>
              </a:ext>
            </a:extLst>
          </p:cNvPr>
          <p:cNvPicPr>
            <a:picLocks noChangeAspect="1"/>
          </p:cNvPicPr>
          <p:nvPr/>
        </p:nvPicPr>
        <p:blipFill>
          <a:blip r:embed="rId3"/>
          <a:stretch>
            <a:fillRect/>
          </a:stretch>
        </p:blipFill>
        <p:spPr>
          <a:xfrm>
            <a:off x="585786" y="1447800"/>
            <a:ext cx="7972425" cy="4219575"/>
          </a:xfrm>
          <a:prstGeom prst="rect">
            <a:avLst/>
          </a:prstGeom>
        </p:spPr>
      </p:pic>
      <p:sp>
        <p:nvSpPr>
          <p:cNvPr id="5" name="Rectangle 4">
            <a:extLst>
              <a:ext uri="{FF2B5EF4-FFF2-40B4-BE49-F238E27FC236}">
                <a16:creationId xmlns:a16="http://schemas.microsoft.com/office/drawing/2014/main" id="{3F97DB18-F56C-A05D-EEF0-111F6658E7D5}"/>
              </a:ext>
            </a:extLst>
          </p:cNvPr>
          <p:cNvSpPr/>
          <p:nvPr/>
        </p:nvSpPr>
        <p:spPr>
          <a:xfrm>
            <a:off x="2048469" y="1905000"/>
            <a:ext cx="1614545" cy="400110"/>
          </a:xfrm>
          <a:prstGeom prst="rect">
            <a:avLst/>
          </a:prstGeom>
          <a:solidFill>
            <a:schemeClr val="bg1"/>
          </a:solid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Status Update</a:t>
            </a:r>
          </a:p>
        </p:txBody>
      </p:sp>
      <p:sp>
        <p:nvSpPr>
          <p:cNvPr id="7" name="Rectangle 6">
            <a:extLst>
              <a:ext uri="{FF2B5EF4-FFF2-40B4-BE49-F238E27FC236}">
                <a16:creationId xmlns:a16="http://schemas.microsoft.com/office/drawing/2014/main" id="{E6EF9834-9C8F-AD5A-1BFA-A478CAFEA011}"/>
              </a:ext>
            </a:extLst>
          </p:cNvPr>
          <p:cNvSpPr/>
          <p:nvPr/>
        </p:nvSpPr>
        <p:spPr>
          <a:xfrm>
            <a:off x="5191533" y="1904999"/>
            <a:ext cx="1981632" cy="400110"/>
          </a:xfrm>
          <a:prstGeom prst="rect">
            <a:avLst/>
          </a:prstGeom>
          <a:solidFill>
            <a:schemeClr val="bg1"/>
          </a:solid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Impact Statement</a:t>
            </a:r>
          </a:p>
        </p:txBody>
      </p:sp>
      <p:sp>
        <p:nvSpPr>
          <p:cNvPr id="8" name="Rectangle 7">
            <a:extLst>
              <a:ext uri="{FF2B5EF4-FFF2-40B4-BE49-F238E27FC236}">
                <a16:creationId xmlns:a16="http://schemas.microsoft.com/office/drawing/2014/main" id="{195FFF9B-F092-C411-6E12-BE6E59E107C9}"/>
              </a:ext>
            </a:extLst>
          </p:cNvPr>
          <p:cNvSpPr/>
          <p:nvPr/>
        </p:nvSpPr>
        <p:spPr>
          <a:xfrm rot="21004278">
            <a:off x="2317036" y="3010176"/>
            <a:ext cx="893193" cy="338554"/>
          </a:xfrm>
          <a:prstGeom prst="rect">
            <a:avLst/>
          </a:prstGeom>
          <a:solidFill>
            <a:schemeClr val="bg1"/>
          </a:solid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Monthly</a:t>
            </a:r>
          </a:p>
        </p:txBody>
      </p:sp>
      <p:sp>
        <p:nvSpPr>
          <p:cNvPr id="9" name="Rectangle 8">
            <a:extLst>
              <a:ext uri="{FF2B5EF4-FFF2-40B4-BE49-F238E27FC236}">
                <a16:creationId xmlns:a16="http://schemas.microsoft.com/office/drawing/2014/main" id="{6273B77D-083B-8D2D-509C-278190D347DE}"/>
              </a:ext>
            </a:extLst>
          </p:cNvPr>
          <p:cNvSpPr/>
          <p:nvPr/>
        </p:nvSpPr>
        <p:spPr>
          <a:xfrm rot="20787068">
            <a:off x="5431027" y="2916114"/>
            <a:ext cx="1353256" cy="338554"/>
          </a:xfrm>
          <a:prstGeom prst="rect">
            <a:avLst/>
          </a:prstGeom>
          <a:solidFill>
            <a:schemeClr val="bg1"/>
          </a:solid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When Needed</a:t>
            </a:r>
          </a:p>
        </p:txBody>
      </p:sp>
    </p:spTree>
    <p:extLst>
      <p:ext uri="{BB962C8B-B14F-4D97-AF65-F5344CB8AC3E}">
        <p14:creationId xmlns:p14="http://schemas.microsoft.com/office/powerpoint/2010/main" val="208979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870BDC-8DBC-C260-6D06-38FD4A5D6125}"/>
              </a:ext>
            </a:extLst>
          </p:cNvPr>
          <p:cNvSpPr>
            <a:spLocks noGrp="1"/>
          </p:cNvSpPr>
          <p:nvPr>
            <p:ph type="body" sz="quarter" idx="13"/>
          </p:nvPr>
        </p:nvSpPr>
        <p:spPr>
          <a:xfrm>
            <a:off x="263766" y="1295400"/>
            <a:ext cx="8678863" cy="5181600"/>
          </a:xfrm>
        </p:spPr>
        <p:txBody>
          <a:bodyPr>
            <a:normAutofit/>
          </a:bodyPr>
          <a:lstStyle/>
          <a:p>
            <a:pPr marL="0" indent="0" algn="ctr">
              <a:buNone/>
            </a:pPr>
            <a:r>
              <a:rPr lang="en-US" sz="2600" u="sng" dirty="0">
                <a:latin typeface="Calibri" panose="020F0502020204030204" pitchFamily="34" charset="0"/>
                <a:cs typeface="Calibri" panose="020F0502020204030204" pitchFamily="34" charset="0"/>
              </a:rPr>
              <a:t>Status Update</a:t>
            </a:r>
          </a:p>
          <a:p>
            <a:pPr marL="0" indent="0">
              <a:buNone/>
            </a:pPr>
            <a:r>
              <a:rPr lang="en-US" sz="2600" dirty="0">
                <a:latin typeface="Calibri" panose="020F0502020204030204" pitchFamily="34" charset="0"/>
                <a:cs typeface="Calibri" panose="020F0502020204030204" pitchFamily="34" charset="0"/>
              </a:rPr>
              <a:t>A brief description of the </a:t>
            </a:r>
            <a:r>
              <a:rPr lang="en-US" sz="2600" u="sng" dirty="0">
                <a:latin typeface="Calibri" panose="020F0502020204030204" pitchFamily="34" charset="0"/>
                <a:cs typeface="Calibri" panose="020F0502020204030204" pitchFamily="34" charset="0"/>
              </a:rPr>
              <a:t>current status </a:t>
            </a:r>
            <a:r>
              <a:rPr lang="en-US" sz="2600" dirty="0">
                <a:latin typeface="Calibri" panose="020F0502020204030204" pitchFamily="34" charset="0"/>
                <a:cs typeface="Calibri" panose="020F0502020204030204" pitchFamily="34" charset="0"/>
              </a:rPr>
              <a:t>of the project relative to success criteria, budget, recently completed or upcoming high-level milestones, and high-level key issues/challenges including mitigation strategies. (updated monthly)</a:t>
            </a:r>
          </a:p>
          <a:p>
            <a:pPr marL="0" indent="0">
              <a:buNone/>
            </a:pPr>
            <a:endParaRPr lang="en-US" dirty="0">
              <a:latin typeface="Calibri" panose="020F0502020204030204" pitchFamily="34" charset="0"/>
              <a:cs typeface="Calibri" panose="020F0502020204030204" pitchFamily="34" charset="0"/>
            </a:endParaRPr>
          </a:p>
          <a:p>
            <a:pPr marL="0" indent="0" algn="ctr">
              <a:buNone/>
            </a:pPr>
            <a:r>
              <a:rPr lang="en-US" sz="2400" u="sng" dirty="0">
                <a:latin typeface="Calibri" panose="020F0502020204030204" pitchFamily="34" charset="0"/>
                <a:cs typeface="Calibri" panose="020F0502020204030204" pitchFamily="34" charset="0"/>
              </a:rPr>
              <a:t>Impact Statement</a:t>
            </a: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A brief description of the impact that the </a:t>
            </a:r>
            <a:r>
              <a:rPr lang="en-US" sz="2400" u="sng" dirty="0">
                <a:latin typeface="Calibri" panose="020F0502020204030204" pitchFamily="34" charset="0"/>
                <a:cs typeface="Calibri" panose="020F0502020204030204" pitchFamily="34" charset="0"/>
              </a:rPr>
              <a:t>construction phase </a:t>
            </a:r>
            <a:r>
              <a:rPr lang="en-US" sz="2400" dirty="0">
                <a:latin typeface="Calibri" panose="020F0502020204030204" pitchFamily="34" charset="0"/>
                <a:cs typeface="Calibri" panose="020F0502020204030204" pitchFamily="34" charset="0"/>
              </a:rPr>
              <a:t>of the project will have on the overall operation of the campus. (As needed, and schedule module Construction master task should be as accurate as possible)</a:t>
            </a:r>
          </a:p>
        </p:txBody>
      </p:sp>
      <p:sp>
        <p:nvSpPr>
          <p:cNvPr id="4" name="Title 2">
            <a:extLst>
              <a:ext uri="{FF2B5EF4-FFF2-40B4-BE49-F238E27FC236}">
                <a16:creationId xmlns:a16="http://schemas.microsoft.com/office/drawing/2014/main" id="{51C0A96D-9098-C1A5-E924-1FC0D2766E3E}"/>
              </a:ext>
            </a:extLst>
          </p:cNvPr>
          <p:cNvSpPr>
            <a:spLocks noGrp="1"/>
          </p:cNvSpPr>
          <p:nvPr>
            <p:ph type="title"/>
          </p:nvPr>
        </p:nvSpPr>
        <p:spPr>
          <a:xfrm>
            <a:off x="300209" y="420687"/>
            <a:ext cx="8677656" cy="685800"/>
          </a:xfrm>
        </p:spPr>
        <p:txBody>
          <a:bodyPr>
            <a:normAutofit/>
          </a:bodyPr>
          <a:lstStyle/>
          <a:p>
            <a:r>
              <a:rPr lang="en-US" dirty="0"/>
              <a:t>Definitions</a:t>
            </a:r>
          </a:p>
        </p:txBody>
      </p:sp>
    </p:spTree>
    <p:extLst>
      <p:ext uri="{BB962C8B-B14F-4D97-AF65-F5344CB8AC3E}">
        <p14:creationId xmlns:p14="http://schemas.microsoft.com/office/powerpoint/2010/main" val="81049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870BDC-8DBC-C260-6D06-38FD4A5D6125}"/>
              </a:ext>
            </a:extLst>
          </p:cNvPr>
          <p:cNvSpPr>
            <a:spLocks noGrp="1"/>
          </p:cNvSpPr>
          <p:nvPr>
            <p:ph type="body" sz="quarter" idx="13"/>
          </p:nvPr>
        </p:nvSpPr>
        <p:spPr>
          <a:xfrm>
            <a:off x="300209" y="685800"/>
            <a:ext cx="8678863" cy="6172200"/>
          </a:xfrm>
        </p:spPr>
        <p:txBody>
          <a:bodyPr>
            <a:normAutofit/>
          </a:bodyPr>
          <a:lstStyle/>
          <a:p>
            <a:pPr marL="0" indent="0" algn="ctr">
              <a:buNone/>
            </a:pPr>
            <a:r>
              <a:rPr lang="en-US" sz="2400" u="sng" dirty="0">
                <a:latin typeface="Calibri" panose="020F0502020204030204" pitchFamily="34" charset="0"/>
                <a:cs typeface="Calibri" panose="020F0502020204030204" pitchFamily="34" charset="0"/>
              </a:rPr>
              <a:t>Status Update</a:t>
            </a:r>
            <a:endParaRPr lang="en-US" sz="1800" dirty="0">
              <a:latin typeface="Calibri" panose="020F0502020204030204" pitchFamily="34" charset="0"/>
              <a:cs typeface="Calibri" panose="020F0502020204030204" pitchFamily="34" charset="0"/>
            </a:endParaRPr>
          </a:p>
          <a:p>
            <a:pPr marL="0" indent="0">
              <a:buNone/>
            </a:pPr>
            <a:endParaRPr lang="en-US" sz="1800" dirty="0"/>
          </a:p>
          <a:p>
            <a:pPr marL="0" indent="0">
              <a:buNone/>
            </a:pPr>
            <a:r>
              <a:rPr lang="en-US" sz="1900" dirty="0">
                <a:latin typeface="Calibri" panose="020F0502020204030204" pitchFamily="34" charset="0"/>
                <a:cs typeface="Calibri" panose="020F0502020204030204" pitchFamily="34" charset="0"/>
              </a:rPr>
              <a:t>One-month construction delay, substantial completion now 07/15/2023 due to long lead items (storefront systems and associated hardware).  College is aware and potential impact has been addressed. Project bid $200k over OPC (5 bidders), stakeholders have agreed to fund increase and Construction Authorization PAR will include a Project Budget Variance.  Contractor has identified fume hoods and casework as long-lead items that may impact substantial completion date.  Evaluating ready-to-ship lab casework and alternate fume hoods to mitigate issues.</a:t>
            </a:r>
          </a:p>
          <a:p>
            <a:pPr marL="0" indent="0" algn="ctr">
              <a:buNone/>
            </a:pPr>
            <a:r>
              <a:rPr lang="en-US" sz="1900" dirty="0">
                <a:effectLst/>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a:t>
            </a:r>
          </a:p>
          <a:p>
            <a:pPr marL="0" indent="0">
              <a:buNone/>
            </a:pPr>
            <a:r>
              <a:rPr lang="en-US" sz="1900" dirty="0">
                <a:effectLst/>
                <a:latin typeface="Calibri" panose="020F0502020204030204" pitchFamily="34" charset="0"/>
                <a:ea typeface="Calibri" panose="020F0502020204030204" pitchFamily="34" charset="0"/>
                <a:cs typeface="Calibri" panose="020F0502020204030204" pitchFamily="34" charset="0"/>
              </a:rPr>
              <a:t>Bids received (including agreed upon selected alternates); increased the budget to $4.9M. The CAS agreed to fund the additional costs beyond what will be funded by the Provost.  Schedule is a concern as some AV component deliveries were delayed beyond the completion date (8/4/23). Working with CIT and the AV integrator on solutions to make the space functional in time for fall semester.</a:t>
            </a:r>
          </a:p>
          <a:p>
            <a:pPr marL="0" indent="0" algn="ctr">
              <a:buNone/>
            </a:pPr>
            <a:r>
              <a:rPr lang="en-US" sz="1900" dirty="0">
                <a:effectLst/>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a:t>
            </a:r>
          </a:p>
          <a:p>
            <a:pPr marL="0" indent="0">
              <a:buNone/>
            </a:pPr>
            <a:r>
              <a:rPr lang="en-US" sz="1900" b="0" i="0" dirty="0">
                <a:solidFill>
                  <a:srgbClr val="2E333D"/>
                </a:solidFill>
                <a:effectLst/>
                <a:latin typeface="Calibri" panose="020F0502020204030204" pitchFamily="34" charset="0"/>
                <a:cs typeface="Calibri" panose="020F0502020204030204" pitchFamily="34" charset="0"/>
              </a:rPr>
              <a:t>EDR is providing the design services. Welliver is performing the construction. A construction kick-off meeting has taken place. Contractor mobilization is planned for March 13, 2023. Construction is scheduled to continue through August 2023 </a:t>
            </a:r>
            <a:endParaRPr lang="en-US" sz="1900" dirty="0">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96777E0A-4D8B-D082-B6C7-EBA1A0A22739}"/>
              </a:ext>
            </a:extLst>
          </p:cNvPr>
          <p:cNvSpPr>
            <a:spLocks noGrp="1"/>
          </p:cNvSpPr>
          <p:nvPr>
            <p:ph type="title"/>
          </p:nvPr>
        </p:nvSpPr>
        <p:spPr>
          <a:xfrm>
            <a:off x="300209" y="420687"/>
            <a:ext cx="8677656" cy="685800"/>
          </a:xfrm>
        </p:spPr>
        <p:txBody>
          <a:bodyPr>
            <a:normAutofit/>
          </a:bodyPr>
          <a:lstStyle/>
          <a:p>
            <a:r>
              <a:rPr lang="en-US" dirty="0"/>
              <a:t>Examples</a:t>
            </a:r>
          </a:p>
        </p:txBody>
      </p:sp>
    </p:spTree>
    <p:extLst>
      <p:ext uri="{BB962C8B-B14F-4D97-AF65-F5344CB8AC3E}">
        <p14:creationId xmlns:p14="http://schemas.microsoft.com/office/powerpoint/2010/main" val="112639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870BDC-8DBC-C260-6D06-38FD4A5D6125}"/>
              </a:ext>
            </a:extLst>
          </p:cNvPr>
          <p:cNvSpPr>
            <a:spLocks noGrp="1"/>
          </p:cNvSpPr>
          <p:nvPr>
            <p:ph type="body" sz="quarter" idx="13"/>
          </p:nvPr>
        </p:nvSpPr>
        <p:spPr>
          <a:xfrm>
            <a:off x="316774" y="838200"/>
            <a:ext cx="8678863" cy="5181600"/>
          </a:xfrm>
        </p:spPr>
        <p:txBody>
          <a:bodyPr>
            <a:normAutofit/>
          </a:bodyPr>
          <a:lstStyle/>
          <a:p>
            <a:pPr marL="0" indent="0" algn="ctr">
              <a:buNone/>
            </a:pPr>
            <a:r>
              <a:rPr lang="en-US" sz="2400" u="sng" dirty="0">
                <a:latin typeface="Calibri" panose="020F0502020204030204" pitchFamily="34" charset="0"/>
                <a:cs typeface="Calibri" panose="020F0502020204030204" pitchFamily="34" charset="0"/>
              </a:rPr>
              <a:t>Impact Statement</a:t>
            </a:r>
            <a:endParaRPr lang="en-US" sz="2400" dirty="0">
              <a:latin typeface="Calibri" panose="020F0502020204030204" pitchFamily="34" charset="0"/>
              <a:cs typeface="Calibri" panose="020F0502020204030204" pitchFamily="34" charset="0"/>
            </a:endParaRPr>
          </a:p>
          <a:p>
            <a:pPr marL="0" indent="0">
              <a:buNone/>
            </a:pPr>
            <a:endParaRPr lang="en-US" sz="1800" dirty="0"/>
          </a:p>
          <a:p>
            <a:pPr marL="0" inden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ILR Upper Courtyard between King-Shaw Hall and Ives Hall East will be closed to pedestrian traffic starting March 13, 2023, and is scheduled to re-open mid-August 2023. Construction traffic will come and go through the parking lot between the ILR Research Building and Barton Hall off Garden Ave.</a:t>
            </a:r>
          </a:p>
          <a:p>
            <a:pPr marL="0" indent="0" algn="ctr">
              <a:buNone/>
            </a:pPr>
            <a:r>
              <a:rPr lang="en-US" sz="1800" dirty="0">
                <a:effectLst/>
                <a:latin typeface="Times New Roman" panose="02020603050405020304" pitchFamily="18" charset="0"/>
                <a:ea typeface="Times New Roman" panose="02020603050405020304" pitchFamily="18" charset="0"/>
              </a:rPr>
              <a:t>____________________________________________________</a:t>
            </a:r>
          </a:p>
          <a:p>
            <a:pPr marL="0" indent="0">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Pedestrian rerouting and building access will be via Bard and Kimball Halls while construction is ongoing and access to the site via Campus Road onto Engineering Quad.</a:t>
            </a:r>
          </a:p>
          <a:p>
            <a:pPr marL="0" indent="0" algn="ctr">
              <a:buNone/>
            </a:pPr>
            <a:r>
              <a:rPr lang="en-US" sz="1800" dirty="0">
                <a:effectLst/>
                <a:latin typeface="Times New Roman" panose="02020603050405020304" pitchFamily="18" charset="0"/>
                <a:ea typeface="Times New Roman" panose="02020603050405020304" pitchFamily="18" charset="0"/>
              </a:rPr>
              <a:t>____________________________________________________</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The north parking lot is the project staging area. Parking (including an accessible parking space and access aisle) will not be available for the duration of the project. An alternate location has been identified. Transportation will provide temporary signage.  A dumpster on the eastern edge of the entry drive will remain in place until project completion.</a:t>
            </a:r>
          </a:p>
          <a:p>
            <a:pPr marL="0" indent="0">
              <a:buNone/>
            </a:pPr>
            <a:endParaRPr lang="en-US" dirty="0"/>
          </a:p>
        </p:txBody>
      </p:sp>
      <p:sp>
        <p:nvSpPr>
          <p:cNvPr id="6" name="Title 2">
            <a:extLst>
              <a:ext uri="{FF2B5EF4-FFF2-40B4-BE49-F238E27FC236}">
                <a16:creationId xmlns:a16="http://schemas.microsoft.com/office/drawing/2014/main" id="{AC1A83C8-9AF5-9A12-3648-2D7F9D521174}"/>
              </a:ext>
            </a:extLst>
          </p:cNvPr>
          <p:cNvSpPr>
            <a:spLocks noGrp="1"/>
          </p:cNvSpPr>
          <p:nvPr>
            <p:ph type="title"/>
          </p:nvPr>
        </p:nvSpPr>
        <p:spPr>
          <a:xfrm>
            <a:off x="300209" y="420687"/>
            <a:ext cx="8677656" cy="685800"/>
          </a:xfrm>
        </p:spPr>
        <p:txBody>
          <a:bodyPr>
            <a:normAutofit/>
          </a:bodyPr>
          <a:lstStyle/>
          <a:p>
            <a:r>
              <a:rPr lang="en-US" dirty="0"/>
              <a:t>Examples</a:t>
            </a:r>
          </a:p>
        </p:txBody>
      </p:sp>
    </p:spTree>
    <p:extLst>
      <p:ext uri="{BB962C8B-B14F-4D97-AF65-F5344CB8AC3E}">
        <p14:creationId xmlns:p14="http://schemas.microsoft.com/office/powerpoint/2010/main" val="324857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C0A96D-9098-C1A5-E924-1FC0D2766E3E}"/>
              </a:ext>
            </a:extLst>
          </p:cNvPr>
          <p:cNvSpPr>
            <a:spLocks noGrp="1"/>
          </p:cNvSpPr>
          <p:nvPr>
            <p:ph type="title"/>
          </p:nvPr>
        </p:nvSpPr>
        <p:spPr>
          <a:xfrm>
            <a:off x="233362" y="542925"/>
            <a:ext cx="8677275" cy="685800"/>
          </a:xfrm>
        </p:spPr>
        <p:txBody>
          <a:bodyPr>
            <a:normAutofit fontScale="90000"/>
          </a:bodyPr>
          <a:lstStyle/>
          <a:p>
            <a:r>
              <a:rPr lang="en-US" dirty="0"/>
              <a:t>Status Update and Impact Statement – Used on Dashboards</a:t>
            </a:r>
          </a:p>
        </p:txBody>
      </p:sp>
      <p:pic>
        <p:nvPicPr>
          <p:cNvPr id="5" name="Picture 4">
            <a:extLst>
              <a:ext uri="{FF2B5EF4-FFF2-40B4-BE49-F238E27FC236}">
                <a16:creationId xmlns:a16="http://schemas.microsoft.com/office/drawing/2014/main" id="{9755E735-7D44-F1AC-89D4-175D6D7458E0}"/>
              </a:ext>
            </a:extLst>
          </p:cNvPr>
          <p:cNvPicPr>
            <a:picLocks noChangeAspect="1"/>
          </p:cNvPicPr>
          <p:nvPr/>
        </p:nvPicPr>
        <p:blipFill rotWithShape="1">
          <a:blip r:embed="rId3"/>
          <a:srcRect r="47706" b="35478"/>
          <a:stretch/>
        </p:blipFill>
        <p:spPr>
          <a:xfrm>
            <a:off x="685800" y="1409065"/>
            <a:ext cx="7467600" cy="5194213"/>
          </a:xfrm>
          <a:prstGeom prst="rect">
            <a:avLst/>
          </a:prstGeom>
        </p:spPr>
      </p:pic>
      <p:sp>
        <p:nvSpPr>
          <p:cNvPr id="3" name="Arrow: Down 2">
            <a:extLst>
              <a:ext uri="{FF2B5EF4-FFF2-40B4-BE49-F238E27FC236}">
                <a16:creationId xmlns:a16="http://schemas.microsoft.com/office/drawing/2014/main" id="{CFFBA00C-816E-95E3-672F-F229F9759ABE}"/>
              </a:ext>
            </a:extLst>
          </p:cNvPr>
          <p:cNvSpPr/>
          <p:nvPr/>
        </p:nvSpPr>
        <p:spPr>
          <a:xfrm>
            <a:off x="1828800" y="2438400"/>
            <a:ext cx="533400" cy="762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41835270-DE04-BACC-DF38-A66332FF41ED}"/>
              </a:ext>
            </a:extLst>
          </p:cNvPr>
          <p:cNvSpPr/>
          <p:nvPr/>
        </p:nvSpPr>
        <p:spPr>
          <a:xfrm>
            <a:off x="2743200" y="4650492"/>
            <a:ext cx="533400" cy="762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66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C0A96D-9098-C1A5-E924-1FC0D2766E3E}"/>
              </a:ext>
            </a:extLst>
          </p:cNvPr>
          <p:cNvSpPr>
            <a:spLocks noGrp="1"/>
          </p:cNvSpPr>
          <p:nvPr>
            <p:ph type="title"/>
          </p:nvPr>
        </p:nvSpPr>
        <p:spPr>
          <a:xfrm>
            <a:off x="233362" y="304800"/>
            <a:ext cx="8677275" cy="923925"/>
          </a:xfrm>
        </p:spPr>
        <p:txBody>
          <a:bodyPr>
            <a:normAutofit/>
          </a:bodyPr>
          <a:lstStyle/>
          <a:p>
            <a:r>
              <a:rPr lang="en-US" dirty="0"/>
              <a:t>Impact Statement – Used on Maps</a:t>
            </a:r>
          </a:p>
        </p:txBody>
      </p:sp>
      <p:pic>
        <p:nvPicPr>
          <p:cNvPr id="5" name="Picture 4">
            <a:extLst>
              <a:ext uri="{FF2B5EF4-FFF2-40B4-BE49-F238E27FC236}">
                <a16:creationId xmlns:a16="http://schemas.microsoft.com/office/drawing/2014/main" id="{594A001E-02B6-F4A0-E786-169E064CC02A}"/>
              </a:ext>
            </a:extLst>
          </p:cNvPr>
          <p:cNvPicPr>
            <a:picLocks noChangeAspect="1"/>
          </p:cNvPicPr>
          <p:nvPr/>
        </p:nvPicPr>
        <p:blipFill rotWithShape="1">
          <a:blip r:embed="rId3"/>
          <a:srcRect r="327" b="20322"/>
          <a:stretch/>
        </p:blipFill>
        <p:spPr>
          <a:xfrm>
            <a:off x="261584" y="974879"/>
            <a:ext cx="8425216" cy="6551271"/>
          </a:xfrm>
          <a:prstGeom prst="rect">
            <a:avLst/>
          </a:prstGeom>
        </p:spPr>
      </p:pic>
    </p:spTree>
    <p:extLst>
      <p:ext uri="{BB962C8B-B14F-4D97-AF65-F5344CB8AC3E}">
        <p14:creationId xmlns:p14="http://schemas.microsoft.com/office/powerpoint/2010/main" val="11785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C0A96D-9098-C1A5-E924-1FC0D2766E3E}"/>
              </a:ext>
            </a:extLst>
          </p:cNvPr>
          <p:cNvSpPr>
            <a:spLocks noGrp="1"/>
          </p:cNvSpPr>
          <p:nvPr>
            <p:ph type="title"/>
          </p:nvPr>
        </p:nvSpPr>
        <p:spPr>
          <a:xfrm>
            <a:off x="233362" y="542925"/>
            <a:ext cx="8677275" cy="685800"/>
          </a:xfrm>
        </p:spPr>
        <p:txBody>
          <a:bodyPr>
            <a:normAutofit/>
          </a:bodyPr>
          <a:lstStyle/>
          <a:p>
            <a:r>
              <a:rPr lang="en-US" dirty="0"/>
              <a:t>Project Status Update Process</a:t>
            </a:r>
          </a:p>
        </p:txBody>
      </p:sp>
      <p:sp>
        <p:nvSpPr>
          <p:cNvPr id="3" name="TextBox 2">
            <a:extLst>
              <a:ext uri="{FF2B5EF4-FFF2-40B4-BE49-F238E27FC236}">
                <a16:creationId xmlns:a16="http://schemas.microsoft.com/office/drawing/2014/main" id="{A6938DDF-F1BB-4C83-394E-BDACC05C5A56}"/>
              </a:ext>
            </a:extLst>
          </p:cNvPr>
          <p:cNvSpPr txBox="1"/>
          <p:nvPr/>
        </p:nvSpPr>
        <p:spPr>
          <a:xfrm>
            <a:off x="381000" y="1454700"/>
            <a:ext cx="8077200" cy="2787686"/>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3200" dirty="0">
                <a:solidFill>
                  <a:schemeClr val="bg2">
                    <a:lumMod val="50000"/>
                  </a:schemeClr>
                </a:solidFill>
                <a:latin typeface="Calibri" panose="020F0502020204030204" pitchFamily="34" charset="0"/>
                <a:cs typeface="Calibri" panose="020F0502020204030204" pitchFamily="34" charset="0"/>
              </a:rPr>
              <a:t>eB Resource:  </a:t>
            </a:r>
            <a:r>
              <a:rPr lang="en-US" sz="3200" u="sng" kern="100" dirty="0">
                <a:solidFill>
                  <a:srgbClr val="0047D5"/>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Documents \ User Resources \ PSU - Project Status Update Process Help</a:t>
            </a:r>
            <a:r>
              <a:rPr lang="en-US" sz="3200" kern="100" dirty="0">
                <a:solidFill>
                  <a:srgbClr val="0047D5"/>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3200" dirty="0">
              <a:solidFill>
                <a:schemeClr val="bg2">
                  <a:lumMod val="50000"/>
                </a:schemeClr>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200" dirty="0">
                <a:solidFill>
                  <a:schemeClr val="bg2">
                    <a:lumMod val="50000"/>
                  </a:schemeClr>
                </a:solidFill>
                <a:latin typeface="Calibri" panose="020F0502020204030204" pitchFamily="34" charset="0"/>
                <a:cs typeface="Calibri" panose="020F0502020204030204" pitchFamily="34" charset="0"/>
              </a:rPr>
              <a:t>Updated PM </a:t>
            </a:r>
            <a:r>
              <a:rPr lang="en-US" sz="3200" dirty="0" err="1">
                <a:solidFill>
                  <a:schemeClr val="bg2">
                    <a:lumMod val="50000"/>
                  </a:schemeClr>
                </a:solidFill>
                <a:latin typeface="Calibri" panose="020F0502020204030204" pitchFamily="34" charset="0"/>
                <a:cs typeface="Calibri" panose="020F0502020204030204" pitchFamily="34" charset="0"/>
              </a:rPr>
              <a:t>GDoc</a:t>
            </a:r>
            <a:r>
              <a:rPr lang="en-US" sz="3200" dirty="0">
                <a:solidFill>
                  <a:schemeClr val="bg2">
                    <a:lumMod val="50000"/>
                  </a:schemeClr>
                </a:solidFill>
                <a:latin typeface="Calibri" panose="020F0502020204030204" pitchFamily="34" charset="0"/>
                <a:cs typeface="Calibri" panose="020F0502020204030204" pitchFamily="34" charset="0"/>
              </a:rPr>
              <a:t> coming soon</a:t>
            </a:r>
          </a:p>
          <a:p>
            <a:endParaRPr lang="en-US" sz="3600" dirty="0">
              <a:solidFill>
                <a:schemeClr val="bg2">
                  <a:lumMod val="50000"/>
                </a:schemeClr>
              </a:solidFill>
              <a:latin typeface="+mj-lt"/>
            </a:endParaRPr>
          </a:p>
        </p:txBody>
      </p:sp>
      <p:sp>
        <p:nvSpPr>
          <p:cNvPr id="2" name="TextBox 1">
            <a:extLst>
              <a:ext uri="{FF2B5EF4-FFF2-40B4-BE49-F238E27FC236}">
                <a16:creationId xmlns:a16="http://schemas.microsoft.com/office/drawing/2014/main" id="{6F6B0489-56B6-3EB8-2F3C-07CA4A7F7246}"/>
              </a:ext>
            </a:extLst>
          </p:cNvPr>
          <p:cNvSpPr txBox="1"/>
          <p:nvPr/>
        </p:nvSpPr>
        <p:spPr>
          <a:xfrm>
            <a:off x="1143000" y="4419600"/>
            <a:ext cx="6019800" cy="646331"/>
          </a:xfrm>
          <a:prstGeom prst="rect">
            <a:avLst/>
          </a:prstGeom>
          <a:noFill/>
        </p:spPr>
        <p:txBody>
          <a:bodyPr wrap="square" rtlCol="0">
            <a:spAutoFit/>
          </a:bodyPr>
          <a:lstStyle/>
          <a:p>
            <a:pPr algn="ctr"/>
            <a:r>
              <a:rPr lang="en-US" sz="3600" dirty="0">
                <a:solidFill>
                  <a:schemeClr val="bg2">
                    <a:lumMod val="50000"/>
                  </a:schemeClr>
                </a:solidFill>
                <a:latin typeface="+mj-lt"/>
              </a:rPr>
              <a:t>Questions?</a:t>
            </a:r>
          </a:p>
        </p:txBody>
      </p:sp>
    </p:spTree>
    <p:extLst>
      <p:ext uri="{BB962C8B-B14F-4D97-AF65-F5344CB8AC3E}">
        <p14:creationId xmlns:p14="http://schemas.microsoft.com/office/powerpoint/2010/main" val="19672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c1ce05-e5f0-4c81-a246-c4d1ac965303">
      <UserInfo>
        <DisplayName>Tracy Vosburgh</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E48E5D017E1E4BAC6C235E437E8B81" ma:contentTypeVersion="8" ma:contentTypeDescription="Create a new document." ma:contentTypeScope="" ma:versionID="fe6efeea1490aa1ee28f65fea1d812cc">
  <xsd:schema xmlns:xsd="http://www.w3.org/2001/XMLSchema" xmlns:xs="http://www.w3.org/2001/XMLSchema" xmlns:p="http://schemas.microsoft.com/office/2006/metadata/properties" xmlns:ns3="e4c1ce05-e5f0-4c81-a246-c4d1ac965303" xmlns:ns4="ece15c1f-51c3-484a-811e-5f7df647bd55" targetNamespace="http://schemas.microsoft.com/office/2006/metadata/properties" ma:root="true" ma:fieldsID="90ce9f5d65df3377146351696ddd3efa" ns3:_="" ns4:_="">
    <xsd:import namespace="e4c1ce05-e5f0-4c81-a246-c4d1ac965303"/>
    <xsd:import namespace="ece15c1f-51c3-484a-811e-5f7df647bd55"/>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ce05-e5f0-4c81-a246-c4d1ac9653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e15c1f-51c3-484a-811e-5f7df647bd5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1DFF5-A0FD-45DC-86E6-8DA72B2A6F5A}">
  <ds:schemaRefs>
    <ds:schemaRef ds:uri="http://schemas.microsoft.com/sharepoint/v3/contenttype/forms"/>
  </ds:schemaRefs>
</ds:datastoreItem>
</file>

<file path=customXml/itemProps2.xml><?xml version="1.0" encoding="utf-8"?>
<ds:datastoreItem xmlns:ds="http://schemas.openxmlformats.org/officeDocument/2006/customXml" ds:itemID="{DC769373-594B-497F-B29F-9AD96F02CA37}">
  <ds:schemaRefs>
    <ds:schemaRef ds:uri="ece15c1f-51c3-484a-811e-5f7df647bd55"/>
    <ds:schemaRef ds:uri="e4c1ce05-e5f0-4c81-a246-c4d1ac96530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1A3747-F4F9-4D72-83BF-DA3468598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ce05-e5f0-4c81-a246-c4d1ac965303"/>
    <ds:schemaRef ds:uri="ece15c1f-51c3-484a-811e-5f7df647b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22258</TotalTime>
  <Words>787</Words>
  <Application>Microsoft Office PowerPoint</Application>
  <PresentationFormat>On-screen Show (4:3)</PresentationFormat>
  <Paragraphs>73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vt:lpstr>
      <vt:lpstr>Times</vt:lpstr>
      <vt:lpstr>Times New Roman</vt:lpstr>
      <vt:lpstr>Office Theme</vt:lpstr>
      <vt:lpstr>PMPD March 2023 Status Update and Impact Statement</vt:lpstr>
      <vt:lpstr>Project Status Update Process (PSU)</vt:lpstr>
      <vt:lpstr>Definitions</vt:lpstr>
      <vt:lpstr>Examples</vt:lpstr>
      <vt:lpstr>Examples</vt:lpstr>
      <vt:lpstr>Status Update and Impact Statement – Used on Dashboards</vt:lpstr>
      <vt:lpstr>Impact Statement – Used on Maps</vt:lpstr>
      <vt:lpstr>Project Status Update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619</cp:revision>
  <cp:lastPrinted>2019-09-26T15:38:16Z</cp:lastPrinted>
  <dcterms:created xsi:type="dcterms:W3CDTF">2014-05-07T13:58:10Z</dcterms:created>
  <dcterms:modified xsi:type="dcterms:W3CDTF">2023-03-23T12:15:22Z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0x010100E4E48E5D017E1E4BAC6C235E437E8B81</vt:lpwstr>
  </property>
</Properties>
</file>