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0" r:id="rId4"/>
    <p:sldId id="281" r:id="rId5"/>
    <p:sldId id="279" r:id="rId6"/>
    <p:sldId id="285" r:id="rId7"/>
    <p:sldId id="287" r:id="rId8"/>
    <p:sldId id="288" r:id="rId9"/>
    <p:sldId id="289" r:id="rId10"/>
    <p:sldId id="282" r:id="rId11"/>
    <p:sldId id="293" r:id="rId12"/>
    <p:sldId id="292" r:id="rId13"/>
    <p:sldId id="291" r:id="rId14"/>
    <p:sldId id="290" r:id="rId15"/>
    <p:sldId id="257" r:id="rId16"/>
    <p:sldId id="270" r:id="rId17"/>
    <p:sldId id="272" r:id="rId18"/>
    <p:sldId id="275" r:id="rId19"/>
    <p:sldId id="284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3E465-7DEA-453D-91E6-988FF84F2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3CD7F-62BB-4E26-8DFF-78961245C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9D2E5-D1B8-45B8-BDB5-3EEDC30E2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5C4C-F344-4082-81B0-6F4B32B75963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AF42B-6F0E-48B8-97A2-79F71F6C6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97710-0852-48EB-8E6B-3D43E2E19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3ED7-6210-4ACF-BBFA-FAD6B4795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50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AC513-FC15-48CF-A8C9-62E052649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4CCEA-9D00-453E-A8A8-E66F3243C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C4CCC-AFEE-44A8-A2E6-DBC7FCC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5C4C-F344-4082-81B0-6F4B32B75963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74826-972F-444B-A24D-20E8832E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A9584-6122-405A-9647-5347B945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3ED7-6210-4ACF-BBFA-FAD6B4795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07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96BA8F-2647-48BF-9748-198EC6521F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13FDB-62CD-4D0F-AD5E-08AE1F9C6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1DA58-7596-4739-A31C-D3B4D1967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5C4C-F344-4082-81B0-6F4B32B75963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FF49D-305E-4B07-9AFC-3A2374D05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9730B-8088-4965-9D3F-680CA303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3ED7-6210-4ACF-BBFA-FAD6B4795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668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8781C7-FC08-6E6E-DF51-7591DF019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6562"/>
          <a:stretch/>
        </p:blipFill>
        <p:spPr>
          <a:xfrm>
            <a:off x="0" y="76200"/>
            <a:ext cx="12192000" cy="67818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 descr="cu white lrg.psd">
            <a:extLst>
              <a:ext uri="{FF2B5EF4-FFF2-40B4-BE49-F238E27FC236}">
                <a16:creationId xmlns:a16="http://schemas.microsoft.com/office/drawing/2014/main" id="{FBBE9620-A569-E342-86F1-8A5D60290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186"/>
          <a:stretch/>
        </p:blipFill>
        <p:spPr>
          <a:xfrm>
            <a:off x="405696" y="763113"/>
            <a:ext cx="1524704" cy="1487555"/>
          </a:xfrm>
          <a:prstGeom prst="rect">
            <a:avLst/>
          </a:prstGeom>
        </p:spPr>
      </p:pic>
      <p:sp>
        <p:nvSpPr>
          <p:cNvPr id="14" name="Title 18">
            <a:extLst>
              <a:ext uri="{FF2B5EF4-FFF2-40B4-BE49-F238E27FC236}">
                <a16:creationId xmlns:a16="http://schemas.microsoft.com/office/drawing/2014/main" id="{EBDFF706-523C-3443-A746-980EE949C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696" y="3415793"/>
            <a:ext cx="6370128" cy="110604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anchor="t">
            <a:normAutofit/>
          </a:bodyPr>
          <a:lstStyle>
            <a:lvl1pPr algn="l">
              <a:defRPr sz="426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F5CFD81-593A-174A-ABE5-171DDF25EC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697" y="4757787"/>
            <a:ext cx="5516033" cy="1004415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9AF82-2025-4A46-9A8F-C7EBC5A38F02}"/>
              </a:ext>
            </a:extLst>
          </p:cNvPr>
          <p:cNvSpPr/>
          <p:nvPr userDrawn="1"/>
        </p:nvSpPr>
        <p:spPr>
          <a:xfrm>
            <a:off x="0" y="6623"/>
            <a:ext cx="12192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5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B2703-1FE7-422C-A4B2-8A2717701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7BF50-98FD-4D8E-8F06-09014C3DE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77711-1D85-4495-8007-4F23407D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5C4C-F344-4082-81B0-6F4B32B75963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49AE3-2DAB-4BD2-B32F-895AFDC81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0ABE0-69FF-494C-9107-727F0EA0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3ED7-6210-4ACF-BBFA-FAD6B4795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68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CBE4-CE58-4A37-A577-210116F01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80FDB-EF20-41EC-B4E5-87DD2550C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55DBD-8E12-46D0-A014-32B20198B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5C4C-F344-4082-81B0-6F4B32B75963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B31F4-4368-45DD-B420-A3024359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E6D96-C557-4E7C-9E11-80D977F91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3ED7-6210-4ACF-BBFA-FAD6B4795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01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63AA8-10DD-4AB3-A6EC-EA2F4249B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DC5BD-BB57-476E-8765-CA8DAC514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B57678-0196-4269-9A52-470260CFF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CCD93-CC6D-456E-B5CF-B18BC3D49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5C4C-F344-4082-81B0-6F4B32B75963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2776A-0C3E-477A-B7DB-AFA6AB6C4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5A104-6808-40D4-B8C3-D564EB66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3ED7-6210-4ACF-BBFA-FAD6B4795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22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79F41-D1F4-4727-8178-5F3A6B35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EA84-E2D8-4338-BA4F-CE77FB212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00876-C3BD-4291-B76D-DA033A070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625FE-EDC3-4906-BF74-A5586081B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FA3949-F50A-412D-9EE5-6B3E5E0D75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27340-51AB-4F20-8F64-8C171975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5C4C-F344-4082-81B0-6F4B32B75963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8303C6-3C82-409C-8A3B-BE265E25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CF1678-D3D7-4E90-BBCA-36CEB75A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3ED7-6210-4ACF-BBFA-FAD6B4795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4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CC0C-7505-46C6-9146-EC0A7AA86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04B834-C891-4550-A7F3-C820C508C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5C4C-F344-4082-81B0-6F4B32B75963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EF03FE-E558-455D-AA4A-F89A9FDED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CEB1F-0557-4E6D-B497-91AB6A97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3ED7-6210-4ACF-BBFA-FAD6B4795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72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AC6551-2CBE-4ACA-BA0B-307FAB88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5C4C-F344-4082-81B0-6F4B32B75963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700F1-C61C-4035-A056-9ABE0D559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74F63-127B-48B0-96BD-A17B5E7C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3ED7-6210-4ACF-BBFA-FAD6B4795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4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C1EF-E0B1-4876-9543-763BED0E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44769-C9A6-438C-909E-BADAA65A6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EA59C-2788-4516-8B43-AEF74D695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25ACF-FB02-4390-9C53-6132C4F4F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5C4C-F344-4082-81B0-6F4B32B75963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22D48-A314-4019-BC02-FBF94C45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C32F6-B643-45A6-AB6C-E60A685B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3ED7-6210-4ACF-BBFA-FAD6B4795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5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50D6D-F369-4274-8413-091A486DB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0A6FB9-59E5-4808-AC15-E4E9A714F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2634-EE9E-4FDB-A3F6-4ED413526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461D6-DCE0-46CC-8C99-1FC240C8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5C4C-F344-4082-81B0-6F4B32B75963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EDAFD3-52D3-4018-ADC7-F573EC129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9351D-3C06-47AE-BD68-1D1630421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13ED7-6210-4ACF-BBFA-FAD6B4795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82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1F9B26-CBE5-4D0B-835B-BCA668FCE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74C80-B3EB-497E-B3DC-8C20800EA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9917F-514B-487E-865A-28568685C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15C4C-F344-4082-81B0-6F4B32B75963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EA5B5-55B2-4F93-AE37-9AAE9FD2C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B1243-18D2-4842-B53A-7B2FFB789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13ED7-6210-4ACF-BBFA-FAD6B4795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35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93BA-49AE-C3B9-B4BC-EA3E247DA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96" y="3415793"/>
            <a:ext cx="7371322" cy="1106044"/>
          </a:xfrm>
          <a:noFill/>
        </p:spPr>
        <p:txBody>
          <a:bodyPr>
            <a:normAutofit fontScale="90000"/>
          </a:bodyPr>
          <a:lstStyle/>
          <a:p>
            <a:r>
              <a:rPr lang="en-US" sz="4400" b="1" dirty="0"/>
              <a:t>Cornell Sprinkler Retrofit Initiative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909C4-1711-1031-A7E7-92E2820782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5697" y="4757787"/>
            <a:ext cx="5516033" cy="1190431"/>
          </a:xfrm>
          <a:noFill/>
        </p:spPr>
        <p:txBody>
          <a:bodyPr/>
          <a:lstStyle/>
          <a:p>
            <a:pPr marL="12700" marR="5080" defTabSz="914377">
              <a:lnSpc>
                <a:spcPct val="12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 Jordan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FPE, PMSFPE</a:t>
            </a:r>
          </a:p>
          <a:p>
            <a:pPr marL="12700" marR="5080" defTabSz="914377">
              <a:lnSpc>
                <a:spcPct val="12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</a:t>
            </a:r>
            <a:r>
              <a:rPr lang="en-US"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en-US" sz="2400" spc="-1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12700" marR="5080" defTabSz="914377">
              <a:lnSpc>
                <a:spcPct val="120000"/>
              </a:lnSpc>
              <a:spcBef>
                <a:spcPts val="100"/>
              </a:spcBef>
            </a:pPr>
            <a:r>
              <a:rPr lang="en-US"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23, 2023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5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185259"/>
            <a:ext cx="11435955" cy="55572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What Makes a Building High-Risk?</a:t>
            </a:r>
          </a:p>
          <a:p>
            <a:endParaRPr lang="en-US" altLang="en-US" sz="1800" dirty="0"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Construction Type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cs typeface="+mn-cs"/>
              </a:rPr>
              <a:t>Combustible structures (wood) are more suspectable to fire spread and premature structural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cs typeface="Times New Roman" panose="02020603050405020304" pitchFamily="18" charset="0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  <p:pic>
        <p:nvPicPr>
          <p:cNvPr id="1026" name="Picture 2" descr="Heavy Timber Construction - Hamill Creek Timber Homes">
            <a:extLst>
              <a:ext uri="{FF2B5EF4-FFF2-40B4-BE49-F238E27FC236}">
                <a16:creationId xmlns:a16="http://schemas.microsoft.com/office/drawing/2014/main" id="{412228BF-F7E3-0375-E59B-74458BCF0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778" y="3093853"/>
            <a:ext cx="4933366" cy="328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ltifamily Developers Turn to Wood-Frame Construction to Cut Costs ...">
            <a:extLst>
              <a:ext uri="{FF2B5EF4-FFF2-40B4-BE49-F238E27FC236}">
                <a16:creationId xmlns:a16="http://schemas.microsoft.com/office/drawing/2014/main" id="{5B6F3211-09D3-ACFA-E03A-D324781F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21" y="2888550"/>
            <a:ext cx="4933367" cy="37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182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185259"/>
            <a:ext cx="11435955" cy="55572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What Makes a Building High-Risk?</a:t>
            </a:r>
          </a:p>
          <a:p>
            <a:endParaRPr lang="en-US" altLang="en-US" sz="1800" dirty="0"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Height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cs typeface="+mn-cs"/>
              </a:rPr>
              <a:t>Taller buildings act like chimneys, which promotes smoke and fire spread to the upper floors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/>
              <a:t>More difficult for occupants (and fire fighters) to escape and be rescued</a:t>
            </a: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  <p:pic>
        <p:nvPicPr>
          <p:cNvPr id="2050" name="Picture 2" descr="Melbourne and Bergen eclipsed for tallest wooden building - Elite ...">
            <a:extLst>
              <a:ext uri="{FF2B5EF4-FFF2-40B4-BE49-F238E27FC236}">
                <a16:creationId xmlns:a16="http://schemas.microsoft.com/office/drawing/2014/main" id="{B82D4CAF-A836-BA50-C52B-4BDDC0F60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5" y="2894138"/>
            <a:ext cx="2886270" cy="375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world's skinniest skyscraper Steinway Tower is ready for its first ...">
            <a:extLst>
              <a:ext uri="{FF2B5EF4-FFF2-40B4-BE49-F238E27FC236}">
                <a16:creationId xmlns:a16="http://schemas.microsoft.com/office/drawing/2014/main" id="{BF6884CA-9428-DB62-63DE-1C9FFD0FC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07" y="3272584"/>
            <a:ext cx="5715001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493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185259"/>
            <a:ext cx="11435955" cy="55572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What Makes a Building High-Risk?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Occupancy Type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cs typeface="+mn-cs"/>
              </a:rPr>
              <a:t>Lab buildings contain hazardous flammable/combustible solids, </a:t>
            </a:r>
            <a:r>
              <a:rPr lang="en-US" altLang="en-US" dirty="0"/>
              <a:t>liquids</a:t>
            </a:r>
            <a:r>
              <a:rPr lang="en-US" altLang="en-US" dirty="0">
                <a:latin typeface="+mn-lt"/>
                <a:cs typeface="+mn-cs"/>
              </a:rPr>
              <a:t>, and gases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/>
              <a:t>Increases probability of a fire occurring and </a:t>
            </a:r>
            <a:r>
              <a:rPr lang="en-US" altLang="en-US" dirty="0">
                <a:latin typeface="+mn-lt"/>
                <a:cs typeface="+mn-cs"/>
              </a:rPr>
              <a:t>accelerated fire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latin typeface="+mn-lt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latin typeface="+mn-lt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cs typeface="Times New Roman" panose="02020603050405020304" pitchFamily="18" charset="0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  <p:pic>
        <p:nvPicPr>
          <p:cNvPr id="3074" name="Picture 2" descr="Analytical chemistry laboratory - Stock Image - T875/1078 - Science ...">
            <a:extLst>
              <a:ext uri="{FF2B5EF4-FFF2-40B4-BE49-F238E27FC236}">
                <a16:creationId xmlns:a16="http://schemas.microsoft.com/office/drawing/2014/main" id="{111DAA9C-ABA7-D065-4A86-29622C341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013" y="2870594"/>
            <a:ext cx="4624137" cy="344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rnell University Undergraduate Admissions Office">
            <a:extLst>
              <a:ext uri="{FF2B5EF4-FFF2-40B4-BE49-F238E27FC236}">
                <a16:creationId xmlns:a16="http://schemas.microsoft.com/office/drawing/2014/main" id="{79AC9811-1C0B-872E-D924-5B5D0B46E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137" y="2646228"/>
            <a:ext cx="3942347" cy="394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750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185259"/>
            <a:ext cx="11435955" cy="55572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What Makes a Building High-Risk?</a:t>
            </a:r>
          </a:p>
          <a:p>
            <a:endParaRPr lang="en-US" altLang="en-US" sz="1800" dirty="0"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Smoke &amp; Fire Separations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cs typeface="+mn-cs"/>
              </a:rPr>
              <a:t>Older buildings tend to promote the passage of smoke and fire more-easily to other parts of the building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cs typeface="Times New Roman" panose="02020603050405020304" pitchFamily="18" charset="0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  <p:pic>
        <p:nvPicPr>
          <p:cNvPr id="5" name="Picture 9" descr="http://www.technicalreviewmiddleeast.com/images/Audax-Keck_fire_protection_Big_5_-_edit.jpg">
            <a:extLst>
              <a:ext uri="{FF2B5EF4-FFF2-40B4-BE49-F238E27FC236}">
                <a16:creationId xmlns:a16="http://schemas.microsoft.com/office/drawing/2014/main" id="{D18BAFFA-F229-73E3-EE22-0AB3F76A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7" y="4873044"/>
            <a:ext cx="2573337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http://www.kaeferindustrial.ca/Binaries/Binary2991/firestop1.jpg">
            <a:extLst>
              <a:ext uri="{FF2B5EF4-FFF2-40B4-BE49-F238E27FC236}">
                <a16:creationId xmlns:a16="http://schemas.microsoft.com/office/drawing/2014/main" id="{DAE3DC77-FB52-25F3-693D-E430A0060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4938131"/>
            <a:ext cx="22383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http://cdn.promat-ap.com/~/media/images/promat/common/applications/building%20structures/structual-steel-1.ashx?la=en&amp;rev=55a1554cd8644505a84a77b22aaa0c7f">
            <a:extLst>
              <a:ext uri="{FF2B5EF4-FFF2-40B4-BE49-F238E27FC236}">
                <a16:creationId xmlns:a16="http://schemas.microsoft.com/office/drawing/2014/main" id="{675F203C-159D-EE38-128C-8F8310081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49" y="2779131"/>
            <a:ext cx="24955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https://i.ytimg.com/vi/YLJ7rYWIaiU/maxresdefault.jpg">
            <a:extLst>
              <a:ext uri="{FF2B5EF4-FFF2-40B4-BE49-F238E27FC236}">
                <a16:creationId xmlns:a16="http://schemas.microsoft.com/office/drawing/2014/main" id="{0D4B1C08-ED54-5D88-5012-B7D5A9CCC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2775956"/>
            <a:ext cx="337026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http://www.procontrolsrl.com/Products/Accessories/PFP_02.jpg">
            <a:extLst>
              <a:ext uri="{FF2B5EF4-FFF2-40B4-BE49-F238E27FC236}">
                <a16:creationId xmlns:a16="http://schemas.microsoft.com/office/drawing/2014/main" id="{24D2E28A-025C-682D-303E-94A4870F8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7" y="2764844"/>
            <a:ext cx="2582862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http://www.redhawkus.com/wp-content/uploads/2013/08/fire-doors1.jpg.jpeg">
            <a:extLst>
              <a:ext uri="{FF2B5EF4-FFF2-40B4-BE49-F238E27FC236}">
                <a16:creationId xmlns:a16="http://schemas.microsoft.com/office/drawing/2014/main" id="{BE62B255-CE32-6F9F-C15C-A1C567D7E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86" y="4575175"/>
            <a:ext cx="2827337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468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185259"/>
            <a:ext cx="11435955" cy="55572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What Makes a Building High-Risk?</a:t>
            </a:r>
          </a:p>
          <a:p>
            <a:endParaRPr lang="en-US" alt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Sprinkler Protection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cs typeface="+mn-cs"/>
              </a:rPr>
              <a:t>A building without a sprinkler system has a much greater probability of experiencing a total loss </a:t>
            </a:r>
            <a:endParaRPr lang="en-US" alt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cs typeface="Times New Roman" panose="02020603050405020304" pitchFamily="18" charset="0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  <p:pic>
        <p:nvPicPr>
          <p:cNvPr id="5" name="Picture 4" descr="A picture containing indoor, old, dirty, cluttered&#10;&#10;Description automatically generated">
            <a:extLst>
              <a:ext uri="{FF2B5EF4-FFF2-40B4-BE49-F238E27FC236}">
                <a16:creationId xmlns:a16="http://schemas.microsoft.com/office/drawing/2014/main" id="{C61FC94A-BBB0-DFE4-E100-97CD9CD1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5" y="2695000"/>
            <a:ext cx="5236303" cy="3927227"/>
          </a:xfrm>
          <a:prstGeom prst="rect">
            <a:avLst/>
          </a:prstGeom>
        </p:spPr>
      </p:pic>
      <p:pic>
        <p:nvPicPr>
          <p:cNvPr id="7" name="Picture 6" descr="A picture containing dirty&#10;&#10;Description automatically generated">
            <a:extLst>
              <a:ext uri="{FF2B5EF4-FFF2-40B4-BE49-F238E27FC236}">
                <a16:creationId xmlns:a16="http://schemas.microsoft.com/office/drawing/2014/main" id="{B48D3C1A-5CF3-F552-E96F-C53626B31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13" y="2695000"/>
            <a:ext cx="5281185" cy="396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1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0BD6C87B-8115-4D67-AB5B-22A364B23418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185258"/>
            <a:ext cx="11435955" cy="49108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Purpose of Initiative</a:t>
            </a:r>
          </a:p>
          <a:p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 sprinkler/standpipe database for all Cornell owned &amp; operated buildings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buildings with greatest fire hazards and greatest impacts to operation, via collaboration with EH&amp;S.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Advocate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the retrofitting of sprinklers in Cornell’s riskiest buildings.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support to the project management teams tasked with implementing sprinkler retrofits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b="1" dirty="0"/>
          </a:p>
          <a:p>
            <a:r>
              <a:rPr lang="en-US" sz="1200" b="1" dirty="0"/>
              <a:t>      </a:t>
            </a:r>
          </a:p>
          <a:p>
            <a:endParaRPr lang="en-US" altLang="en-US" sz="1400" dirty="0">
              <a:cs typeface="+mn-cs"/>
            </a:endParaRPr>
          </a:p>
          <a:p>
            <a:endParaRPr lang="en-US" altLang="en-US" sz="1400" dirty="0">
              <a:cs typeface="Times New Roman" panose="02020603050405020304" pitchFamily="18" charset="0"/>
            </a:endParaRPr>
          </a:p>
          <a:p>
            <a:endParaRPr lang="en-US" sz="1200" b="1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09D9078-7BB4-ED2C-69BA-FF99F0587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62" y="3862377"/>
            <a:ext cx="10871196" cy="27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53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0BD6C87B-8115-4D67-AB5B-22A364B23418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551419" y="5969209"/>
            <a:ext cx="5395431" cy="4311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1400" dirty="0">
              <a:cs typeface="+mn-cs"/>
            </a:endParaRPr>
          </a:p>
          <a:p>
            <a:r>
              <a:rPr lang="en-US" sz="1800" b="1" dirty="0"/>
              <a:t>Sprinkler Status for Ithaca Campus (All Buildings)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D150E3C-E302-DBE7-52C4-B43AB6A61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01" y="357253"/>
            <a:ext cx="8911314" cy="571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84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0BD6C87B-8115-4D67-AB5B-22A364B23418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334843" y="5969209"/>
            <a:ext cx="5395431" cy="4311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1400" dirty="0">
              <a:cs typeface="+mn-cs"/>
            </a:endParaRPr>
          </a:p>
          <a:p>
            <a:r>
              <a:rPr lang="en-US" sz="1800" b="1" dirty="0"/>
              <a:t>Sprinkler Status for Ithaca Campus (Laboratory Buildings)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495B3CD-B1C9-BD1A-4F34-4A8810209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25" y="193277"/>
            <a:ext cx="9541949" cy="600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32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397692"/>
            <a:ext cx="11435955" cy="49108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Top Ten Buildings and Current Status</a:t>
            </a:r>
          </a:p>
          <a:p>
            <a:endParaRPr lang="en-US" altLang="en-US" sz="1800" dirty="0"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highlight>
                  <a:srgbClr val="00FFFF"/>
                </a:highlight>
                <a:latin typeface="+mn-lt"/>
                <a:cs typeface="+mn-cs"/>
              </a:rPr>
              <a:t>ST Olin</a:t>
            </a:r>
            <a:r>
              <a:rPr lang="en-US" altLang="en-US" sz="1800" dirty="0">
                <a:latin typeface="+mn-lt"/>
                <a:cs typeface="+mn-cs"/>
              </a:rPr>
              <a:t> – Sprinkler System In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0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highlight>
                  <a:srgbClr val="00FFFF"/>
                </a:highlight>
                <a:latin typeface="+mn-lt"/>
                <a:cs typeface="+mn-cs"/>
              </a:rPr>
              <a:t>Vet Research Tower </a:t>
            </a:r>
            <a:r>
              <a:rPr lang="en-US" altLang="en-US" sz="1800" dirty="0">
                <a:latin typeface="+mn-lt"/>
                <a:cs typeface="+mn-cs"/>
              </a:rPr>
              <a:t>– Consultant selection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0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highlight>
                  <a:srgbClr val="FF00FF"/>
                </a:highlight>
                <a:latin typeface="+mn-lt"/>
                <a:cs typeface="+mn-cs"/>
              </a:rPr>
              <a:t>Baker Lab </a:t>
            </a:r>
            <a:r>
              <a:rPr lang="en-US" altLang="en-US" sz="1800" dirty="0">
                <a:latin typeface="+mn-lt"/>
                <a:cs typeface="+mn-cs"/>
              </a:rPr>
              <a:t>– Retrofitted on an as-renovated basis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0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highlight>
                  <a:srgbClr val="FFFF00"/>
                </a:highlight>
                <a:latin typeface="+mn-lt"/>
                <a:cs typeface="+mn-cs"/>
              </a:rPr>
              <a:t>Boyce Thompson </a:t>
            </a:r>
            <a:r>
              <a:rPr lang="en-US" altLang="en-US" sz="1800" dirty="0">
                <a:latin typeface="+mn-lt"/>
                <a:cs typeface="+mn-cs"/>
              </a:rPr>
              <a:t>– Forthcoming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0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highlight>
                  <a:srgbClr val="FF00FF"/>
                </a:highlight>
                <a:latin typeface="+mn-lt"/>
                <a:cs typeface="+mn-cs"/>
              </a:rPr>
              <a:t>Clark Hall </a:t>
            </a:r>
            <a:r>
              <a:rPr lang="en-US" altLang="en-US" sz="1800" dirty="0">
                <a:latin typeface="+mn-lt"/>
                <a:cs typeface="+mn-cs"/>
              </a:rPr>
              <a:t>– Retrofitted on an as-renovated basis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0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Morrison Hall – No activity</a:t>
            </a:r>
            <a:r>
              <a:rPr lang="en-US" altLang="en-US" sz="18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en-US" altLang="en-US" sz="1800" dirty="0">
                <a:latin typeface="+mn-lt"/>
                <a:cs typeface="+mn-cs"/>
              </a:rPr>
              <a:t>as of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0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highlight>
                  <a:srgbClr val="00FFFF"/>
                </a:highlight>
                <a:latin typeface="+mn-lt"/>
                <a:cs typeface="+mn-cs"/>
              </a:rPr>
              <a:t>Barton Hall (Geneva) </a:t>
            </a:r>
            <a:r>
              <a:rPr lang="en-US" altLang="en-US" sz="1800" dirty="0">
                <a:latin typeface="+mn-lt"/>
                <a:cs typeface="+mn-cs"/>
              </a:rPr>
              <a:t>– Consultant selection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0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highlight>
                  <a:srgbClr val="00FFFF"/>
                </a:highlight>
                <a:latin typeface="+mn-lt"/>
                <a:cs typeface="+mn-cs"/>
              </a:rPr>
              <a:t>Corson-Mudd </a:t>
            </a:r>
            <a:r>
              <a:rPr lang="en-US" altLang="en-US" sz="1800" dirty="0">
                <a:latin typeface="+mn-lt"/>
                <a:cs typeface="+mn-cs"/>
              </a:rPr>
              <a:t>– Sprinkler System In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000" dirty="0">
              <a:highlight>
                <a:srgbClr val="FFFF00"/>
              </a:highlight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highlight>
                  <a:srgbClr val="FFFF00"/>
                </a:highlight>
                <a:latin typeface="+mn-lt"/>
                <a:cs typeface="+mn-cs"/>
              </a:rPr>
              <a:t>Phillips Hall </a:t>
            </a:r>
            <a:r>
              <a:rPr lang="en-US" altLang="en-US" sz="1800" dirty="0">
                <a:latin typeface="+mn-lt"/>
                <a:cs typeface="+mn-cs"/>
              </a:rPr>
              <a:t>– Forthcoming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0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Hollister Hall – No activity as of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000" dirty="0">
              <a:highlight>
                <a:srgbClr val="00FFFF"/>
              </a:highlight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highlight>
                  <a:srgbClr val="00FFFF"/>
                </a:highlight>
                <a:latin typeface="+mn-lt"/>
                <a:cs typeface="+mn-cs"/>
              </a:rPr>
              <a:t>Wilson Lab </a:t>
            </a:r>
            <a:r>
              <a:rPr lang="en-US" altLang="en-US" sz="1800" dirty="0">
                <a:latin typeface="+mn-lt"/>
                <a:cs typeface="+mn-cs"/>
              </a:rPr>
              <a:t>– Sprinkler System In design</a:t>
            </a:r>
          </a:p>
          <a:p>
            <a:endParaRPr lang="en-US" altLang="en-US" sz="18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  <a:cs typeface="+mn-cs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6475A118-4358-771E-74FE-593EF347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9" y="1541827"/>
            <a:ext cx="5702979" cy="49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73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397692"/>
            <a:ext cx="11435955" cy="49108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2800" b="1" dirty="0">
              <a:latin typeface="+mn-lt"/>
              <a:cs typeface="+mn-cs"/>
            </a:endParaRPr>
          </a:p>
          <a:p>
            <a:pPr algn="ctr"/>
            <a:endParaRPr lang="en-US" altLang="en-US" sz="2800" b="1" dirty="0">
              <a:latin typeface="+mn-lt"/>
              <a:cs typeface="+mn-cs"/>
            </a:endParaRPr>
          </a:p>
          <a:p>
            <a:pPr algn="ctr"/>
            <a:endParaRPr lang="en-US" altLang="en-US" sz="2800" b="1" dirty="0">
              <a:latin typeface="+mn-lt"/>
              <a:cs typeface="+mn-cs"/>
            </a:endParaRPr>
          </a:p>
          <a:p>
            <a:pPr algn="ctr"/>
            <a:endParaRPr lang="en-US" altLang="en-US" sz="2800" b="1" dirty="0">
              <a:latin typeface="+mn-lt"/>
              <a:cs typeface="+mn-cs"/>
            </a:endParaRPr>
          </a:p>
          <a:p>
            <a:pPr algn="ctr"/>
            <a:r>
              <a:rPr lang="en-US" altLang="en-US" sz="2800" b="1" strike="sngStrike" dirty="0">
                <a:latin typeface="+mn-lt"/>
                <a:cs typeface="+mn-cs"/>
              </a:rPr>
              <a:t>One</a:t>
            </a:r>
            <a:r>
              <a:rPr lang="en-US" altLang="en-US" sz="2800" b="1" dirty="0">
                <a:latin typeface="+mn-lt"/>
                <a:cs typeface="+mn-cs"/>
              </a:rPr>
              <a:t> </a:t>
            </a:r>
            <a:r>
              <a:rPr lang="en-US" altLang="en-US" sz="2800" b="1" i="1" dirty="0">
                <a:solidFill>
                  <a:srgbClr val="FF0000"/>
                </a:solidFill>
                <a:latin typeface="+mn-lt"/>
                <a:cs typeface="+mn-cs"/>
              </a:rPr>
              <a:t>Two </a:t>
            </a:r>
            <a:r>
              <a:rPr lang="en-US" altLang="en-US" sz="2800" b="1" dirty="0">
                <a:latin typeface="+mn-lt"/>
                <a:cs typeface="+mn-cs"/>
              </a:rPr>
              <a:t>Last Thing</a:t>
            </a:r>
            <a:r>
              <a:rPr lang="en-US" altLang="en-US" sz="2800" b="1" i="1" dirty="0">
                <a:solidFill>
                  <a:srgbClr val="FF0000"/>
                </a:solidFill>
                <a:latin typeface="+mn-lt"/>
                <a:cs typeface="+mn-cs"/>
              </a:rPr>
              <a:t>s</a:t>
            </a:r>
            <a:r>
              <a:rPr lang="en-US" altLang="en-US" sz="2800" b="1" dirty="0">
                <a:latin typeface="+mn-lt"/>
                <a:cs typeface="+mn-cs"/>
              </a:rPr>
              <a:t>…</a:t>
            </a:r>
          </a:p>
          <a:p>
            <a:pPr algn="ctr"/>
            <a:endParaRPr lang="en-US" altLang="en-US" sz="2800" b="1" dirty="0">
              <a:latin typeface="+mn-lt"/>
              <a:cs typeface="+mn-cs"/>
            </a:endParaRPr>
          </a:p>
          <a:p>
            <a:pPr algn="ctr"/>
            <a:r>
              <a:rPr lang="en-US" altLang="en-US" sz="2800" b="1" dirty="0">
                <a:latin typeface="+mn-lt"/>
                <a:cs typeface="+mn-cs"/>
              </a:rPr>
              <a:t>SUBMITTALS</a:t>
            </a:r>
          </a:p>
          <a:p>
            <a:pPr algn="ctr"/>
            <a:r>
              <a:rPr lang="en-US" altLang="en-US" sz="2800" b="1" dirty="0">
                <a:latin typeface="+mn-lt"/>
                <a:cs typeface="+mn-cs"/>
              </a:rPr>
              <a:t>&amp;</a:t>
            </a:r>
          </a:p>
          <a:p>
            <a:pPr algn="ctr"/>
            <a:r>
              <a:rPr lang="en-US" altLang="en-US" sz="2800" b="1" dirty="0">
                <a:latin typeface="+mn-lt"/>
                <a:cs typeface="+mn-cs"/>
              </a:rPr>
              <a:t>INSPECTIONS</a:t>
            </a:r>
            <a:endParaRPr lang="en-US" altLang="en-US" sz="1800" dirty="0">
              <a:latin typeface="+mn-lt"/>
              <a:cs typeface="+mn-cs"/>
            </a:endParaRPr>
          </a:p>
          <a:p>
            <a:endParaRPr lang="en-US" altLang="en-US" sz="18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  <a:cs typeface="+mn-cs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</p:spTree>
    <p:extLst>
      <p:ext uri="{BB962C8B-B14F-4D97-AF65-F5344CB8AC3E}">
        <p14:creationId xmlns:p14="http://schemas.microsoft.com/office/powerpoint/2010/main" val="3682917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5" y="1185259"/>
            <a:ext cx="8306660" cy="55572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February 23</a:t>
            </a:r>
            <a:r>
              <a:rPr lang="en-US" sz="2800" b="1" baseline="30000" dirty="0"/>
              <a:t>rd</a:t>
            </a:r>
            <a:r>
              <a:rPr lang="en-US" sz="2800" b="1" dirty="0"/>
              <a:t>, 1991</a:t>
            </a:r>
          </a:p>
          <a:p>
            <a:endParaRPr lang="en-US" altLang="en-US" sz="1800" dirty="0"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b="1" dirty="0">
                <a:latin typeface="+mn-lt"/>
                <a:cs typeface="+mn-cs"/>
              </a:rPr>
              <a:t>ONE MERIDIAN PLAZA, PHILIDELPHIA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cs typeface="+mn-cs"/>
              </a:rPr>
              <a:t>Built in 1973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/>
              <a:t>38-stories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cs typeface="+mn-cs"/>
              </a:rPr>
              <a:t>Non-sprinklered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cs typeface="+mn-cs"/>
              </a:rPr>
              <a:t>Fire began on 22</a:t>
            </a:r>
            <a:r>
              <a:rPr lang="en-US" altLang="en-US" baseline="30000" dirty="0">
                <a:latin typeface="+mn-lt"/>
                <a:cs typeface="+mn-cs"/>
              </a:rPr>
              <a:t>nd</a:t>
            </a:r>
            <a:r>
              <a:rPr lang="en-US" altLang="en-US" dirty="0">
                <a:latin typeface="+mn-lt"/>
                <a:cs typeface="+mn-cs"/>
              </a:rPr>
              <a:t> floor around 8:20PM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/>
              <a:t>Source - c</a:t>
            </a:r>
            <a:r>
              <a:rPr lang="en-US" altLang="en-US" dirty="0">
                <a:latin typeface="+mn-lt"/>
                <a:cs typeface="+mn-cs"/>
              </a:rPr>
              <a:t>onstruction-related linseed oil rags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>
                <a:latin typeface="+mn-lt"/>
                <a:cs typeface="+mn-cs"/>
              </a:rPr>
              <a:t>Multiple </a:t>
            </a:r>
            <a:r>
              <a:rPr lang="en-US" altLang="en-US"/>
              <a:t>factors</a:t>
            </a:r>
            <a:r>
              <a:rPr lang="en-US" altLang="en-US">
                <a:latin typeface="+mn-lt"/>
                <a:cs typeface="+mn-cs"/>
              </a:rPr>
              <a:t> </a:t>
            </a:r>
            <a:r>
              <a:rPr lang="en-US" altLang="en-US" dirty="0">
                <a:latin typeface="+mn-lt"/>
                <a:cs typeface="+mn-cs"/>
              </a:rPr>
              <a:t>lead to an out-of</a:t>
            </a:r>
            <a:r>
              <a:rPr lang="en-US" altLang="en-US" dirty="0"/>
              <a:t>-</a:t>
            </a:r>
            <a:r>
              <a:rPr lang="en-US" altLang="en-US" dirty="0">
                <a:latin typeface="+mn-lt"/>
                <a:cs typeface="+mn-cs"/>
              </a:rPr>
              <a:t>control fire: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cs typeface="+mn-cs"/>
              </a:rPr>
              <a:t>Delayed reporting to Fire Department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en-US" dirty="0"/>
              <a:t>Water supply issues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cs typeface="+mn-cs"/>
              </a:rPr>
              <a:t>Improperly inspected, tested and maintained standpipe syste</a:t>
            </a:r>
            <a:r>
              <a:rPr lang="en-US" altLang="en-US" dirty="0"/>
              <a:t>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cs typeface="+mn-cs"/>
              </a:rPr>
              <a:t>Improperly separated shafts/floors allowed smoke and fire to pass from floor to floor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/>
              <a:t>Three fire fighters perished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/>
              <a:t>Fire fighting continued for 11 hours - had to be abandoned at 7AM, the next day, due to structural failure concerns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/>
              <a:t>Retrofitted sprinklers on 30</a:t>
            </a:r>
            <a:r>
              <a:rPr lang="en-US" altLang="en-US" baseline="30000" dirty="0"/>
              <a:t>th</a:t>
            </a:r>
            <a:r>
              <a:rPr lang="en-US" altLang="en-US" dirty="0"/>
              <a:t> floor stopped the fire the next day at around 3PM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/>
              <a:t>Prompted creation of sprinkler retrofit laws</a:t>
            </a:r>
            <a:endParaRPr lang="en-US" altLang="en-US" dirty="0">
              <a:latin typeface="+mn-lt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cs typeface="Times New Roman" panose="02020603050405020304" pitchFamily="18" charset="0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  <p:pic>
        <p:nvPicPr>
          <p:cNvPr id="1026" name="Picture 2" descr="Highrise Office Building Fire, One Meridian Plaza (Philadelphia, PA ...">
            <a:extLst>
              <a:ext uri="{FF2B5EF4-FFF2-40B4-BE49-F238E27FC236}">
                <a16:creationId xmlns:a16="http://schemas.microsoft.com/office/drawing/2014/main" id="{58B993B4-6013-9FA9-CB09-594FB7F3D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444" y="989901"/>
            <a:ext cx="3425263" cy="570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4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397692"/>
            <a:ext cx="11435955" cy="49108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2800" b="1" dirty="0">
              <a:latin typeface="+mn-lt"/>
              <a:cs typeface="+mn-cs"/>
            </a:endParaRPr>
          </a:p>
          <a:p>
            <a:pPr algn="ctr"/>
            <a:endParaRPr lang="en-US" altLang="en-US" sz="2800" b="1" dirty="0">
              <a:latin typeface="+mn-lt"/>
              <a:cs typeface="+mn-cs"/>
            </a:endParaRPr>
          </a:p>
          <a:p>
            <a:pPr algn="ctr"/>
            <a:endParaRPr lang="en-US" altLang="en-US" sz="2800" b="1" dirty="0">
              <a:latin typeface="+mn-lt"/>
              <a:cs typeface="+mn-cs"/>
            </a:endParaRPr>
          </a:p>
          <a:p>
            <a:pPr algn="ctr"/>
            <a:endParaRPr lang="en-US" altLang="en-US" sz="2800" b="1" dirty="0">
              <a:latin typeface="+mn-lt"/>
              <a:cs typeface="+mn-cs"/>
            </a:endParaRPr>
          </a:p>
          <a:p>
            <a:pPr algn="ctr"/>
            <a:endParaRPr lang="en-US" altLang="en-US" sz="2800" b="1" dirty="0">
              <a:latin typeface="+mn-lt"/>
              <a:cs typeface="+mn-cs"/>
            </a:endParaRPr>
          </a:p>
          <a:p>
            <a:pPr algn="ctr"/>
            <a:r>
              <a:rPr lang="en-US" altLang="en-US" sz="2800" b="1" dirty="0">
                <a:latin typeface="+mn-lt"/>
                <a:cs typeface="+mn-cs"/>
              </a:rPr>
              <a:t>QUESTIONS?</a:t>
            </a:r>
            <a:endParaRPr lang="en-US" altLang="en-US" sz="1800" dirty="0">
              <a:latin typeface="+mn-lt"/>
              <a:cs typeface="+mn-cs"/>
            </a:endParaRPr>
          </a:p>
          <a:p>
            <a:endParaRPr lang="en-US" altLang="en-US" sz="18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  <a:cs typeface="+mn-cs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</p:spTree>
    <p:extLst>
      <p:ext uri="{BB962C8B-B14F-4D97-AF65-F5344CB8AC3E}">
        <p14:creationId xmlns:p14="http://schemas.microsoft.com/office/powerpoint/2010/main" val="1351110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185259"/>
            <a:ext cx="11435955" cy="55572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Fire Protection Systems Overview</a:t>
            </a:r>
          </a:p>
          <a:p>
            <a:endParaRPr lang="en-US" altLang="en-US" sz="1800" dirty="0"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On the Ithaca campus there 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/>
              <a:t>Over 200 sprinkler systems (Archives, Athletics, Classrooms, Dorms, Offices, Labs, Storage)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latin typeface="+mn-lt"/>
              <a:cs typeface="+mn-cs"/>
            </a:endParaRPr>
          </a:p>
          <a:p>
            <a:endParaRPr lang="en-US" altLang="en-US" sz="1400" dirty="0">
              <a:cs typeface="Times New Roman" panose="02020603050405020304" pitchFamily="18" charset="0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BBFCEB1-F319-EAAF-DAC2-05FB3D075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44" y="2516155"/>
            <a:ext cx="8698832" cy="407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02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185259"/>
            <a:ext cx="11435955" cy="55572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Fire Protection Systems Overview</a:t>
            </a:r>
          </a:p>
          <a:p>
            <a:endParaRPr lang="en-US" altLang="en-US" sz="1800" dirty="0"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On the Ithaca campus there 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/>
              <a:t>A mix of wet- &amp; dry-chemical, gaseous, &amp; foam systems (Fuel Dispensing and Storage, Kitchens, Ornithology, Server Rooms)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latin typeface="+mn-lt"/>
              <a:cs typeface="+mn-cs"/>
            </a:endParaRPr>
          </a:p>
          <a:p>
            <a:endParaRPr lang="en-US" altLang="en-US" sz="1400" dirty="0">
              <a:cs typeface="Times New Roman" panose="02020603050405020304" pitchFamily="18" charset="0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  <p:pic>
        <p:nvPicPr>
          <p:cNvPr id="6" name="Picture 4" descr="http://www.dallasfireextinguisherservice.com/dallas%20kitchen%20fire%20suppression%20systems%20service.jpg">
            <a:extLst>
              <a:ext uri="{FF2B5EF4-FFF2-40B4-BE49-F238E27FC236}">
                <a16:creationId xmlns:a16="http://schemas.microsoft.com/office/drawing/2014/main" id="{37897C41-B8E4-C8A8-2EBE-AE6400B04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0" y="3295735"/>
            <a:ext cx="3741625" cy="210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ep-entel.com/img/649_9.jpg">
            <a:extLst>
              <a:ext uri="{FF2B5EF4-FFF2-40B4-BE49-F238E27FC236}">
                <a16:creationId xmlns:a16="http://schemas.microsoft.com/office/drawing/2014/main" id="{9013327B-7AE4-CDED-20C4-1668E2D3E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809" y="2713846"/>
            <a:ext cx="2831467" cy="212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442585F7-457D-2F3A-9DE7-2096431D5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77" y="3620588"/>
            <a:ext cx="2011541" cy="26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oam system">
            <a:extLst>
              <a:ext uri="{FF2B5EF4-FFF2-40B4-BE49-F238E27FC236}">
                <a16:creationId xmlns:a16="http://schemas.microsoft.com/office/drawing/2014/main" id="{BB9DA9F7-9644-EA0B-20C8-3BB0690F3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041" y="3948844"/>
            <a:ext cx="3138940" cy="235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273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185259"/>
            <a:ext cx="11435955" cy="55572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A Brief Code History</a:t>
            </a:r>
          </a:p>
          <a:p>
            <a:endParaRPr lang="en-US" altLang="en-US" sz="1800" dirty="0"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In early to mid 20</a:t>
            </a:r>
            <a:r>
              <a:rPr lang="en-US" altLang="en-US" sz="1800" baseline="30000" dirty="0">
                <a:latin typeface="+mn-lt"/>
                <a:cs typeface="+mn-cs"/>
              </a:rPr>
              <a:t>th</a:t>
            </a:r>
            <a:r>
              <a:rPr lang="en-US" altLang="en-US" sz="1800" dirty="0">
                <a:latin typeface="+mn-lt"/>
                <a:cs typeface="+mn-cs"/>
              </a:rPr>
              <a:t> century sprinklers were provided consistently in older buildings with combustible construction.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cs typeface="+mn-cs"/>
            </a:endParaRPr>
          </a:p>
          <a:p>
            <a:endParaRPr lang="en-US" altLang="en-US" sz="1400" dirty="0">
              <a:cs typeface="Times New Roman" panose="02020603050405020304" pitchFamily="18" charset="0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  <p:pic>
        <p:nvPicPr>
          <p:cNvPr id="1026" name="Picture 2" descr="Sunny Exterior View of Goldwin Smith Hall of Cornell University ...">
            <a:extLst>
              <a:ext uri="{FF2B5EF4-FFF2-40B4-BE49-F238E27FC236}">
                <a16:creationId xmlns:a16="http://schemas.microsoft.com/office/drawing/2014/main" id="{012BA510-EAD4-1EE0-FE63-ABFF3424A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33" y="2340143"/>
            <a:ext cx="2903621" cy="217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ckefeller Hall, Cornell University Ithaca, NY">
            <a:extLst>
              <a:ext uri="{FF2B5EF4-FFF2-40B4-BE49-F238E27FC236}">
                <a16:creationId xmlns:a16="http://schemas.microsoft.com/office/drawing/2014/main" id="{AFDE79B0-D632-8147-A747-56EE55FE2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84" y="2340143"/>
            <a:ext cx="2996596" cy="187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ram Sibley Hall on Cornell Campus. Ithaca, NY.">
            <a:extLst>
              <a:ext uri="{FF2B5EF4-FFF2-40B4-BE49-F238E27FC236}">
                <a16:creationId xmlns:a16="http://schemas.microsoft.com/office/drawing/2014/main" id="{C1FB041A-78D5-9B0D-C2F2-38ED94F76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33" y="4608245"/>
            <a:ext cx="2892167" cy="192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cGraw Hall in a Cornell Winter Blizzard Stock Photo - Image of cornell ...">
            <a:extLst>
              <a:ext uri="{FF2B5EF4-FFF2-40B4-BE49-F238E27FC236}">
                <a16:creationId xmlns:a16="http://schemas.microsoft.com/office/drawing/2014/main" id="{4CC84267-30EA-D443-A206-30185388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762" y="4290658"/>
            <a:ext cx="2978717" cy="223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817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5" y="1185259"/>
            <a:ext cx="5349090" cy="55572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A Brief Code History</a:t>
            </a:r>
          </a:p>
          <a:p>
            <a:endParaRPr lang="en-US" altLang="en-US" sz="1800" dirty="0"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With the advent of non-combustible “fire-safe” construction - Codes required sprinklers only in specific areas (storage, exits).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The majority of buildings from that era were either non-sprinklered or partially sprinklered.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cs typeface="+mn-cs"/>
            </a:endParaRPr>
          </a:p>
          <a:p>
            <a:endParaRPr lang="en-US" altLang="en-US" sz="1400" dirty="0">
              <a:cs typeface="Times New Roman" panose="02020603050405020304" pitchFamily="18" charset="0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Cornell Sprinkler Retrofit Initiative						</a:t>
            </a:r>
            <a:endParaRPr lang="en-US" sz="1400" b="1"/>
          </a:p>
          <a:p>
            <a:r>
              <a:rPr lang="en-US" sz="1400" b="1"/>
              <a:t>Ithaca &amp; Geneva Campuses, and all other Cornell Owned and Operated Facilities</a:t>
            </a:r>
            <a:endParaRPr lang="en-US" sz="1400" b="1" dirty="0"/>
          </a:p>
        </p:txBody>
      </p:sp>
      <p:pic>
        <p:nvPicPr>
          <p:cNvPr id="2054" name="Picture 6" descr="herbert f johnson museum of art - Hledat Googlem | Architect, Brutalist ...">
            <a:extLst>
              <a:ext uri="{FF2B5EF4-FFF2-40B4-BE49-F238E27FC236}">
                <a16:creationId xmlns:a16="http://schemas.microsoft.com/office/drawing/2014/main" id="{B82A26C6-4CB9-8FB1-3DFF-5317BF798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292" y="233329"/>
            <a:ext cx="3173419" cy="317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hoto 478-03: Balch Hall of Cornell University, in snow. Ithaca, New York">
            <a:extLst>
              <a:ext uri="{FF2B5EF4-FFF2-40B4-BE49-F238E27FC236}">
                <a16:creationId xmlns:a16="http://schemas.microsoft.com/office/drawing/2014/main" id="{B4505040-7E0F-BEC0-E0D9-189627C4B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28" y="3537283"/>
            <a:ext cx="4266513" cy="28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auzeitgeist">
            <a:extLst>
              <a:ext uri="{FF2B5EF4-FFF2-40B4-BE49-F238E27FC236}">
                <a16:creationId xmlns:a16="http://schemas.microsoft.com/office/drawing/2014/main" id="{DEE96FF8-C2D1-0095-2EA3-57FC5D92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936" y="3476652"/>
            <a:ext cx="1931017" cy="289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8D48C074-4EFA-960A-994C-D92240937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52" y="3429000"/>
            <a:ext cx="3926553" cy="294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040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185259"/>
            <a:ext cx="11435955" cy="55572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A Brief Code History</a:t>
            </a:r>
          </a:p>
          <a:p>
            <a:endParaRPr lang="en-US" altLang="en-US" sz="1800" dirty="0"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1980s - Code requirements were focused more on compartmentalization and fire separation.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cs typeface="+mn-cs"/>
            </a:endParaRPr>
          </a:p>
          <a:p>
            <a:endParaRPr lang="en-US" altLang="en-US" sz="1400" dirty="0">
              <a:cs typeface="Times New Roman" panose="02020603050405020304" pitchFamily="18" charset="0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  <p:pic>
        <p:nvPicPr>
          <p:cNvPr id="5" name="Picture 4" descr="A picture containing text, plaque&#10;&#10;Description automatically generated">
            <a:extLst>
              <a:ext uri="{FF2B5EF4-FFF2-40B4-BE49-F238E27FC236}">
                <a16:creationId xmlns:a16="http://schemas.microsoft.com/office/drawing/2014/main" id="{80F65892-0414-8328-87E4-BCB888417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07" y="2310567"/>
            <a:ext cx="3576058" cy="417798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2F96B98-161C-90FC-EE36-0337AA603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1" y="3080686"/>
            <a:ext cx="3438525" cy="2409825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A7ACC32-0995-53E0-1DB1-FE1466335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01" y="3156876"/>
            <a:ext cx="3614738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79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185259"/>
            <a:ext cx="11435955" cy="55572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A Brief Code History</a:t>
            </a:r>
          </a:p>
          <a:p>
            <a:endParaRPr lang="en-US" altLang="en-US" sz="1800" dirty="0"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Early 2000s – Significant changes to building construction codes placed more importance on sprinkler protection and provided incentives to the owner (code advantages) when sprinkler protection is provided throughout.   </a:t>
            </a:r>
          </a:p>
          <a:p>
            <a:r>
              <a:rPr lang="en-US" altLang="en-US" sz="1800" dirty="0">
                <a:latin typeface="+mn-lt"/>
                <a:cs typeface="+mn-cs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cs typeface="+mn-cs"/>
            </a:endParaRPr>
          </a:p>
          <a:p>
            <a:endParaRPr lang="en-US" altLang="en-US" sz="1400" dirty="0">
              <a:cs typeface="Times New Roman" panose="02020603050405020304" pitchFamily="18" charset="0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  <p:pic>
        <p:nvPicPr>
          <p:cNvPr id="3074" name="Picture 2" descr="ICC NY-IBC-2000 - Building Code of New York State, 2000">
            <a:extLst>
              <a:ext uri="{FF2B5EF4-FFF2-40B4-BE49-F238E27FC236}">
                <a16:creationId xmlns:a16="http://schemas.microsoft.com/office/drawing/2014/main" id="{1A23F6EE-70E7-B7AE-B2FB-65CE606F0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559" y="2773091"/>
            <a:ext cx="2541409" cy="381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D4E1E59-ACB1-EAFA-F38D-D7D7D2FD1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96" y="2897939"/>
            <a:ext cx="3036888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Sprinkler system: light/ordinary/high hazard">
            <a:extLst>
              <a:ext uri="{FF2B5EF4-FFF2-40B4-BE49-F238E27FC236}">
                <a16:creationId xmlns:a16="http://schemas.microsoft.com/office/drawing/2014/main" id="{BA568980-ED35-DE53-E25D-D4E344CA3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832" y="3311214"/>
            <a:ext cx="4102805" cy="273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464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39757E-1449-6080-FB12-A0134334FC3B}"/>
              </a:ext>
            </a:extLst>
          </p:cNvPr>
          <p:cNvSpPr txBox="1">
            <a:spLocks/>
          </p:cNvSpPr>
          <p:nvPr/>
        </p:nvSpPr>
        <p:spPr>
          <a:xfrm>
            <a:off x="317784" y="1185259"/>
            <a:ext cx="11435955" cy="55572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A Brief Code History</a:t>
            </a:r>
          </a:p>
          <a:p>
            <a:endParaRPr lang="en-US" altLang="en-US" sz="1800" dirty="0"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Most buildings on campus are classified by Building Code as Business Occupancy, which are not required to have sprinkler protection.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cs typeface="+mn-cs"/>
              </a:rPr>
              <a:t>However: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/>
              <a:t>Cornell has been proactively providing sprinkler protection in all new construction and in renovated areas when feasible.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dirty="0">
                <a:cs typeface="+mn-cs"/>
              </a:rPr>
              <a:t>Factory Mutual Global (Cornell’s insurance underwriter) desires sprinklers in all facilities.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dirty="0">
              <a:cs typeface="+mn-cs"/>
            </a:endParaRPr>
          </a:p>
          <a:p>
            <a:endParaRPr lang="en-US" altLang="en-US" sz="1400" dirty="0">
              <a:cs typeface="Times New Roman" panose="02020603050405020304" pitchFamily="18" charset="0"/>
            </a:endParaRPr>
          </a:p>
          <a:p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A94AF-AB38-0F5F-D8F1-42798F232865}"/>
              </a:ext>
            </a:extLst>
          </p:cNvPr>
          <p:cNvSpPr txBox="1">
            <a:spLocks/>
          </p:cNvSpPr>
          <p:nvPr/>
        </p:nvSpPr>
        <p:spPr>
          <a:xfrm>
            <a:off x="311381" y="269425"/>
            <a:ext cx="11442358" cy="720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Cornell Sprinkler Retrofit Initiative						</a:t>
            </a:r>
            <a:endParaRPr lang="en-US" sz="1400" b="1" dirty="0"/>
          </a:p>
          <a:p>
            <a:r>
              <a:rPr lang="en-US" sz="1400" b="1" dirty="0"/>
              <a:t>Ithaca &amp; Geneva Campuses, and all other Cornell Owned and Operated Facilities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BA01592-09D7-E62E-4423-148A71F86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86" y="4685301"/>
            <a:ext cx="3230880" cy="1409700"/>
          </a:xfrm>
          <a:prstGeom prst="rect">
            <a:avLst/>
          </a:prstGeom>
        </p:spPr>
      </p:pic>
      <p:pic>
        <p:nvPicPr>
          <p:cNvPr id="5124" name="Picture 4" descr="FM Global Opens New US$16 Million Electrical Hazards Laboratory to ...">
            <a:extLst>
              <a:ext uri="{FF2B5EF4-FFF2-40B4-BE49-F238E27FC236}">
                <a16:creationId xmlns:a16="http://schemas.microsoft.com/office/drawing/2014/main" id="{D2ACFCC7-9B8B-8DB4-E0A1-903E5FE91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66" y="4265836"/>
            <a:ext cx="3230880" cy="22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701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2985</TotalTime>
  <Words>1075</Words>
  <Application>Microsoft Office PowerPoint</Application>
  <PresentationFormat>Widescreen</PresentationFormat>
  <Paragraphs>185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Cornell Sprinkler Retrofit Initiative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Keech</dc:creator>
  <cp:lastModifiedBy>Taylor Thompson</cp:lastModifiedBy>
  <cp:revision>164</cp:revision>
  <dcterms:created xsi:type="dcterms:W3CDTF">2021-03-01T17:31:36Z</dcterms:created>
  <dcterms:modified xsi:type="dcterms:W3CDTF">2023-03-23T12:15:30Z</dcterms:modified>
</cp:coreProperties>
</file>