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1" r:id="rId5"/>
    <p:sldId id="679" r:id="rId6"/>
    <p:sldId id="657" r:id="rId7"/>
    <p:sldId id="672" r:id="rId8"/>
    <p:sldId id="659" r:id="rId9"/>
    <p:sldId id="662" r:id="rId10"/>
    <p:sldId id="651" r:id="rId11"/>
    <p:sldId id="654" r:id="rId12"/>
    <p:sldId id="675" r:id="rId13"/>
    <p:sldId id="670" r:id="rId14"/>
    <p:sldId id="676" r:id="rId15"/>
    <p:sldId id="673" r:id="rId16"/>
    <p:sldId id="671" r:id="rId17"/>
    <p:sldId id="669" r:id="rId18"/>
    <p:sldId id="674" r:id="rId19"/>
    <p:sldId id="660" r:id="rId20"/>
    <p:sldId id="68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BAB"/>
    <a:srgbClr val="DDEBF7"/>
    <a:srgbClr val="BDD7EE"/>
    <a:srgbClr val="2F75B5"/>
    <a:srgbClr val="008F00"/>
    <a:srgbClr val="008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8F81B-8800-43DC-B749-403FA4ACD2BF}" v="6" dt="2023-03-23T12:39:17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28D5F-8FE3-2A42-82D0-CC8D697BA449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57D98E11-CED5-6744-8E02-8788F7845FF5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DESIGN</a:t>
          </a:r>
        </a:p>
      </dgm:t>
    </dgm:pt>
    <dgm:pt modelId="{33B3D56D-772D-9647-8CE9-57EE00FD1145}" type="parTrans" cxnId="{31D1DFAF-348A-234E-94AD-08F5BBA5CB34}">
      <dgm:prSet/>
      <dgm:spPr/>
      <dgm:t>
        <a:bodyPr/>
        <a:lstStyle/>
        <a:p>
          <a:endParaRPr lang="en-US"/>
        </a:p>
      </dgm:t>
    </dgm:pt>
    <dgm:pt modelId="{441D46D3-5C5C-7C43-A570-7ACEB1B4A965}" type="sibTrans" cxnId="{31D1DFAF-348A-234E-94AD-08F5BBA5CB34}">
      <dgm:prSet/>
      <dgm:spPr/>
      <dgm:t>
        <a:bodyPr/>
        <a:lstStyle/>
        <a:p>
          <a:endParaRPr lang="en-US"/>
        </a:p>
      </dgm:t>
    </dgm:pt>
    <dgm:pt modelId="{AD1D4A09-244B-DF4A-AAA7-5EFF23C1FD7F}">
      <dgm:prSet phldrT="[Text]"/>
      <dgm:spPr/>
      <dgm:t>
        <a:bodyPr/>
        <a:lstStyle/>
        <a:p>
          <a:r>
            <a:rPr lang="en-US"/>
            <a:t>CONSTRUCT</a:t>
          </a:r>
        </a:p>
      </dgm:t>
    </dgm:pt>
    <dgm:pt modelId="{20768D08-2E1D-7C4D-B465-1784445952CF}" type="parTrans" cxnId="{DB28C190-00E5-8444-8EAF-630EBB690CCD}">
      <dgm:prSet/>
      <dgm:spPr/>
      <dgm:t>
        <a:bodyPr/>
        <a:lstStyle/>
        <a:p>
          <a:endParaRPr lang="en-US"/>
        </a:p>
      </dgm:t>
    </dgm:pt>
    <dgm:pt modelId="{777F8880-8A52-D249-935C-616730A69D8B}" type="sibTrans" cxnId="{DB28C190-00E5-8444-8EAF-630EBB690CCD}">
      <dgm:prSet/>
      <dgm:spPr/>
      <dgm:t>
        <a:bodyPr/>
        <a:lstStyle/>
        <a:p>
          <a:endParaRPr lang="en-US"/>
        </a:p>
      </dgm:t>
    </dgm:pt>
    <dgm:pt modelId="{D0B6627F-6361-6D43-835D-4B8D9D6A2298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OCCUPY</a:t>
          </a:r>
        </a:p>
      </dgm:t>
    </dgm:pt>
    <dgm:pt modelId="{9F41D5DE-0129-7945-8A73-5742EA61A877}" type="parTrans" cxnId="{4F7B2E11-295F-F347-846E-6DAE8CC7C319}">
      <dgm:prSet/>
      <dgm:spPr/>
      <dgm:t>
        <a:bodyPr/>
        <a:lstStyle/>
        <a:p>
          <a:endParaRPr lang="en-US"/>
        </a:p>
      </dgm:t>
    </dgm:pt>
    <dgm:pt modelId="{2A39AC70-07CF-D243-B508-207C8F28A018}" type="sibTrans" cxnId="{4F7B2E11-295F-F347-846E-6DAE8CC7C319}">
      <dgm:prSet/>
      <dgm:spPr/>
      <dgm:t>
        <a:bodyPr/>
        <a:lstStyle/>
        <a:p>
          <a:endParaRPr lang="en-US"/>
        </a:p>
      </dgm:t>
    </dgm:pt>
    <dgm:pt modelId="{712F66E5-EACB-0F4D-AF9E-8407BDB7254F}" type="pres">
      <dgm:prSet presAssocID="{B8C28D5F-8FE3-2A42-82D0-CC8D697BA449}" presName="Name0" presStyleCnt="0">
        <dgm:presLayoutVars>
          <dgm:dir/>
          <dgm:resizeHandles val="exact"/>
        </dgm:presLayoutVars>
      </dgm:prSet>
      <dgm:spPr/>
    </dgm:pt>
    <dgm:pt modelId="{43E9A0A5-898E-8C44-8A0D-55E5E263D7FD}" type="pres">
      <dgm:prSet presAssocID="{57D98E11-CED5-6744-8E02-8788F7845FF5}" presName="parTxOnly" presStyleLbl="node1" presStyleIdx="0" presStyleCnt="3" custScaleX="100260" custScaleY="66256" custLinFactNeighborX="-2449">
        <dgm:presLayoutVars>
          <dgm:bulletEnabled val="1"/>
        </dgm:presLayoutVars>
      </dgm:prSet>
      <dgm:spPr/>
    </dgm:pt>
    <dgm:pt modelId="{7BA85BEE-FD68-8242-BFE8-443DDAEF6392}" type="pres">
      <dgm:prSet presAssocID="{441D46D3-5C5C-7C43-A570-7ACEB1B4A965}" presName="parSpace" presStyleCnt="0"/>
      <dgm:spPr/>
    </dgm:pt>
    <dgm:pt modelId="{11D6829A-B512-854C-AF05-7A2874166259}" type="pres">
      <dgm:prSet presAssocID="{AD1D4A09-244B-DF4A-AAA7-5EFF23C1FD7F}" presName="parTxOnly" presStyleLbl="node1" presStyleIdx="1" presStyleCnt="3" custScaleY="66256" custLinFactNeighborX="-15291">
        <dgm:presLayoutVars>
          <dgm:bulletEnabled val="1"/>
        </dgm:presLayoutVars>
      </dgm:prSet>
      <dgm:spPr/>
    </dgm:pt>
    <dgm:pt modelId="{145A1B3A-C1AF-704B-B663-D2CDE55E9B79}" type="pres">
      <dgm:prSet presAssocID="{777F8880-8A52-D249-935C-616730A69D8B}" presName="parSpace" presStyleCnt="0"/>
      <dgm:spPr/>
    </dgm:pt>
    <dgm:pt modelId="{E1E14319-D903-4047-8EBC-AF053681CAE2}" type="pres">
      <dgm:prSet presAssocID="{D0B6627F-6361-6D43-835D-4B8D9D6A2298}" presName="parTxOnly" presStyleLbl="node1" presStyleIdx="2" presStyleCnt="3" custScaleY="66256">
        <dgm:presLayoutVars>
          <dgm:bulletEnabled val="1"/>
        </dgm:presLayoutVars>
      </dgm:prSet>
      <dgm:spPr/>
    </dgm:pt>
  </dgm:ptLst>
  <dgm:cxnLst>
    <dgm:cxn modelId="{4F7B2E11-295F-F347-846E-6DAE8CC7C319}" srcId="{B8C28D5F-8FE3-2A42-82D0-CC8D697BA449}" destId="{D0B6627F-6361-6D43-835D-4B8D9D6A2298}" srcOrd="2" destOrd="0" parTransId="{9F41D5DE-0129-7945-8A73-5742EA61A877}" sibTransId="{2A39AC70-07CF-D243-B508-207C8F28A018}"/>
    <dgm:cxn modelId="{D5A70919-2876-984E-BCD9-843EACFB62B0}" type="presOf" srcId="{AD1D4A09-244B-DF4A-AAA7-5EFF23C1FD7F}" destId="{11D6829A-B512-854C-AF05-7A2874166259}" srcOrd="0" destOrd="0" presId="urn:microsoft.com/office/officeart/2005/8/layout/hChevron3"/>
    <dgm:cxn modelId="{41801B5E-59ED-944F-BA87-0C8F5B15B17E}" type="presOf" srcId="{D0B6627F-6361-6D43-835D-4B8D9D6A2298}" destId="{E1E14319-D903-4047-8EBC-AF053681CAE2}" srcOrd="0" destOrd="0" presId="urn:microsoft.com/office/officeart/2005/8/layout/hChevron3"/>
    <dgm:cxn modelId="{2973F383-413A-8E42-99BB-125F1AADB1B9}" type="presOf" srcId="{57D98E11-CED5-6744-8E02-8788F7845FF5}" destId="{43E9A0A5-898E-8C44-8A0D-55E5E263D7FD}" srcOrd="0" destOrd="0" presId="urn:microsoft.com/office/officeart/2005/8/layout/hChevron3"/>
    <dgm:cxn modelId="{DB28C190-00E5-8444-8EAF-630EBB690CCD}" srcId="{B8C28D5F-8FE3-2A42-82D0-CC8D697BA449}" destId="{AD1D4A09-244B-DF4A-AAA7-5EFF23C1FD7F}" srcOrd="1" destOrd="0" parTransId="{20768D08-2E1D-7C4D-B465-1784445952CF}" sibTransId="{777F8880-8A52-D249-935C-616730A69D8B}"/>
    <dgm:cxn modelId="{31D1DFAF-348A-234E-94AD-08F5BBA5CB34}" srcId="{B8C28D5F-8FE3-2A42-82D0-CC8D697BA449}" destId="{57D98E11-CED5-6744-8E02-8788F7845FF5}" srcOrd="0" destOrd="0" parTransId="{33B3D56D-772D-9647-8CE9-57EE00FD1145}" sibTransId="{441D46D3-5C5C-7C43-A570-7ACEB1B4A965}"/>
    <dgm:cxn modelId="{3F6EA4B1-1EA0-1048-A16F-A9C259624105}" type="presOf" srcId="{B8C28D5F-8FE3-2A42-82D0-CC8D697BA449}" destId="{712F66E5-EACB-0F4D-AF9E-8407BDB7254F}" srcOrd="0" destOrd="0" presId="urn:microsoft.com/office/officeart/2005/8/layout/hChevron3"/>
    <dgm:cxn modelId="{375272BB-EBCC-E74B-A53B-50F8E2C2515A}" type="presParOf" srcId="{712F66E5-EACB-0F4D-AF9E-8407BDB7254F}" destId="{43E9A0A5-898E-8C44-8A0D-55E5E263D7FD}" srcOrd="0" destOrd="0" presId="urn:microsoft.com/office/officeart/2005/8/layout/hChevron3"/>
    <dgm:cxn modelId="{44F89111-8573-9042-B593-F53ABDB53987}" type="presParOf" srcId="{712F66E5-EACB-0F4D-AF9E-8407BDB7254F}" destId="{7BA85BEE-FD68-8242-BFE8-443DDAEF6392}" srcOrd="1" destOrd="0" presId="urn:microsoft.com/office/officeart/2005/8/layout/hChevron3"/>
    <dgm:cxn modelId="{397043B7-2AD4-C544-931E-C9D93F667293}" type="presParOf" srcId="{712F66E5-EACB-0F4D-AF9E-8407BDB7254F}" destId="{11D6829A-B512-854C-AF05-7A2874166259}" srcOrd="2" destOrd="0" presId="urn:microsoft.com/office/officeart/2005/8/layout/hChevron3"/>
    <dgm:cxn modelId="{1E220E0A-770B-124F-B89F-F02541F8B236}" type="presParOf" srcId="{712F66E5-EACB-0F4D-AF9E-8407BDB7254F}" destId="{145A1B3A-C1AF-704B-B663-D2CDE55E9B79}" srcOrd="3" destOrd="0" presId="urn:microsoft.com/office/officeart/2005/8/layout/hChevron3"/>
    <dgm:cxn modelId="{B80B9658-1406-D345-B49D-7C564C15BB53}" type="presParOf" srcId="{712F66E5-EACB-0F4D-AF9E-8407BDB7254F}" destId="{E1E14319-D903-4047-8EBC-AF053681CAE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9B287-877B-1643-A650-535CB08E5C2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F938EB-3A96-994B-81FF-CCA904B7A5E5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Design Quality Assurance (Design Review)</a:t>
          </a:r>
        </a:p>
      </dgm:t>
    </dgm:pt>
    <dgm:pt modelId="{5CE596FB-92F7-654A-9358-1099B858C5ED}" type="parTrans" cxnId="{09B651F5-020F-8D4C-A0E4-2E0DC9DC0545}">
      <dgm:prSet/>
      <dgm:spPr/>
      <dgm:t>
        <a:bodyPr/>
        <a:lstStyle/>
        <a:p>
          <a:endParaRPr lang="en-US"/>
        </a:p>
      </dgm:t>
    </dgm:pt>
    <dgm:pt modelId="{63F572E3-EFD5-0D4B-B3AD-3C9D4FADC8B9}" type="sibTrans" cxnId="{09B651F5-020F-8D4C-A0E4-2E0DC9DC0545}">
      <dgm:prSet/>
      <dgm:spPr/>
      <dgm:t>
        <a:bodyPr/>
        <a:lstStyle/>
        <a:p>
          <a:endParaRPr lang="en-US"/>
        </a:p>
      </dgm:t>
    </dgm:pt>
    <dgm:pt modelId="{6F4D080E-DF05-A44C-9553-842A33E27ACE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Window of Opportunity</a:t>
          </a:r>
        </a:p>
      </dgm:t>
    </dgm:pt>
    <dgm:pt modelId="{8DD18979-438D-A645-96E9-08B645F8CAB6}" type="sibTrans" cxnId="{3671DF83-A590-024D-AA3D-6C8C03563337}">
      <dgm:prSet/>
      <dgm:spPr/>
      <dgm:t>
        <a:bodyPr/>
        <a:lstStyle/>
        <a:p>
          <a:endParaRPr lang="en-US"/>
        </a:p>
      </dgm:t>
    </dgm:pt>
    <dgm:pt modelId="{D6167599-C27B-7D4D-87BD-5A377507ADE0}" type="parTrans" cxnId="{3671DF83-A590-024D-AA3D-6C8C03563337}">
      <dgm:prSet/>
      <dgm:spPr/>
      <dgm:t>
        <a:bodyPr/>
        <a:lstStyle/>
        <a:p>
          <a:endParaRPr lang="en-US"/>
        </a:p>
      </dgm:t>
    </dgm:pt>
    <dgm:pt modelId="{871B4589-268D-6E4E-8DD6-ADDE2DA6E5ED}" type="pres">
      <dgm:prSet presAssocID="{5929B287-877B-1643-A650-535CB08E5C20}" presName="Name0" presStyleCnt="0">
        <dgm:presLayoutVars>
          <dgm:dir/>
          <dgm:animLvl val="lvl"/>
          <dgm:resizeHandles val="exact"/>
        </dgm:presLayoutVars>
      </dgm:prSet>
      <dgm:spPr/>
    </dgm:pt>
    <dgm:pt modelId="{A4FEE255-0209-3E48-B70A-0F8754403440}" type="pres">
      <dgm:prSet presAssocID="{C6F938EB-3A96-994B-81FF-CCA904B7A5E5}" presName="boxAndChildren" presStyleCnt="0"/>
      <dgm:spPr/>
    </dgm:pt>
    <dgm:pt modelId="{7C576F7B-6D8A-A74B-8D35-98F5816DA638}" type="pres">
      <dgm:prSet presAssocID="{C6F938EB-3A96-994B-81FF-CCA904B7A5E5}" presName="parentTextBox" presStyleLbl="node1" presStyleIdx="0" presStyleCnt="2"/>
      <dgm:spPr/>
    </dgm:pt>
    <dgm:pt modelId="{9845CD85-B831-7A4E-87F0-E0D91C4C0552}" type="pres">
      <dgm:prSet presAssocID="{8DD18979-438D-A645-96E9-08B645F8CAB6}" presName="sp" presStyleCnt="0"/>
      <dgm:spPr/>
    </dgm:pt>
    <dgm:pt modelId="{709E67D1-5F07-8B4D-92DC-A1AD531D10E3}" type="pres">
      <dgm:prSet presAssocID="{6F4D080E-DF05-A44C-9553-842A33E27ACE}" presName="arrowAndChildren" presStyleCnt="0"/>
      <dgm:spPr/>
    </dgm:pt>
    <dgm:pt modelId="{19C4FD8B-CF0D-E447-8F33-CE79DFD9EA78}" type="pres">
      <dgm:prSet presAssocID="{6F4D080E-DF05-A44C-9553-842A33E27ACE}" presName="parentTextArrow" presStyleLbl="node1" presStyleIdx="1" presStyleCnt="2" custLinFactNeighborX="6070" custLinFactNeighborY="-74"/>
      <dgm:spPr/>
    </dgm:pt>
  </dgm:ptLst>
  <dgm:cxnLst>
    <dgm:cxn modelId="{38F51D18-AC76-EB4B-B8CE-12B1484BF97E}" type="presOf" srcId="{C6F938EB-3A96-994B-81FF-CCA904B7A5E5}" destId="{7C576F7B-6D8A-A74B-8D35-98F5816DA638}" srcOrd="0" destOrd="0" presId="urn:microsoft.com/office/officeart/2005/8/layout/process4"/>
    <dgm:cxn modelId="{11ECFB28-7108-8541-BDA5-1FB1683E1869}" type="presOf" srcId="{5929B287-877B-1643-A650-535CB08E5C20}" destId="{871B4589-268D-6E4E-8DD6-ADDE2DA6E5ED}" srcOrd="0" destOrd="0" presId="urn:microsoft.com/office/officeart/2005/8/layout/process4"/>
    <dgm:cxn modelId="{9AC80474-79C3-8B46-BDF1-81BC22EE3A08}" type="presOf" srcId="{6F4D080E-DF05-A44C-9553-842A33E27ACE}" destId="{19C4FD8B-CF0D-E447-8F33-CE79DFD9EA78}" srcOrd="0" destOrd="0" presId="urn:microsoft.com/office/officeart/2005/8/layout/process4"/>
    <dgm:cxn modelId="{3671DF83-A590-024D-AA3D-6C8C03563337}" srcId="{5929B287-877B-1643-A650-535CB08E5C20}" destId="{6F4D080E-DF05-A44C-9553-842A33E27ACE}" srcOrd="0" destOrd="0" parTransId="{D6167599-C27B-7D4D-87BD-5A377507ADE0}" sibTransId="{8DD18979-438D-A645-96E9-08B645F8CAB6}"/>
    <dgm:cxn modelId="{09B651F5-020F-8D4C-A0E4-2E0DC9DC0545}" srcId="{5929B287-877B-1643-A650-535CB08E5C20}" destId="{C6F938EB-3A96-994B-81FF-CCA904B7A5E5}" srcOrd="1" destOrd="0" parTransId="{5CE596FB-92F7-654A-9358-1099B858C5ED}" sibTransId="{63F572E3-EFD5-0D4B-B3AD-3C9D4FADC8B9}"/>
    <dgm:cxn modelId="{F5539FB3-E92D-F94F-9ACD-9B23EF6CD3CE}" type="presParOf" srcId="{871B4589-268D-6E4E-8DD6-ADDE2DA6E5ED}" destId="{A4FEE255-0209-3E48-B70A-0F8754403440}" srcOrd="0" destOrd="0" presId="urn:microsoft.com/office/officeart/2005/8/layout/process4"/>
    <dgm:cxn modelId="{E2E80A05-B98A-004B-92B0-DB7B1C9F0018}" type="presParOf" srcId="{A4FEE255-0209-3E48-B70A-0F8754403440}" destId="{7C576F7B-6D8A-A74B-8D35-98F5816DA638}" srcOrd="0" destOrd="0" presId="urn:microsoft.com/office/officeart/2005/8/layout/process4"/>
    <dgm:cxn modelId="{5440A4CD-6440-FB49-BE97-8697447D4FF3}" type="presParOf" srcId="{871B4589-268D-6E4E-8DD6-ADDE2DA6E5ED}" destId="{9845CD85-B831-7A4E-87F0-E0D91C4C0552}" srcOrd="1" destOrd="0" presId="urn:microsoft.com/office/officeart/2005/8/layout/process4"/>
    <dgm:cxn modelId="{934AF83B-B050-6148-AB86-936613BD4F87}" type="presParOf" srcId="{871B4589-268D-6E4E-8DD6-ADDE2DA6E5ED}" destId="{709E67D1-5F07-8B4D-92DC-A1AD531D10E3}" srcOrd="2" destOrd="0" presId="urn:microsoft.com/office/officeart/2005/8/layout/process4"/>
    <dgm:cxn modelId="{E9D076C9-4F4F-1C46-9B37-FB17DB9A22EB}" type="presParOf" srcId="{709E67D1-5F07-8B4D-92DC-A1AD531D10E3}" destId="{19C4FD8B-CF0D-E447-8F33-CE79DFD9EA78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9B287-877B-1643-A650-535CB08E5C2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D080E-DF05-A44C-9553-842A33E27ACE}">
      <dgm:prSet phldrT="[Text]"/>
      <dgm:spPr/>
      <dgm:t>
        <a:bodyPr/>
        <a:lstStyle/>
        <a:p>
          <a:r>
            <a:rPr lang="en-US"/>
            <a:t>Window of Opportunity</a:t>
          </a:r>
        </a:p>
      </dgm:t>
    </dgm:pt>
    <dgm:pt modelId="{D6167599-C27B-7D4D-87BD-5A377507ADE0}" type="parTrans" cxnId="{3671DF83-A590-024D-AA3D-6C8C03563337}">
      <dgm:prSet/>
      <dgm:spPr/>
      <dgm:t>
        <a:bodyPr/>
        <a:lstStyle/>
        <a:p>
          <a:endParaRPr lang="en-US"/>
        </a:p>
      </dgm:t>
    </dgm:pt>
    <dgm:pt modelId="{8DD18979-438D-A645-96E9-08B645F8CAB6}" type="sibTrans" cxnId="{3671DF83-A590-024D-AA3D-6C8C03563337}">
      <dgm:prSet/>
      <dgm:spPr/>
      <dgm:t>
        <a:bodyPr/>
        <a:lstStyle/>
        <a:p>
          <a:endParaRPr lang="en-US"/>
        </a:p>
      </dgm:t>
    </dgm:pt>
    <dgm:pt modelId="{C6F938EB-3A96-994B-81FF-CCA904B7A5E5}">
      <dgm:prSet phldrT="[Text]"/>
      <dgm:spPr/>
      <dgm:t>
        <a:bodyPr/>
        <a:lstStyle/>
        <a:p>
          <a:r>
            <a:rPr lang="en-US"/>
            <a:t>Construction Quality Assurance</a:t>
          </a:r>
        </a:p>
      </dgm:t>
    </dgm:pt>
    <dgm:pt modelId="{5CE596FB-92F7-654A-9358-1099B858C5ED}" type="parTrans" cxnId="{09B651F5-020F-8D4C-A0E4-2E0DC9DC0545}">
      <dgm:prSet/>
      <dgm:spPr/>
      <dgm:t>
        <a:bodyPr/>
        <a:lstStyle/>
        <a:p>
          <a:endParaRPr lang="en-US"/>
        </a:p>
      </dgm:t>
    </dgm:pt>
    <dgm:pt modelId="{63F572E3-EFD5-0D4B-B3AD-3C9D4FADC8B9}" type="sibTrans" cxnId="{09B651F5-020F-8D4C-A0E4-2E0DC9DC0545}">
      <dgm:prSet/>
      <dgm:spPr/>
      <dgm:t>
        <a:bodyPr/>
        <a:lstStyle/>
        <a:p>
          <a:endParaRPr lang="en-US"/>
        </a:p>
      </dgm:t>
    </dgm:pt>
    <dgm:pt modelId="{871B4589-268D-6E4E-8DD6-ADDE2DA6E5ED}" type="pres">
      <dgm:prSet presAssocID="{5929B287-877B-1643-A650-535CB08E5C20}" presName="Name0" presStyleCnt="0">
        <dgm:presLayoutVars>
          <dgm:dir/>
          <dgm:animLvl val="lvl"/>
          <dgm:resizeHandles val="exact"/>
        </dgm:presLayoutVars>
      </dgm:prSet>
      <dgm:spPr/>
    </dgm:pt>
    <dgm:pt modelId="{A4FEE255-0209-3E48-B70A-0F8754403440}" type="pres">
      <dgm:prSet presAssocID="{C6F938EB-3A96-994B-81FF-CCA904B7A5E5}" presName="boxAndChildren" presStyleCnt="0"/>
      <dgm:spPr/>
    </dgm:pt>
    <dgm:pt modelId="{7C576F7B-6D8A-A74B-8D35-98F5816DA638}" type="pres">
      <dgm:prSet presAssocID="{C6F938EB-3A96-994B-81FF-CCA904B7A5E5}" presName="parentTextBox" presStyleLbl="node1" presStyleIdx="0" presStyleCnt="2"/>
      <dgm:spPr/>
    </dgm:pt>
    <dgm:pt modelId="{9845CD85-B831-7A4E-87F0-E0D91C4C0552}" type="pres">
      <dgm:prSet presAssocID="{8DD18979-438D-A645-96E9-08B645F8CAB6}" presName="sp" presStyleCnt="0"/>
      <dgm:spPr/>
    </dgm:pt>
    <dgm:pt modelId="{709E67D1-5F07-8B4D-92DC-A1AD531D10E3}" type="pres">
      <dgm:prSet presAssocID="{6F4D080E-DF05-A44C-9553-842A33E27ACE}" presName="arrowAndChildren" presStyleCnt="0"/>
      <dgm:spPr/>
    </dgm:pt>
    <dgm:pt modelId="{19C4FD8B-CF0D-E447-8F33-CE79DFD9EA78}" type="pres">
      <dgm:prSet presAssocID="{6F4D080E-DF05-A44C-9553-842A33E27ACE}" presName="parentTextArrow" presStyleLbl="node1" presStyleIdx="1" presStyleCnt="2"/>
      <dgm:spPr/>
    </dgm:pt>
  </dgm:ptLst>
  <dgm:cxnLst>
    <dgm:cxn modelId="{38F51D18-AC76-EB4B-B8CE-12B1484BF97E}" type="presOf" srcId="{C6F938EB-3A96-994B-81FF-CCA904B7A5E5}" destId="{7C576F7B-6D8A-A74B-8D35-98F5816DA638}" srcOrd="0" destOrd="0" presId="urn:microsoft.com/office/officeart/2005/8/layout/process4"/>
    <dgm:cxn modelId="{11ECFB28-7108-8541-BDA5-1FB1683E1869}" type="presOf" srcId="{5929B287-877B-1643-A650-535CB08E5C20}" destId="{871B4589-268D-6E4E-8DD6-ADDE2DA6E5ED}" srcOrd="0" destOrd="0" presId="urn:microsoft.com/office/officeart/2005/8/layout/process4"/>
    <dgm:cxn modelId="{9AC80474-79C3-8B46-BDF1-81BC22EE3A08}" type="presOf" srcId="{6F4D080E-DF05-A44C-9553-842A33E27ACE}" destId="{19C4FD8B-CF0D-E447-8F33-CE79DFD9EA78}" srcOrd="0" destOrd="0" presId="urn:microsoft.com/office/officeart/2005/8/layout/process4"/>
    <dgm:cxn modelId="{3671DF83-A590-024D-AA3D-6C8C03563337}" srcId="{5929B287-877B-1643-A650-535CB08E5C20}" destId="{6F4D080E-DF05-A44C-9553-842A33E27ACE}" srcOrd="0" destOrd="0" parTransId="{D6167599-C27B-7D4D-87BD-5A377507ADE0}" sibTransId="{8DD18979-438D-A645-96E9-08B645F8CAB6}"/>
    <dgm:cxn modelId="{09B651F5-020F-8D4C-A0E4-2E0DC9DC0545}" srcId="{5929B287-877B-1643-A650-535CB08E5C20}" destId="{C6F938EB-3A96-994B-81FF-CCA904B7A5E5}" srcOrd="1" destOrd="0" parTransId="{5CE596FB-92F7-654A-9358-1099B858C5ED}" sibTransId="{63F572E3-EFD5-0D4B-B3AD-3C9D4FADC8B9}"/>
    <dgm:cxn modelId="{F5539FB3-E92D-F94F-9ACD-9B23EF6CD3CE}" type="presParOf" srcId="{871B4589-268D-6E4E-8DD6-ADDE2DA6E5ED}" destId="{A4FEE255-0209-3E48-B70A-0F8754403440}" srcOrd="0" destOrd="0" presId="urn:microsoft.com/office/officeart/2005/8/layout/process4"/>
    <dgm:cxn modelId="{E2E80A05-B98A-004B-92B0-DB7B1C9F0018}" type="presParOf" srcId="{A4FEE255-0209-3E48-B70A-0F8754403440}" destId="{7C576F7B-6D8A-A74B-8D35-98F5816DA638}" srcOrd="0" destOrd="0" presId="urn:microsoft.com/office/officeart/2005/8/layout/process4"/>
    <dgm:cxn modelId="{5440A4CD-6440-FB49-BE97-8697447D4FF3}" type="presParOf" srcId="{871B4589-268D-6E4E-8DD6-ADDE2DA6E5ED}" destId="{9845CD85-B831-7A4E-87F0-E0D91C4C0552}" srcOrd="1" destOrd="0" presId="urn:microsoft.com/office/officeart/2005/8/layout/process4"/>
    <dgm:cxn modelId="{934AF83B-B050-6148-AB86-936613BD4F87}" type="presParOf" srcId="{871B4589-268D-6E4E-8DD6-ADDE2DA6E5ED}" destId="{709E67D1-5F07-8B4D-92DC-A1AD531D10E3}" srcOrd="2" destOrd="0" presId="urn:microsoft.com/office/officeart/2005/8/layout/process4"/>
    <dgm:cxn modelId="{E9D076C9-4F4F-1C46-9B37-FB17DB9A22EB}" type="presParOf" srcId="{709E67D1-5F07-8B4D-92DC-A1AD531D10E3}" destId="{19C4FD8B-CF0D-E447-8F33-CE79DFD9EA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29B287-877B-1643-A650-535CB08E5C2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D080E-DF05-A44C-9553-842A33E27ACE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Window of Opportunity</a:t>
          </a:r>
        </a:p>
      </dgm:t>
    </dgm:pt>
    <dgm:pt modelId="{D6167599-C27B-7D4D-87BD-5A377507ADE0}" type="parTrans" cxnId="{3671DF83-A590-024D-AA3D-6C8C03563337}">
      <dgm:prSet/>
      <dgm:spPr/>
      <dgm:t>
        <a:bodyPr/>
        <a:lstStyle/>
        <a:p>
          <a:endParaRPr lang="en-US"/>
        </a:p>
      </dgm:t>
    </dgm:pt>
    <dgm:pt modelId="{8DD18979-438D-A645-96E9-08B645F8CAB6}" type="sibTrans" cxnId="{3671DF83-A590-024D-AA3D-6C8C03563337}">
      <dgm:prSet/>
      <dgm:spPr/>
      <dgm:t>
        <a:bodyPr/>
        <a:lstStyle/>
        <a:p>
          <a:endParaRPr lang="en-US"/>
        </a:p>
      </dgm:t>
    </dgm:pt>
    <dgm:pt modelId="{C6F938EB-3A96-994B-81FF-CCA904B7A5E5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Learn and Update Design Standards</a:t>
          </a:r>
        </a:p>
      </dgm:t>
    </dgm:pt>
    <dgm:pt modelId="{5CE596FB-92F7-654A-9358-1099B858C5ED}" type="parTrans" cxnId="{09B651F5-020F-8D4C-A0E4-2E0DC9DC0545}">
      <dgm:prSet/>
      <dgm:spPr/>
      <dgm:t>
        <a:bodyPr/>
        <a:lstStyle/>
        <a:p>
          <a:endParaRPr lang="en-US"/>
        </a:p>
      </dgm:t>
    </dgm:pt>
    <dgm:pt modelId="{63F572E3-EFD5-0D4B-B3AD-3C9D4FADC8B9}" type="sibTrans" cxnId="{09B651F5-020F-8D4C-A0E4-2E0DC9DC0545}">
      <dgm:prSet/>
      <dgm:spPr/>
      <dgm:t>
        <a:bodyPr/>
        <a:lstStyle/>
        <a:p>
          <a:endParaRPr lang="en-US"/>
        </a:p>
      </dgm:t>
    </dgm:pt>
    <dgm:pt modelId="{871B4589-268D-6E4E-8DD6-ADDE2DA6E5ED}" type="pres">
      <dgm:prSet presAssocID="{5929B287-877B-1643-A650-535CB08E5C20}" presName="Name0" presStyleCnt="0">
        <dgm:presLayoutVars>
          <dgm:dir/>
          <dgm:animLvl val="lvl"/>
          <dgm:resizeHandles val="exact"/>
        </dgm:presLayoutVars>
      </dgm:prSet>
      <dgm:spPr/>
    </dgm:pt>
    <dgm:pt modelId="{A4FEE255-0209-3E48-B70A-0F8754403440}" type="pres">
      <dgm:prSet presAssocID="{C6F938EB-3A96-994B-81FF-CCA904B7A5E5}" presName="boxAndChildren" presStyleCnt="0"/>
      <dgm:spPr/>
    </dgm:pt>
    <dgm:pt modelId="{7C576F7B-6D8A-A74B-8D35-98F5816DA638}" type="pres">
      <dgm:prSet presAssocID="{C6F938EB-3A96-994B-81FF-CCA904B7A5E5}" presName="parentTextBox" presStyleLbl="node1" presStyleIdx="0" presStyleCnt="2"/>
      <dgm:spPr/>
    </dgm:pt>
    <dgm:pt modelId="{9845CD85-B831-7A4E-87F0-E0D91C4C0552}" type="pres">
      <dgm:prSet presAssocID="{8DD18979-438D-A645-96E9-08B645F8CAB6}" presName="sp" presStyleCnt="0"/>
      <dgm:spPr/>
    </dgm:pt>
    <dgm:pt modelId="{709E67D1-5F07-8B4D-92DC-A1AD531D10E3}" type="pres">
      <dgm:prSet presAssocID="{6F4D080E-DF05-A44C-9553-842A33E27ACE}" presName="arrowAndChildren" presStyleCnt="0"/>
      <dgm:spPr/>
    </dgm:pt>
    <dgm:pt modelId="{19C4FD8B-CF0D-E447-8F33-CE79DFD9EA78}" type="pres">
      <dgm:prSet presAssocID="{6F4D080E-DF05-A44C-9553-842A33E27ACE}" presName="parentTextArrow" presStyleLbl="node1" presStyleIdx="1" presStyleCnt="2"/>
      <dgm:spPr/>
    </dgm:pt>
  </dgm:ptLst>
  <dgm:cxnLst>
    <dgm:cxn modelId="{38F51D18-AC76-EB4B-B8CE-12B1484BF97E}" type="presOf" srcId="{C6F938EB-3A96-994B-81FF-CCA904B7A5E5}" destId="{7C576F7B-6D8A-A74B-8D35-98F5816DA638}" srcOrd="0" destOrd="0" presId="urn:microsoft.com/office/officeart/2005/8/layout/process4"/>
    <dgm:cxn modelId="{11ECFB28-7108-8541-BDA5-1FB1683E1869}" type="presOf" srcId="{5929B287-877B-1643-A650-535CB08E5C20}" destId="{871B4589-268D-6E4E-8DD6-ADDE2DA6E5ED}" srcOrd="0" destOrd="0" presId="urn:microsoft.com/office/officeart/2005/8/layout/process4"/>
    <dgm:cxn modelId="{9AC80474-79C3-8B46-BDF1-81BC22EE3A08}" type="presOf" srcId="{6F4D080E-DF05-A44C-9553-842A33E27ACE}" destId="{19C4FD8B-CF0D-E447-8F33-CE79DFD9EA78}" srcOrd="0" destOrd="0" presId="urn:microsoft.com/office/officeart/2005/8/layout/process4"/>
    <dgm:cxn modelId="{3671DF83-A590-024D-AA3D-6C8C03563337}" srcId="{5929B287-877B-1643-A650-535CB08E5C20}" destId="{6F4D080E-DF05-A44C-9553-842A33E27ACE}" srcOrd="0" destOrd="0" parTransId="{D6167599-C27B-7D4D-87BD-5A377507ADE0}" sibTransId="{8DD18979-438D-A645-96E9-08B645F8CAB6}"/>
    <dgm:cxn modelId="{09B651F5-020F-8D4C-A0E4-2E0DC9DC0545}" srcId="{5929B287-877B-1643-A650-535CB08E5C20}" destId="{C6F938EB-3A96-994B-81FF-CCA904B7A5E5}" srcOrd="1" destOrd="0" parTransId="{5CE596FB-92F7-654A-9358-1099B858C5ED}" sibTransId="{63F572E3-EFD5-0D4B-B3AD-3C9D4FADC8B9}"/>
    <dgm:cxn modelId="{F5539FB3-E92D-F94F-9ACD-9B23EF6CD3CE}" type="presParOf" srcId="{871B4589-268D-6E4E-8DD6-ADDE2DA6E5ED}" destId="{A4FEE255-0209-3E48-B70A-0F8754403440}" srcOrd="0" destOrd="0" presId="urn:microsoft.com/office/officeart/2005/8/layout/process4"/>
    <dgm:cxn modelId="{E2E80A05-B98A-004B-92B0-DB7B1C9F0018}" type="presParOf" srcId="{A4FEE255-0209-3E48-B70A-0F8754403440}" destId="{7C576F7B-6D8A-A74B-8D35-98F5816DA638}" srcOrd="0" destOrd="0" presId="urn:microsoft.com/office/officeart/2005/8/layout/process4"/>
    <dgm:cxn modelId="{5440A4CD-6440-FB49-BE97-8697447D4FF3}" type="presParOf" srcId="{871B4589-268D-6E4E-8DD6-ADDE2DA6E5ED}" destId="{9845CD85-B831-7A4E-87F0-E0D91C4C0552}" srcOrd="1" destOrd="0" presId="urn:microsoft.com/office/officeart/2005/8/layout/process4"/>
    <dgm:cxn modelId="{934AF83B-B050-6148-AB86-936613BD4F87}" type="presParOf" srcId="{871B4589-268D-6E4E-8DD6-ADDE2DA6E5ED}" destId="{709E67D1-5F07-8B4D-92DC-A1AD531D10E3}" srcOrd="2" destOrd="0" presId="urn:microsoft.com/office/officeart/2005/8/layout/process4"/>
    <dgm:cxn modelId="{E9D076C9-4F4F-1C46-9B37-FB17DB9A22EB}" type="presParOf" srcId="{709E67D1-5F07-8B4D-92DC-A1AD531D10E3}" destId="{19C4FD8B-CF0D-E447-8F33-CE79DFD9EA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9A0A5-898E-8C44-8A0D-55E5E263D7FD}">
      <dsp:nvSpPr>
        <dsp:cNvPr id="0" name=""/>
        <dsp:cNvSpPr/>
      </dsp:nvSpPr>
      <dsp:spPr>
        <a:xfrm>
          <a:off x="0" y="1637143"/>
          <a:ext cx="3371887" cy="891313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40005" bIns="8001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DESIGN</a:t>
          </a:r>
        </a:p>
      </dsp:txBody>
      <dsp:txXfrm>
        <a:off x="0" y="1637143"/>
        <a:ext cx="3149059" cy="891313"/>
      </dsp:txXfrm>
    </dsp:sp>
    <dsp:sp modelId="{11D6829A-B512-854C-AF05-7A2874166259}">
      <dsp:nvSpPr>
        <dsp:cNvPr id="0" name=""/>
        <dsp:cNvSpPr/>
      </dsp:nvSpPr>
      <dsp:spPr>
        <a:xfrm>
          <a:off x="2601448" y="1637143"/>
          <a:ext cx="3363143" cy="8913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CONSTRUCT</a:t>
          </a:r>
        </a:p>
      </dsp:txBody>
      <dsp:txXfrm>
        <a:off x="3047105" y="1637143"/>
        <a:ext cx="2471830" cy="891313"/>
      </dsp:txXfrm>
    </dsp:sp>
    <dsp:sp modelId="{E1E14319-D903-4047-8EBC-AF053681CAE2}">
      <dsp:nvSpPr>
        <dsp:cNvPr id="0" name=""/>
        <dsp:cNvSpPr/>
      </dsp:nvSpPr>
      <dsp:spPr>
        <a:xfrm>
          <a:off x="5394815" y="1637143"/>
          <a:ext cx="3363143" cy="891313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OCCUPY</a:t>
          </a:r>
        </a:p>
      </dsp:txBody>
      <dsp:txXfrm>
        <a:off x="5840472" y="1637143"/>
        <a:ext cx="2471830" cy="891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76F7B-6D8A-A74B-8D35-98F5816DA638}">
      <dsp:nvSpPr>
        <dsp:cNvPr id="0" name=""/>
        <dsp:cNvSpPr/>
      </dsp:nvSpPr>
      <dsp:spPr>
        <a:xfrm>
          <a:off x="0" y="992285"/>
          <a:ext cx="2207491" cy="651046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Design Quality Assurance (Design Review)</a:t>
          </a:r>
        </a:p>
      </dsp:txBody>
      <dsp:txXfrm>
        <a:off x="0" y="992285"/>
        <a:ext cx="2207491" cy="651046"/>
      </dsp:txXfrm>
    </dsp:sp>
    <dsp:sp modelId="{19C4FD8B-CF0D-E447-8F33-CE79DFD9EA78}">
      <dsp:nvSpPr>
        <dsp:cNvPr id="0" name=""/>
        <dsp:cNvSpPr/>
      </dsp:nvSpPr>
      <dsp:spPr>
        <a:xfrm rot="10800000">
          <a:off x="0" y="0"/>
          <a:ext cx="2207491" cy="1001309"/>
        </a:xfrm>
        <a:prstGeom prst="upArrowCallou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Window of Opportunity</a:t>
          </a:r>
        </a:p>
      </dsp:txBody>
      <dsp:txXfrm rot="10800000">
        <a:off x="0" y="0"/>
        <a:ext cx="2207491" cy="650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76F7B-6D8A-A74B-8D35-98F5816DA638}">
      <dsp:nvSpPr>
        <dsp:cNvPr id="0" name=""/>
        <dsp:cNvSpPr/>
      </dsp:nvSpPr>
      <dsp:spPr>
        <a:xfrm>
          <a:off x="0" y="996465"/>
          <a:ext cx="2207490" cy="653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Construction Quality Assurance</a:t>
          </a:r>
        </a:p>
      </dsp:txBody>
      <dsp:txXfrm>
        <a:off x="0" y="996465"/>
        <a:ext cx="2207490" cy="653789"/>
      </dsp:txXfrm>
    </dsp:sp>
    <dsp:sp modelId="{19C4FD8B-CF0D-E447-8F33-CE79DFD9EA78}">
      <dsp:nvSpPr>
        <dsp:cNvPr id="0" name=""/>
        <dsp:cNvSpPr/>
      </dsp:nvSpPr>
      <dsp:spPr>
        <a:xfrm rot="10800000">
          <a:off x="0" y="744"/>
          <a:ext cx="2207490" cy="10055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Window of Opportunity</a:t>
          </a:r>
        </a:p>
      </dsp:txBody>
      <dsp:txXfrm rot="10800000">
        <a:off x="0" y="744"/>
        <a:ext cx="2207490" cy="653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76F7B-6D8A-A74B-8D35-98F5816DA638}">
      <dsp:nvSpPr>
        <dsp:cNvPr id="0" name=""/>
        <dsp:cNvSpPr/>
      </dsp:nvSpPr>
      <dsp:spPr>
        <a:xfrm>
          <a:off x="0" y="996465"/>
          <a:ext cx="2207491" cy="653789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Learn and Update Design Standards</a:t>
          </a:r>
        </a:p>
      </dsp:txBody>
      <dsp:txXfrm>
        <a:off x="0" y="996465"/>
        <a:ext cx="2207491" cy="653789"/>
      </dsp:txXfrm>
    </dsp:sp>
    <dsp:sp modelId="{19C4FD8B-CF0D-E447-8F33-CE79DFD9EA78}">
      <dsp:nvSpPr>
        <dsp:cNvPr id="0" name=""/>
        <dsp:cNvSpPr/>
      </dsp:nvSpPr>
      <dsp:spPr>
        <a:xfrm rot="10800000">
          <a:off x="0" y="744"/>
          <a:ext cx="2207491" cy="1005528"/>
        </a:xfrm>
        <a:prstGeom prst="upArrowCallou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Window of Opportunity</a:t>
          </a:r>
        </a:p>
      </dsp:txBody>
      <dsp:txXfrm rot="10800000">
        <a:off x="0" y="744"/>
        <a:ext cx="2207491" cy="653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AFE77-DA64-E144-9549-02EBECCC19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CEFF8-663F-D64C-A900-2B07307C32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048AC-6BD8-C446-BFD3-1CB58CBBE96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D9189-83BD-6D45-B6B2-DA1F1E381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9B109-A7D6-8840-889A-56EF20C752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C0B50-4981-3E47-9C06-12774523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611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3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59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61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376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494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902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78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63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36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25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92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48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5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3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7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B44-DB49-423B-BDE4-623945031CAC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B44-DB49-423B-BDE4-623945031CAC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361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1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4DC3-0BD8-49FB-93A6-C3704A218EC3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67A5-EB74-4868-86D9-E0C899D859F0}" type="datetime1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51EA-776C-4EB6-AEBF-E5D58541EEB4}" type="datetime1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4B88-DA91-46AC-B118-59155F17196C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97D-1094-4631-9506-A2C08803D47F}" type="datetime1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8E24-C6F4-44DF-A153-DA7E46ED784A}" type="datetime1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A22D-0D8D-4DB3-8AAC-A4DFAED093F0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6DB-7F9A-499C-BB0A-955A73B992A6}" type="datetime1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9E7E1-9122-46A1-8D3D-38A9668BFCBD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sm232@cornell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14" y="1659463"/>
            <a:ext cx="7368116" cy="1143000"/>
          </a:xfrm>
        </p:spPr>
        <p:txBody>
          <a:bodyPr>
            <a:normAutofit/>
          </a:bodyPr>
          <a:lstStyle/>
          <a:p>
            <a:r>
              <a:rPr lang="en-US" dirty="0"/>
              <a:t>Engineering &amp; Project Management</a:t>
            </a:r>
            <a:br>
              <a:rPr lang="en-US" dirty="0"/>
            </a:br>
            <a:r>
              <a:rPr lang="en-US" dirty="0"/>
              <a:t>Quality Assurance Program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214" y="3174992"/>
            <a:ext cx="4137025" cy="685800"/>
          </a:xfrm>
        </p:spPr>
        <p:txBody>
          <a:bodyPr/>
          <a:lstStyle/>
          <a:p>
            <a:r>
              <a:rPr lang="en-US" sz="2000" dirty="0">
                <a:latin typeface="Georgia"/>
              </a:rPr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49" y="1752600"/>
            <a:ext cx="8572501" cy="44706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QA Hub Team as regular point of contact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dirty="0"/>
              <a:t>Rob Murray	Eric LePore	Hung Phi Tran	</a:t>
            </a:r>
          </a:p>
          <a:p>
            <a:pPr marL="0" indent="0" algn="ctr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000" dirty="0"/>
              <a:t>Shane Dunn	Emily Mix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Updates on upcoming meetings; current progress</a:t>
            </a:r>
          </a:p>
          <a:p>
            <a:pPr>
              <a:lnSpc>
                <a:spcPct val="110000"/>
              </a:lnSpc>
            </a:pPr>
            <a:r>
              <a:rPr lang="en-US" dirty="0"/>
              <a:t>Feedback across disciplines, building collective knowledge base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+mn-lt"/>
              </a:rPr>
              <a:t>Weekly Hub Meetings</a:t>
            </a:r>
          </a:p>
        </p:txBody>
      </p:sp>
    </p:spTree>
    <p:extLst>
      <p:ext uri="{BB962C8B-B14F-4D97-AF65-F5344CB8AC3E}">
        <p14:creationId xmlns:p14="http://schemas.microsoft.com/office/powerpoint/2010/main" val="15867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5635656" cy="4470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QA Manager support to schedule interested Cornell personnel </a:t>
            </a:r>
          </a:p>
          <a:p>
            <a:pPr>
              <a:lnSpc>
                <a:spcPct val="110000"/>
              </a:lnSpc>
            </a:pPr>
            <a:r>
              <a:rPr lang="en-US" dirty="0"/>
              <a:t>Allows consistent messaging to contractor </a:t>
            </a:r>
          </a:p>
          <a:p>
            <a:pPr>
              <a:lnSpc>
                <a:spcPct val="110000"/>
              </a:lnSpc>
            </a:pPr>
            <a:r>
              <a:rPr lang="en-US" dirty="0"/>
              <a:t>Sets expectations for project</a:t>
            </a:r>
          </a:p>
          <a:p>
            <a:pPr>
              <a:lnSpc>
                <a:spcPct val="110000"/>
              </a:lnSpc>
            </a:pPr>
            <a:r>
              <a:rPr lang="en-US" dirty="0"/>
              <a:t>Goal to avoid additional asks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+mn-lt"/>
              </a:rPr>
              <a:t>First Work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CC858D3-0E90-D6F1-20DE-2B5AE8A7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60" y="2057724"/>
            <a:ext cx="3022846" cy="40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9D5CAAF-2E68-4ECF-B577-9E627AAD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66" y="2055682"/>
            <a:ext cx="3063240" cy="403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4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5245038" cy="44706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QA Manager scheduling of subject matter experts as work is installed</a:t>
            </a:r>
          </a:p>
          <a:p>
            <a:pPr>
              <a:lnSpc>
                <a:spcPct val="110000"/>
              </a:lnSpc>
            </a:pPr>
            <a:r>
              <a:rPr lang="en-US" dirty="0"/>
              <a:t>Allows Cornell eyes on work</a:t>
            </a:r>
          </a:p>
          <a:p>
            <a:pPr>
              <a:lnSpc>
                <a:spcPct val="110000"/>
              </a:lnSpc>
            </a:pPr>
            <a:r>
              <a:rPr lang="en-US" dirty="0"/>
              <a:t>Opportunity for influence as materials are installed</a:t>
            </a:r>
          </a:p>
          <a:p>
            <a:pPr>
              <a:lnSpc>
                <a:spcPct val="110000"/>
              </a:lnSpc>
            </a:pPr>
            <a:r>
              <a:rPr lang="en-US" dirty="0"/>
              <a:t>Especially important for elements that will become concealed or buried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+mn-lt"/>
              </a:rPr>
              <a:t>Observation of Work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824913-4B65-30CA-3D28-27D5284AA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3" y="409927"/>
            <a:ext cx="2385053" cy="31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3A828C3-3367-9140-702A-68C733BB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55" y="3701988"/>
            <a:ext cx="2302000" cy="30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F7CD1272-A4D9-8E61-A7ED-1FC434B1D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3956" y="3205297"/>
            <a:ext cx="4194336" cy="314575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5635656" cy="4470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Regular walks of project site by Facilities Management</a:t>
            </a:r>
          </a:p>
          <a:p>
            <a:pPr>
              <a:lnSpc>
                <a:spcPct val="110000"/>
              </a:lnSpc>
            </a:pPr>
            <a:r>
              <a:rPr lang="en-US" dirty="0"/>
              <a:t>QA Manager support to schedule overlap with Subject Matter Experts</a:t>
            </a:r>
          </a:p>
          <a:p>
            <a:pPr>
              <a:lnSpc>
                <a:spcPct val="110000"/>
              </a:lnSpc>
            </a:pPr>
            <a:r>
              <a:rPr lang="en-US" dirty="0"/>
              <a:t>Opportunity to hear concerns and relay as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+mn-lt"/>
              </a:rPr>
              <a:t>Shops Walks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2C708E1-64A0-3873-A3E1-85B39D74B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47" y="217353"/>
            <a:ext cx="3145752" cy="23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49" y="1752600"/>
            <a:ext cx="5922065" cy="4470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Drainage pipe on-site was specified material </a:t>
            </a:r>
          </a:p>
          <a:p>
            <a:pPr>
              <a:lnSpc>
                <a:spcPct val="110000"/>
              </a:lnSpc>
            </a:pPr>
            <a:r>
              <a:rPr lang="en-US" dirty="0"/>
              <a:t>Pipe not preferred by Grounds</a:t>
            </a:r>
          </a:p>
          <a:p>
            <a:pPr>
              <a:lnSpc>
                <a:spcPct val="110000"/>
              </a:lnSpc>
            </a:pPr>
            <a:r>
              <a:rPr lang="en-US" dirty="0"/>
              <a:t>CU Project Team discussed impact of change with contractor</a:t>
            </a:r>
          </a:p>
          <a:p>
            <a:pPr>
              <a:lnSpc>
                <a:spcPct val="110000"/>
              </a:lnSpc>
            </a:pPr>
            <a:r>
              <a:rPr lang="en-US" dirty="0"/>
              <a:t>Cornell standards updated to reflect preferred pipe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+mn-lt"/>
              </a:rPr>
              <a:t>Cornell Standards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CE8A33-A542-CAF1-A86F-46952E9C9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" b="12783"/>
          <a:stretch/>
        </p:blipFill>
        <p:spPr bwMode="auto">
          <a:xfrm>
            <a:off x="6207816" y="408369"/>
            <a:ext cx="2538147" cy="281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C598379D-F068-0137-B81A-0565A74F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15" y="3349777"/>
            <a:ext cx="2538147" cy="338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0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1" y="1752600"/>
            <a:ext cx="4286249" cy="44706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QA Manager available to engage Commissioning Agents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Help communicate project progress so Commissioning Agents can plan visits and testing at right time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+mn-lt"/>
              </a:rPr>
              <a:t>Project Consultants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EAF51-A726-2D38-90B4-CC3037159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794" y="1086405"/>
            <a:ext cx="2136684" cy="2901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2BCBE-B4D2-E80C-A763-6F554DCAD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694" y="4278880"/>
            <a:ext cx="3255063" cy="2408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4E7E55-F748-0300-3856-17E561A02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226" y="1073828"/>
            <a:ext cx="2212774" cy="29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7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4902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Documentation strategy for field observations</a:t>
            </a:r>
          </a:p>
          <a:p>
            <a:pPr marL="0" indent="0">
              <a:spcAft>
                <a:spcPts val="600"/>
              </a:spcAft>
              <a:buNone/>
            </a:pPr>
            <a:endParaRPr lang="en-US" sz="3000" dirty="0"/>
          </a:p>
          <a:p>
            <a:pPr>
              <a:spcAft>
                <a:spcPts val="600"/>
              </a:spcAft>
            </a:pPr>
            <a:r>
              <a:rPr lang="en-US" sz="3000" dirty="0"/>
              <a:t>Refine process to update campus standards</a:t>
            </a:r>
          </a:p>
          <a:p>
            <a:pPr marL="0" indent="0">
              <a:spcAft>
                <a:spcPts val="600"/>
              </a:spcAft>
              <a:buNone/>
            </a:pPr>
            <a:endParaRPr lang="en-US" sz="3000" dirty="0"/>
          </a:p>
          <a:p>
            <a:pPr>
              <a:spcAft>
                <a:spcPts val="600"/>
              </a:spcAft>
            </a:pPr>
            <a:r>
              <a:rPr lang="en-US" sz="3000" dirty="0"/>
              <a:t>Updated PM Checklist incorporating QA</a:t>
            </a:r>
          </a:p>
          <a:p>
            <a:pPr>
              <a:spcAft>
                <a:spcPts val="600"/>
              </a:spcAft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latin typeface="+mn-lt"/>
              </a:rPr>
              <a:t>Goals/Next Steps</a:t>
            </a:r>
          </a:p>
        </p:txBody>
      </p:sp>
    </p:spTree>
    <p:extLst>
      <p:ext uri="{BB962C8B-B14F-4D97-AF65-F5344CB8AC3E}">
        <p14:creationId xmlns:p14="http://schemas.microsoft.com/office/powerpoint/2010/main" val="137354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49022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3000" dirty="0"/>
          </a:p>
          <a:p>
            <a:pPr marL="2286000" indent="0">
              <a:spcAft>
                <a:spcPts val="600"/>
              </a:spcAft>
              <a:buNone/>
            </a:pPr>
            <a:r>
              <a:rPr lang="en-US" sz="3000" b="1" dirty="0"/>
              <a:t>Liesl Margolin</a:t>
            </a:r>
          </a:p>
          <a:p>
            <a:pPr marL="2286000" indent="0">
              <a:spcBef>
                <a:spcPts val="600"/>
              </a:spcBef>
              <a:buNone/>
            </a:pPr>
            <a:r>
              <a:rPr lang="en-US" sz="3000" dirty="0">
                <a:hlinkClick r:id="rId3"/>
              </a:rPr>
              <a:t>lsm232@cornell.edu</a:t>
            </a:r>
            <a:endParaRPr lang="en-US" sz="3000" dirty="0"/>
          </a:p>
          <a:p>
            <a:pPr marL="2286000" indent="0">
              <a:spcBef>
                <a:spcPts val="600"/>
              </a:spcBef>
              <a:buNone/>
            </a:pPr>
            <a:r>
              <a:rPr lang="en-US" sz="3000" dirty="0"/>
              <a:t>cell: (607) 277-0103</a:t>
            </a:r>
          </a:p>
          <a:p>
            <a:pPr marL="2286000" indent="0">
              <a:spcAft>
                <a:spcPts val="600"/>
              </a:spcAft>
              <a:buNone/>
            </a:pPr>
            <a:endParaRPr lang="en-US" sz="1400" dirty="0"/>
          </a:p>
          <a:p>
            <a:pPr marL="2286000" indent="0">
              <a:spcBef>
                <a:spcPts val="600"/>
              </a:spcBef>
              <a:buNone/>
            </a:pPr>
            <a:r>
              <a:rPr lang="en-US" sz="3000" dirty="0"/>
              <a:t>Humphreys – 2</a:t>
            </a:r>
            <a:r>
              <a:rPr lang="en-US" sz="3000" baseline="30000" dirty="0"/>
              <a:t>nd</a:t>
            </a:r>
            <a:r>
              <a:rPr lang="en-US" sz="3000" dirty="0"/>
              <a:t> Floor</a:t>
            </a:r>
          </a:p>
          <a:p>
            <a:pPr marL="2286000" indent="0">
              <a:spcBef>
                <a:spcPts val="600"/>
              </a:spcBef>
              <a:buNone/>
            </a:pPr>
            <a:r>
              <a:rPr lang="en-US" sz="3000" dirty="0"/>
              <a:t>(or on a jobsite near you)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/>
            <a:r>
              <a:rPr lang="en-US" sz="3600" u="sng" dirty="0">
                <a:solidFill>
                  <a:schemeClr val="tx1"/>
                </a:solidFill>
                <a:latin typeface="+mn-lt"/>
              </a:rPr>
              <a:t>Quality Assurance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8530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49022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sz="3000" b="1" dirty="0"/>
              <a:t>Owner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Design Team Selection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Contractor Selection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Clear Expectations</a:t>
            </a:r>
          </a:p>
          <a:p>
            <a:pPr marL="0" indent="0">
              <a:spcBef>
                <a:spcPts val="1200"/>
              </a:spcBef>
              <a:spcAft>
                <a:spcPts val="400"/>
              </a:spcAft>
              <a:buNone/>
            </a:pPr>
            <a:r>
              <a:rPr lang="en-US" sz="3000" b="1" dirty="0"/>
              <a:t>Designer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Excellent Construction Documents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Inspections Defined During Construction</a:t>
            </a:r>
          </a:p>
          <a:p>
            <a:pPr marL="0" indent="0">
              <a:spcBef>
                <a:spcPts val="1200"/>
              </a:spcBef>
              <a:spcAft>
                <a:spcPts val="400"/>
              </a:spcAft>
              <a:buNone/>
            </a:pPr>
            <a:r>
              <a:rPr lang="en-US" sz="3000" b="1" dirty="0"/>
              <a:t>Contractor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Execution of Construction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Contractor Quality Control Process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98BBD72-D914-2046-3151-D48697573475}"/>
              </a:ext>
            </a:extLst>
          </p:cNvPr>
          <p:cNvSpPr txBox="1">
            <a:spLocks/>
          </p:cNvSpPr>
          <p:nvPr/>
        </p:nvSpPr>
        <p:spPr>
          <a:xfrm>
            <a:off x="285750" y="693089"/>
            <a:ext cx="867765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>
                <a:solidFill>
                  <a:schemeClr val="tx1"/>
                </a:solidFill>
                <a:latin typeface="+mn-lt"/>
              </a:rPr>
              <a:t>Who is Responsible for Quality?</a:t>
            </a:r>
          </a:p>
        </p:txBody>
      </p:sp>
    </p:spTree>
    <p:extLst>
      <p:ext uri="{BB962C8B-B14F-4D97-AF65-F5344CB8AC3E}">
        <p14:creationId xmlns:p14="http://schemas.microsoft.com/office/powerpoint/2010/main" val="1246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2" y="1752600"/>
            <a:ext cx="4050929" cy="48878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Cornell buildings       &amp; renovations are       complex</a:t>
            </a:r>
          </a:p>
          <a:p>
            <a:endParaRPr lang="en-US" dirty="0"/>
          </a:p>
          <a:p>
            <a:r>
              <a:rPr lang="en-US" dirty="0"/>
              <a:t>Construction schedules are aggressive</a:t>
            </a:r>
          </a:p>
          <a:p>
            <a:endParaRPr lang="en-US" dirty="0"/>
          </a:p>
          <a:p>
            <a:r>
              <a:rPr lang="en-US" dirty="0"/>
              <a:t>Architect/Engineer team variability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693089"/>
            <a:ext cx="8677656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  <a:latin typeface="+mn-lt"/>
              </a:rPr>
              <a:t>A Case for Quality Assurance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4DE4FE6-C28E-7AFA-BD25-EF41BE60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64" y="4479328"/>
            <a:ext cx="3171562" cy="23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9E314F-2B63-A2B5-49DF-826A23D43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22420" r="28427" b="22628"/>
          <a:stretch/>
        </p:blipFill>
        <p:spPr bwMode="auto">
          <a:xfrm>
            <a:off x="5262879" y="1609029"/>
            <a:ext cx="3888420" cy="25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996EF3-876D-91FE-6A93-FEE93D0420DD}"/>
              </a:ext>
            </a:extLst>
          </p:cNvPr>
          <p:cNvSpPr txBox="1"/>
          <p:nvPr/>
        </p:nvSpPr>
        <p:spPr>
          <a:xfrm>
            <a:off x="4038600" y="4497629"/>
            <a:ext cx="1589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1930s. 84 architectural drawings, 7 electrical , 3 mech, 10 site drawings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0FE1D-9AAF-9830-2918-AF99E48AE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33" y="1602573"/>
            <a:ext cx="2382131" cy="47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&amp; Project Management priority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Allocated funding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position created at beginning of 2023</a:t>
            </a:r>
          </a:p>
          <a:p>
            <a:pPr lvl="1"/>
            <a:r>
              <a:rPr lang="en-US" dirty="0"/>
              <a:t>Liesl Margolin – Manager </a:t>
            </a:r>
          </a:p>
          <a:p>
            <a:pPr lvl="1"/>
            <a:r>
              <a:rPr lang="en-US" dirty="0"/>
              <a:t>Based in Facilities Engineering (often on jobsites)</a:t>
            </a: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468C72-554D-282A-1353-810E95D03037}"/>
              </a:ext>
            </a:extLst>
          </p:cNvPr>
          <p:cNvSpPr txBox="1">
            <a:spLocks/>
          </p:cNvSpPr>
          <p:nvPr/>
        </p:nvSpPr>
        <p:spPr>
          <a:xfrm>
            <a:off x="285750" y="693089"/>
            <a:ext cx="867765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>
                <a:solidFill>
                  <a:schemeClr val="tx1"/>
                </a:solidFill>
                <a:latin typeface="+mn-lt"/>
              </a:rPr>
              <a:t>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7232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Supplements our Project &amp; Construction Managers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/>
          </a:p>
          <a:p>
            <a:pPr>
              <a:lnSpc>
                <a:spcPct val="110000"/>
              </a:lnSpc>
            </a:pPr>
            <a:r>
              <a:rPr lang="en-US" sz="3000" dirty="0"/>
              <a:t>Engages Subject Matter Experts in FE, working towards engagement across FCS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/>
          </a:p>
          <a:p>
            <a:pPr>
              <a:lnSpc>
                <a:spcPct val="110000"/>
              </a:lnSpc>
            </a:pPr>
            <a:r>
              <a:rPr lang="en-US" sz="3000" dirty="0"/>
              <a:t>Interfaces with designers of record, commissioning agents, and third-party testing in concert with PMs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/>
          </a:p>
          <a:p>
            <a:pPr>
              <a:lnSpc>
                <a:spcPct val="110000"/>
              </a:lnSpc>
            </a:pPr>
            <a:r>
              <a:rPr lang="en-US" sz="3000" dirty="0"/>
              <a:t>A job-specific approach for each Cornell project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E71AA4C-B895-36F8-8079-55DC44220B90}"/>
              </a:ext>
            </a:extLst>
          </p:cNvPr>
          <p:cNvSpPr txBox="1">
            <a:spLocks/>
          </p:cNvSpPr>
          <p:nvPr/>
        </p:nvSpPr>
        <p:spPr>
          <a:xfrm>
            <a:off x="285750" y="693089"/>
            <a:ext cx="867765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>
                <a:solidFill>
                  <a:schemeClr val="tx1"/>
                </a:solidFill>
                <a:latin typeface="+mn-lt"/>
              </a:rPr>
              <a:t>Cornell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24499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60FDE-814B-0292-937A-8A8CD9B0E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514350" indent="-51435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Increased connectivity across Cornell project teams, within Central Facilities, and across campus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Focused Cornell and design team attention on critical project components to ensure success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Strengthened feedback loop to inform future projects via design &amp; construction standards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5104254-B55B-43EC-F503-4B9E5E388EDC}"/>
              </a:ext>
            </a:extLst>
          </p:cNvPr>
          <p:cNvSpPr txBox="1">
            <a:spLocks/>
          </p:cNvSpPr>
          <p:nvPr/>
        </p:nvSpPr>
        <p:spPr>
          <a:xfrm>
            <a:off x="285750" y="693089"/>
            <a:ext cx="867765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>
                <a:solidFill>
                  <a:schemeClr val="tx1"/>
                </a:solidFill>
                <a:latin typeface="+mn-lt"/>
              </a:rPr>
              <a:t>Quality Assurance Outcomes</a:t>
            </a:r>
          </a:p>
        </p:txBody>
      </p:sp>
    </p:spTree>
    <p:extLst>
      <p:ext uri="{BB962C8B-B14F-4D97-AF65-F5344CB8AC3E}">
        <p14:creationId xmlns:p14="http://schemas.microsoft.com/office/powerpoint/2010/main" val="4058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Engineering and Project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1911E-1BC9-EA7B-83DD-B2A95387DE4E}"/>
              </a:ext>
            </a:extLst>
          </p:cNvPr>
          <p:cNvSpPr txBox="1"/>
          <p:nvPr/>
        </p:nvSpPr>
        <p:spPr>
          <a:xfrm>
            <a:off x="2428875" y="925278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0" dirty="0">
                <a:solidFill>
                  <a:srgbClr val="333333"/>
                </a:solidFill>
                <a:effectLst/>
              </a:rPr>
              <a:t>Integrated Project Delivery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F67D2E-7111-81E0-7489-E5FAB5D98699}"/>
              </a:ext>
            </a:extLst>
          </p:cNvPr>
          <p:cNvGrpSpPr/>
          <p:nvPr/>
        </p:nvGrpSpPr>
        <p:grpSpPr>
          <a:xfrm>
            <a:off x="533029" y="1370866"/>
            <a:ext cx="5710599" cy="5716205"/>
            <a:chOff x="461467" y="1331662"/>
            <a:chExt cx="5710599" cy="571620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4632295-653B-A908-7039-E12ACDA91091}"/>
                </a:ext>
              </a:extLst>
            </p:cNvPr>
            <p:cNvSpPr/>
            <p:nvPr/>
          </p:nvSpPr>
          <p:spPr>
            <a:xfrm>
              <a:off x="2833603" y="3872667"/>
              <a:ext cx="2664757" cy="2664757"/>
            </a:xfrm>
            <a:custGeom>
              <a:avLst/>
              <a:gdLst>
                <a:gd name="connsiteX0" fmla="*/ 1891456 w 2664757"/>
                <a:gd name="connsiteY0" fmla="*/ 424865 h 2664757"/>
                <a:gd name="connsiteX1" fmla="*/ 2098732 w 2664757"/>
                <a:gd name="connsiteY1" fmla="*/ 250930 h 2664757"/>
                <a:gd name="connsiteX2" fmla="*/ 2264321 w 2664757"/>
                <a:gd name="connsiteY2" fmla="*/ 389876 h 2664757"/>
                <a:gd name="connsiteX3" fmla="*/ 2129022 w 2664757"/>
                <a:gd name="connsiteY3" fmla="*/ 624207 h 2664757"/>
                <a:gd name="connsiteX4" fmla="*/ 2343995 w 2664757"/>
                <a:gd name="connsiteY4" fmla="*/ 996551 h 2664757"/>
                <a:gd name="connsiteX5" fmla="*/ 2614581 w 2664757"/>
                <a:gd name="connsiteY5" fmla="*/ 996544 h 2664757"/>
                <a:gd name="connsiteX6" fmla="*/ 2652117 w 2664757"/>
                <a:gd name="connsiteY6" fmla="*/ 1209421 h 2664757"/>
                <a:gd name="connsiteX7" fmla="*/ 2397847 w 2664757"/>
                <a:gd name="connsiteY7" fmla="*/ 1301960 h 2664757"/>
                <a:gd name="connsiteX8" fmla="*/ 2323188 w 2664757"/>
                <a:gd name="connsiteY8" fmla="*/ 1725374 h 2664757"/>
                <a:gd name="connsiteX9" fmla="*/ 2530473 w 2664757"/>
                <a:gd name="connsiteY9" fmla="*/ 1899298 h 2664757"/>
                <a:gd name="connsiteX10" fmla="*/ 2422392 w 2664757"/>
                <a:gd name="connsiteY10" fmla="*/ 2086499 h 2664757"/>
                <a:gd name="connsiteX11" fmla="*/ 2168127 w 2664757"/>
                <a:gd name="connsiteY11" fmla="*/ 1993947 h 2664757"/>
                <a:gd name="connsiteX12" fmla="*/ 1838769 w 2664757"/>
                <a:gd name="connsiteY12" fmla="*/ 2270311 h 2664757"/>
                <a:gd name="connsiteX13" fmla="*/ 1885763 w 2664757"/>
                <a:gd name="connsiteY13" fmla="*/ 2536784 h 2664757"/>
                <a:gd name="connsiteX14" fmla="*/ 1682638 w 2664757"/>
                <a:gd name="connsiteY14" fmla="*/ 2610715 h 2664757"/>
                <a:gd name="connsiteX15" fmla="*/ 1547351 w 2664757"/>
                <a:gd name="connsiteY15" fmla="*/ 2376378 h 2664757"/>
                <a:gd name="connsiteX16" fmla="*/ 1117405 w 2664757"/>
                <a:gd name="connsiteY16" fmla="*/ 2376378 h 2664757"/>
                <a:gd name="connsiteX17" fmla="*/ 982119 w 2664757"/>
                <a:gd name="connsiteY17" fmla="*/ 2610715 h 2664757"/>
                <a:gd name="connsiteX18" fmla="*/ 778994 w 2664757"/>
                <a:gd name="connsiteY18" fmla="*/ 2536784 h 2664757"/>
                <a:gd name="connsiteX19" fmla="*/ 825987 w 2664757"/>
                <a:gd name="connsiteY19" fmla="*/ 2270311 h 2664757"/>
                <a:gd name="connsiteX20" fmla="*/ 496629 w 2664757"/>
                <a:gd name="connsiteY20" fmla="*/ 1993947 h 2664757"/>
                <a:gd name="connsiteX21" fmla="*/ 242365 w 2664757"/>
                <a:gd name="connsiteY21" fmla="*/ 2086499 h 2664757"/>
                <a:gd name="connsiteX22" fmla="*/ 134284 w 2664757"/>
                <a:gd name="connsiteY22" fmla="*/ 1899298 h 2664757"/>
                <a:gd name="connsiteX23" fmla="*/ 341569 w 2664757"/>
                <a:gd name="connsiteY23" fmla="*/ 1725374 h 2664757"/>
                <a:gd name="connsiteX24" fmla="*/ 266910 w 2664757"/>
                <a:gd name="connsiteY24" fmla="*/ 1301960 h 2664757"/>
                <a:gd name="connsiteX25" fmla="*/ 12640 w 2664757"/>
                <a:gd name="connsiteY25" fmla="*/ 1209421 h 2664757"/>
                <a:gd name="connsiteX26" fmla="*/ 50176 w 2664757"/>
                <a:gd name="connsiteY26" fmla="*/ 996544 h 2664757"/>
                <a:gd name="connsiteX27" fmla="*/ 320762 w 2664757"/>
                <a:gd name="connsiteY27" fmla="*/ 996551 h 2664757"/>
                <a:gd name="connsiteX28" fmla="*/ 535735 w 2664757"/>
                <a:gd name="connsiteY28" fmla="*/ 624207 h 2664757"/>
                <a:gd name="connsiteX29" fmla="*/ 400436 w 2664757"/>
                <a:gd name="connsiteY29" fmla="*/ 389876 h 2664757"/>
                <a:gd name="connsiteX30" fmla="*/ 566025 w 2664757"/>
                <a:gd name="connsiteY30" fmla="*/ 250930 h 2664757"/>
                <a:gd name="connsiteX31" fmla="*/ 773301 w 2664757"/>
                <a:gd name="connsiteY31" fmla="*/ 424865 h 2664757"/>
                <a:gd name="connsiteX32" fmla="*/ 1177318 w 2664757"/>
                <a:gd name="connsiteY32" fmla="*/ 277815 h 2664757"/>
                <a:gd name="connsiteX33" fmla="*/ 1224298 w 2664757"/>
                <a:gd name="connsiteY33" fmla="*/ 11339 h 2664757"/>
                <a:gd name="connsiteX34" fmla="*/ 1440459 w 2664757"/>
                <a:gd name="connsiteY34" fmla="*/ 11339 h 2664757"/>
                <a:gd name="connsiteX35" fmla="*/ 1487439 w 2664757"/>
                <a:gd name="connsiteY35" fmla="*/ 277815 h 2664757"/>
                <a:gd name="connsiteX36" fmla="*/ 1891456 w 2664757"/>
                <a:gd name="connsiteY36" fmla="*/ 424865 h 266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64757" h="2664757">
                  <a:moveTo>
                    <a:pt x="1891456" y="424865"/>
                  </a:moveTo>
                  <a:lnTo>
                    <a:pt x="2098732" y="250930"/>
                  </a:lnTo>
                  <a:lnTo>
                    <a:pt x="2264321" y="389876"/>
                  </a:lnTo>
                  <a:lnTo>
                    <a:pt x="2129022" y="624207"/>
                  </a:lnTo>
                  <a:cubicBezTo>
                    <a:pt x="2225227" y="732431"/>
                    <a:pt x="2298373" y="859123"/>
                    <a:pt x="2343995" y="996551"/>
                  </a:cubicBezTo>
                  <a:lnTo>
                    <a:pt x="2614581" y="996544"/>
                  </a:lnTo>
                  <a:lnTo>
                    <a:pt x="2652117" y="1209421"/>
                  </a:lnTo>
                  <a:lnTo>
                    <a:pt x="2397847" y="1301960"/>
                  </a:lnTo>
                  <a:cubicBezTo>
                    <a:pt x="2401979" y="1446704"/>
                    <a:pt x="2376576" y="1590772"/>
                    <a:pt x="2323188" y="1725374"/>
                  </a:cubicBezTo>
                  <a:lnTo>
                    <a:pt x="2530473" y="1899298"/>
                  </a:lnTo>
                  <a:lnTo>
                    <a:pt x="2422392" y="2086499"/>
                  </a:lnTo>
                  <a:lnTo>
                    <a:pt x="2168127" y="1993947"/>
                  </a:lnTo>
                  <a:cubicBezTo>
                    <a:pt x="2078253" y="2107484"/>
                    <a:pt x="1966188" y="2201518"/>
                    <a:pt x="1838769" y="2270311"/>
                  </a:cubicBezTo>
                  <a:lnTo>
                    <a:pt x="1885763" y="2536784"/>
                  </a:lnTo>
                  <a:lnTo>
                    <a:pt x="1682638" y="2610715"/>
                  </a:lnTo>
                  <a:lnTo>
                    <a:pt x="1547351" y="2376378"/>
                  </a:lnTo>
                  <a:cubicBezTo>
                    <a:pt x="1405523" y="2405582"/>
                    <a:pt x="1259233" y="2405582"/>
                    <a:pt x="1117405" y="2376378"/>
                  </a:cubicBezTo>
                  <a:lnTo>
                    <a:pt x="982119" y="2610715"/>
                  </a:lnTo>
                  <a:lnTo>
                    <a:pt x="778994" y="2536784"/>
                  </a:lnTo>
                  <a:lnTo>
                    <a:pt x="825987" y="2270311"/>
                  </a:lnTo>
                  <a:cubicBezTo>
                    <a:pt x="698569" y="2201518"/>
                    <a:pt x="586503" y="2107484"/>
                    <a:pt x="496629" y="1993947"/>
                  </a:cubicBezTo>
                  <a:lnTo>
                    <a:pt x="242365" y="2086499"/>
                  </a:lnTo>
                  <a:lnTo>
                    <a:pt x="134284" y="1899298"/>
                  </a:lnTo>
                  <a:lnTo>
                    <a:pt x="341569" y="1725374"/>
                  </a:lnTo>
                  <a:cubicBezTo>
                    <a:pt x="288180" y="1590772"/>
                    <a:pt x="262777" y="1446704"/>
                    <a:pt x="266910" y="1301960"/>
                  </a:cubicBezTo>
                  <a:lnTo>
                    <a:pt x="12640" y="1209421"/>
                  </a:lnTo>
                  <a:lnTo>
                    <a:pt x="50176" y="996544"/>
                  </a:lnTo>
                  <a:lnTo>
                    <a:pt x="320762" y="996551"/>
                  </a:lnTo>
                  <a:cubicBezTo>
                    <a:pt x="366384" y="859123"/>
                    <a:pt x="439530" y="732431"/>
                    <a:pt x="535735" y="624207"/>
                  </a:cubicBezTo>
                  <a:lnTo>
                    <a:pt x="400436" y="389876"/>
                  </a:lnTo>
                  <a:lnTo>
                    <a:pt x="566025" y="250930"/>
                  </a:lnTo>
                  <a:lnTo>
                    <a:pt x="773301" y="424865"/>
                  </a:lnTo>
                  <a:cubicBezTo>
                    <a:pt x="896587" y="348914"/>
                    <a:pt x="1034055" y="298880"/>
                    <a:pt x="1177318" y="277815"/>
                  </a:cubicBezTo>
                  <a:lnTo>
                    <a:pt x="1224298" y="11339"/>
                  </a:lnTo>
                  <a:lnTo>
                    <a:pt x="1440459" y="11339"/>
                  </a:lnTo>
                  <a:lnTo>
                    <a:pt x="1487439" y="277815"/>
                  </a:lnTo>
                  <a:cubicBezTo>
                    <a:pt x="1630702" y="298880"/>
                    <a:pt x="1768170" y="348914"/>
                    <a:pt x="1891456" y="424865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405" tIns="650877" rIns="562405" bIns="69748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Project Management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654A91D-88C9-7A52-3740-DEBB832085BC}"/>
                </a:ext>
              </a:extLst>
            </p:cNvPr>
            <p:cNvSpPr/>
            <p:nvPr/>
          </p:nvSpPr>
          <p:spPr>
            <a:xfrm>
              <a:off x="1372997" y="3330918"/>
              <a:ext cx="1860179" cy="1860179"/>
            </a:xfrm>
            <a:custGeom>
              <a:avLst/>
              <a:gdLst>
                <a:gd name="connsiteX0" fmla="*/ 1391873 w 1860179"/>
                <a:gd name="connsiteY0" fmla="*/ 471136 h 1860179"/>
                <a:gd name="connsiteX1" fmla="*/ 1666313 w 1860179"/>
                <a:gd name="connsiteY1" fmla="*/ 388425 h 1860179"/>
                <a:gd name="connsiteX2" fmla="*/ 1767296 w 1860179"/>
                <a:gd name="connsiteY2" fmla="*/ 563334 h 1860179"/>
                <a:gd name="connsiteX3" fmla="*/ 1558447 w 1860179"/>
                <a:gd name="connsiteY3" fmla="*/ 759650 h 1860179"/>
                <a:gd name="connsiteX4" fmla="*/ 1558447 w 1860179"/>
                <a:gd name="connsiteY4" fmla="*/ 1100530 h 1860179"/>
                <a:gd name="connsiteX5" fmla="*/ 1767296 w 1860179"/>
                <a:gd name="connsiteY5" fmla="*/ 1296845 h 1860179"/>
                <a:gd name="connsiteX6" fmla="*/ 1666313 w 1860179"/>
                <a:gd name="connsiteY6" fmla="*/ 1471754 h 1860179"/>
                <a:gd name="connsiteX7" fmla="*/ 1391873 w 1860179"/>
                <a:gd name="connsiteY7" fmla="*/ 1389043 h 1860179"/>
                <a:gd name="connsiteX8" fmla="*/ 1096662 w 1860179"/>
                <a:gd name="connsiteY8" fmla="*/ 1559483 h 1860179"/>
                <a:gd name="connsiteX9" fmla="*/ 1031073 w 1860179"/>
                <a:gd name="connsiteY9" fmla="*/ 1838510 h 1860179"/>
                <a:gd name="connsiteX10" fmla="*/ 829106 w 1860179"/>
                <a:gd name="connsiteY10" fmla="*/ 1838510 h 1860179"/>
                <a:gd name="connsiteX11" fmla="*/ 763516 w 1860179"/>
                <a:gd name="connsiteY11" fmla="*/ 1559483 h 1860179"/>
                <a:gd name="connsiteX12" fmla="*/ 468305 w 1860179"/>
                <a:gd name="connsiteY12" fmla="*/ 1389043 h 1860179"/>
                <a:gd name="connsiteX13" fmla="*/ 193866 w 1860179"/>
                <a:gd name="connsiteY13" fmla="*/ 1471754 h 1860179"/>
                <a:gd name="connsiteX14" fmla="*/ 92883 w 1860179"/>
                <a:gd name="connsiteY14" fmla="*/ 1296845 h 1860179"/>
                <a:gd name="connsiteX15" fmla="*/ 301732 w 1860179"/>
                <a:gd name="connsiteY15" fmla="*/ 1100529 h 1860179"/>
                <a:gd name="connsiteX16" fmla="*/ 301732 w 1860179"/>
                <a:gd name="connsiteY16" fmla="*/ 759649 h 1860179"/>
                <a:gd name="connsiteX17" fmla="*/ 92883 w 1860179"/>
                <a:gd name="connsiteY17" fmla="*/ 563334 h 1860179"/>
                <a:gd name="connsiteX18" fmla="*/ 193866 w 1860179"/>
                <a:gd name="connsiteY18" fmla="*/ 388425 h 1860179"/>
                <a:gd name="connsiteX19" fmla="*/ 468306 w 1860179"/>
                <a:gd name="connsiteY19" fmla="*/ 471136 h 1860179"/>
                <a:gd name="connsiteX20" fmla="*/ 763517 w 1860179"/>
                <a:gd name="connsiteY20" fmla="*/ 300696 h 1860179"/>
                <a:gd name="connsiteX21" fmla="*/ 829106 w 1860179"/>
                <a:gd name="connsiteY21" fmla="*/ 21669 h 1860179"/>
                <a:gd name="connsiteX22" fmla="*/ 1031073 w 1860179"/>
                <a:gd name="connsiteY22" fmla="*/ 21669 h 1860179"/>
                <a:gd name="connsiteX23" fmla="*/ 1096663 w 1860179"/>
                <a:gd name="connsiteY23" fmla="*/ 300696 h 1860179"/>
                <a:gd name="connsiteX24" fmla="*/ 1391874 w 1860179"/>
                <a:gd name="connsiteY24" fmla="*/ 471136 h 1860179"/>
                <a:gd name="connsiteX25" fmla="*/ 1391873 w 1860179"/>
                <a:gd name="connsiteY25" fmla="*/ 471136 h 186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0179" h="1860179">
                  <a:moveTo>
                    <a:pt x="1391873" y="471136"/>
                  </a:moveTo>
                  <a:lnTo>
                    <a:pt x="1666313" y="388425"/>
                  </a:lnTo>
                  <a:lnTo>
                    <a:pt x="1767296" y="563334"/>
                  </a:lnTo>
                  <a:lnTo>
                    <a:pt x="1558447" y="759650"/>
                  </a:lnTo>
                  <a:cubicBezTo>
                    <a:pt x="1588721" y="871260"/>
                    <a:pt x="1588721" y="988920"/>
                    <a:pt x="1558447" y="1100530"/>
                  </a:cubicBezTo>
                  <a:lnTo>
                    <a:pt x="1767296" y="1296845"/>
                  </a:lnTo>
                  <a:lnTo>
                    <a:pt x="1666313" y="1471754"/>
                  </a:lnTo>
                  <a:lnTo>
                    <a:pt x="1391873" y="1389043"/>
                  </a:lnTo>
                  <a:cubicBezTo>
                    <a:pt x="1310353" y="1471066"/>
                    <a:pt x="1208457" y="1529896"/>
                    <a:pt x="1096662" y="1559483"/>
                  </a:cubicBezTo>
                  <a:lnTo>
                    <a:pt x="1031073" y="1838510"/>
                  </a:lnTo>
                  <a:lnTo>
                    <a:pt x="829106" y="1838510"/>
                  </a:lnTo>
                  <a:lnTo>
                    <a:pt x="763516" y="1559483"/>
                  </a:lnTo>
                  <a:cubicBezTo>
                    <a:pt x="651722" y="1529896"/>
                    <a:pt x="549826" y="1471066"/>
                    <a:pt x="468305" y="1389043"/>
                  </a:cubicBezTo>
                  <a:lnTo>
                    <a:pt x="193866" y="1471754"/>
                  </a:lnTo>
                  <a:lnTo>
                    <a:pt x="92883" y="1296845"/>
                  </a:lnTo>
                  <a:lnTo>
                    <a:pt x="301732" y="1100529"/>
                  </a:lnTo>
                  <a:cubicBezTo>
                    <a:pt x="271458" y="988919"/>
                    <a:pt x="271458" y="871259"/>
                    <a:pt x="301732" y="759649"/>
                  </a:cubicBezTo>
                  <a:lnTo>
                    <a:pt x="92883" y="563334"/>
                  </a:lnTo>
                  <a:lnTo>
                    <a:pt x="193866" y="388425"/>
                  </a:lnTo>
                  <a:lnTo>
                    <a:pt x="468306" y="471136"/>
                  </a:lnTo>
                  <a:cubicBezTo>
                    <a:pt x="549826" y="389113"/>
                    <a:pt x="651722" y="330283"/>
                    <a:pt x="763517" y="300696"/>
                  </a:cubicBezTo>
                  <a:lnTo>
                    <a:pt x="829106" y="21669"/>
                  </a:lnTo>
                  <a:lnTo>
                    <a:pt x="1031073" y="21669"/>
                  </a:lnTo>
                  <a:lnTo>
                    <a:pt x="1096663" y="300696"/>
                  </a:lnTo>
                  <a:cubicBezTo>
                    <a:pt x="1208457" y="330283"/>
                    <a:pt x="1310353" y="389113"/>
                    <a:pt x="1391874" y="471136"/>
                  </a:cubicBezTo>
                  <a:lnTo>
                    <a:pt x="1391873" y="471136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4976" tIns="497806" rIns="494976" bIns="497806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Subject Matter Experts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69B12A-A2F6-72F7-DC12-480898651976}"/>
                </a:ext>
              </a:extLst>
            </p:cNvPr>
            <p:cNvSpPr/>
            <p:nvPr/>
          </p:nvSpPr>
          <p:spPr>
            <a:xfrm>
              <a:off x="571927" y="1573124"/>
              <a:ext cx="2261676" cy="2261676"/>
            </a:xfrm>
            <a:custGeom>
              <a:avLst/>
              <a:gdLst>
                <a:gd name="connsiteX0" fmla="*/ 1381750 w 1846650"/>
                <a:gd name="connsiteY0" fmla="*/ 467710 h 1846650"/>
                <a:gd name="connsiteX1" fmla="*/ 1654194 w 1846650"/>
                <a:gd name="connsiteY1" fmla="*/ 385600 h 1846650"/>
                <a:gd name="connsiteX2" fmla="*/ 1754443 w 1846650"/>
                <a:gd name="connsiteY2" fmla="*/ 559237 h 1846650"/>
                <a:gd name="connsiteX3" fmla="*/ 1547112 w 1846650"/>
                <a:gd name="connsiteY3" fmla="*/ 754125 h 1846650"/>
                <a:gd name="connsiteX4" fmla="*/ 1547112 w 1846650"/>
                <a:gd name="connsiteY4" fmla="*/ 1092526 h 1846650"/>
                <a:gd name="connsiteX5" fmla="*/ 1754443 w 1846650"/>
                <a:gd name="connsiteY5" fmla="*/ 1287413 h 1846650"/>
                <a:gd name="connsiteX6" fmla="*/ 1654194 w 1846650"/>
                <a:gd name="connsiteY6" fmla="*/ 1461050 h 1846650"/>
                <a:gd name="connsiteX7" fmla="*/ 1381750 w 1846650"/>
                <a:gd name="connsiteY7" fmla="*/ 1378940 h 1846650"/>
                <a:gd name="connsiteX8" fmla="*/ 1088686 w 1846650"/>
                <a:gd name="connsiteY8" fmla="*/ 1548140 h 1846650"/>
                <a:gd name="connsiteX9" fmla="*/ 1023574 w 1846650"/>
                <a:gd name="connsiteY9" fmla="*/ 1825138 h 1846650"/>
                <a:gd name="connsiteX10" fmla="*/ 823076 w 1846650"/>
                <a:gd name="connsiteY10" fmla="*/ 1825138 h 1846650"/>
                <a:gd name="connsiteX11" fmla="*/ 757963 w 1846650"/>
                <a:gd name="connsiteY11" fmla="*/ 1548141 h 1846650"/>
                <a:gd name="connsiteX12" fmla="*/ 464899 w 1846650"/>
                <a:gd name="connsiteY12" fmla="*/ 1378941 h 1846650"/>
                <a:gd name="connsiteX13" fmla="*/ 192456 w 1846650"/>
                <a:gd name="connsiteY13" fmla="*/ 1461050 h 1846650"/>
                <a:gd name="connsiteX14" fmla="*/ 92207 w 1846650"/>
                <a:gd name="connsiteY14" fmla="*/ 1287413 h 1846650"/>
                <a:gd name="connsiteX15" fmla="*/ 299538 w 1846650"/>
                <a:gd name="connsiteY15" fmla="*/ 1092525 h 1846650"/>
                <a:gd name="connsiteX16" fmla="*/ 299538 w 1846650"/>
                <a:gd name="connsiteY16" fmla="*/ 754124 h 1846650"/>
                <a:gd name="connsiteX17" fmla="*/ 92207 w 1846650"/>
                <a:gd name="connsiteY17" fmla="*/ 559237 h 1846650"/>
                <a:gd name="connsiteX18" fmla="*/ 192456 w 1846650"/>
                <a:gd name="connsiteY18" fmla="*/ 385600 h 1846650"/>
                <a:gd name="connsiteX19" fmla="*/ 464900 w 1846650"/>
                <a:gd name="connsiteY19" fmla="*/ 467710 h 1846650"/>
                <a:gd name="connsiteX20" fmla="*/ 757964 w 1846650"/>
                <a:gd name="connsiteY20" fmla="*/ 298510 h 1846650"/>
                <a:gd name="connsiteX21" fmla="*/ 823076 w 1846650"/>
                <a:gd name="connsiteY21" fmla="*/ 21512 h 1846650"/>
                <a:gd name="connsiteX22" fmla="*/ 1023574 w 1846650"/>
                <a:gd name="connsiteY22" fmla="*/ 21512 h 1846650"/>
                <a:gd name="connsiteX23" fmla="*/ 1088687 w 1846650"/>
                <a:gd name="connsiteY23" fmla="*/ 298509 h 1846650"/>
                <a:gd name="connsiteX24" fmla="*/ 1381751 w 1846650"/>
                <a:gd name="connsiteY24" fmla="*/ 467709 h 1846650"/>
                <a:gd name="connsiteX25" fmla="*/ 1381750 w 1846650"/>
                <a:gd name="connsiteY25" fmla="*/ 467710 h 184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46650" h="1846650">
                  <a:moveTo>
                    <a:pt x="1188591" y="467116"/>
                  </a:moveTo>
                  <a:lnTo>
                    <a:pt x="1386108" y="344784"/>
                  </a:lnTo>
                  <a:lnTo>
                    <a:pt x="1501866" y="460542"/>
                  </a:lnTo>
                  <a:lnTo>
                    <a:pt x="1379534" y="658060"/>
                  </a:lnTo>
                  <a:cubicBezTo>
                    <a:pt x="1426651" y="739092"/>
                    <a:pt x="1451335" y="831212"/>
                    <a:pt x="1451046" y="924948"/>
                  </a:cubicBezTo>
                  <a:lnTo>
                    <a:pt x="1655748" y="1034836"/>
                  </a:lnTo>
                  <a:lnTo>
                    <a:pt x="1613378" y="1192964"/>
                  </a:lnTo>
                  <a:lnTo>
                    <a:pt x="1381156" y="1185781"/>
                  </a:lnTo>
                  <a:cubicBezTo>
                    <a:pt x="1334538" y="1267101"/>
                    <a:pt x="1267101" y="1334538"/>
                    <a:pt x="1185780" y="1381156"/>
                  </a:cubicBezTo>
                  <a:lnTo>
                    <a:pt x="1192964" y="1613377"/>
                  </a:lnTo>
                  <a:lnTo>
                    <a:pt x="1034837" y="1655747"/>
                  </a:lnTo>
                  <a:lnTo>
                    <a:pt x="924947" y="1451047"/>
                  </a:lnTo>
                  <a:cubicBezTo>
                    <a:pt x="831212" y="1451335"/>
                    <a:pt x="739092" y="1426651"/>
                    <a:pt x="658059" y="1379535"/>
                  </a:cubicBezTo>
                  <a:lnTo>
                    <a:pt x="460542" y="1501866"/>
                  </a:lnTo>
                  <a:lnTo>
                    <a:pt x="344784" y="1386108"/>
                  </a:lnTo>
                  <a:lnTo>
                    <a:pt x="467116" y="1188590"/>
                  </a:lnTo>
                  <a:cubicBezTo>
                    <a:pt x="419999" y="1107558"/>
                    <a:pt x="395315" y="1015438"/>
                    <a:pt x="395604" y="921702"/>
                  </a:cubicBezTo>
                  <a:lnTo>
                    <a:pt x="190902" y="811814"/>
                  </a:lnTo>
                  <a:lnTo>
                    <a:pt x="233272" y="653686"/>
                  </a:lnTo>
                  <a:lnTo>
                    <a:pt x="465494" y="660869"/>
                  </a:lnTo>
                  <a:cubicBezTo>
                    <a:pt x="512112" y="579549"/>
                    <a:pt x="579549" y="512112"/>
                    <a:pt x="660870" y="465494"/>
                  </a:cubicBezTo>
                  <a:lnTo>
                    <a:pt x="653686" y="233273"/>
                  </a:lnTo>
                  <a:lnTo>
                    <a:pt x="811813" y="190903"/>
                  </a:lnTo>
                  <a:lnTo>
                    <a:pt x="921703" y="395603"/>
                  </a:lnTo>
                  <a:cubicBezTo>
                    <a:pt x="1015438" y="395315"/>
                    <a:pt x="1107558" y="419999"/>
                    <a:pt x="1188591" y="467115"/>
                  </a:cubicBezTo>
                  <a:lnTo>
                    <a:pt x="1188591" y="467116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9208" tIns="639208" rIns="639207" bIns="639207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Building Code Experts</a:t>
              </a:r>
            </a:p>
          </p:txBody>
        </p:sp>
        <p:sp>
          <p:nvSpPr>
            <p:cNvPr id="14" name="Arrow: Circular 13">
              <a:extLst>
                <a:ext uri="{FF2B5EF4-FFF2-40B4-BE49-F238E27FC236}">
                  <a16:creationId xmlns:a16="http://schemas.microsoft.com/office/drawing/2014/main" id="{E78C08DE-DD4B-A1D9-3D31-33E22F13209C}"/>
                </a:ext>
              </a:extLst>
            </p:cNvPr>
            <p:cNvSpPr/>
            <p:nvPr/>
          </p:nvSpPr>
          <p:spPr>
            <a:xfrm>
              <a:off x="2553201" y="3429002"/>
              <a:ext cx="3618865" cy="3618865"/>
            </a:xfrm>
            <a:prstGeom prst="circularArrow">
              <a:avLst>
                <a:gd name="adj1" fmla="val 4688"/>
                <a:gd name="adj2" fmla="val 299029"/>
                <a:gd name="adj3" fmla="val 2534918"/>
                <a:gd name="adj4" fmla="val 15821457"/>
                <a:gd name="adj5" fmla="val 5469"/>
              </a:avLst>
            </a:prstGeom>
            <a:solidFill>
              <a:srgbClr val="D6ABA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hape 14">
              <a:extLst>
                <a:ext uri="{FF2B5EF4-FFF2-40B4-BE49-F238E27FC236}">
                  <a16:creationId xmlns:a16="http://schemas.microsoft.com/office/drawing/2014/main" id="{C3CEF07B-19C2-9849-E0CB-8CC47233AF61}"/>
                </a:ext>
              </a:extLst>
            </p:cNvPr>
            <p:cNvSpPr/>
            <p:nvPr/>
          </p:nvSpPr>
          <p:spPr>
            <a:xfrm rot="6898370">
              <a:off x="965147" y="2946339"/>
              <a:ext cx="2629331" cy="262933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027205"/>
                <a:gd name="adj5" fmla="val 7527"/>
              </a:avLst>
            </a:prstGeom>
            <a:solidFill>
              <a:srgbClr val="D6ABA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ircular 15">
              <a:extLst>
                <a:ext uri="{FF2B5EF4-FFF2-40B4-BE49-F238E27FC236}">
                  <a16:creationId xmlns:a16="http://schemas.microsoft.com/office/drawing/2014/main" id="{AA06AE15-05DB-E8C8-7C12-8C714DA54F94}"/>
                </a:ext>
              </a:extLst>
            </p:cNvPr>
            <p:cNvSpPr/>
            <p:nvPr/>
          </p:nvSpPr>
          <p:spPr>
            <a:xfrm>
              <a:off x="461467" y="1331662"/>
              <a:ext cx="2834949" cy="2834949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D6ABA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12688-35DF-E8C1-094C-267537FB38B8}"/>
              </a:ext>
            </a:extLst>
          </p:cNvPr>
          <p:cNvSpPr txBox="1"/>
          <p:nvPr/>
        </p:nvSpPr>
        <p:spPr>
          <a:xfrm>
            <a:off x="6113538" y="1841524"/>
            <a:ext cx="29032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Breakdown silos between Project Managers &amp; Subject Matter Experts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Leverage the expertise within FCS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Integrated Teams will deliver even higher performing projects and satisfied stakeholders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Integrated Teams focus efforts on the early stages of a project to optimize change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8C75F7-1E50-E173-F31E-D553E1FFE257}"/>
              </a:ext>
            </a:extLst>
          </p:cNvPr>
          <p:cNvGrpSpPr/>
          <p:nvPr/>
        </p:nvGrpSpPr>
        <p:grpSpPr>
          <a:xfrm rot="3346682">
            <a:off x="413802" y="4596740"/>
            <a:ext cx="1780789" cy="1780789"/>
            <a:chOff x="778106" y="1644939"/>
            <a:chExt cx="2056173" cy="2056173"/>
          </a:xfrm>
        </p:grpSpPr>
        <p:sp>
          <p:nvSpPr>
            <p:cNvPr id="4" name="Shape 3">
              <a:extLst>
                <a:ext uri="{FF2B5EF4-FFF2-40B4-BE49-F238E27FC236}">
                  <a16:creationId xmlns:a16="http://schemas.microsoft.com/office/drawing/2014/main" id="{16EC8554-7820-F3F0-4679-BA641DF4B1D8}"/>
                </a:ext>
              </a:extLst>
            </p:cNvPr>
            <p:cNvSpPr/>
            <p:nvPr/>
          </p:nvSpPr>
          <p:spPr>
            <a:xfrm>
              <a:off x="778106" y="1644939"/>
              <a:ext cx="2056173" cy="2056173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Shape 4">
              <a:extLst>
                <a:ext uri="{FF2B5EF4-FFF2-40B4-BE49-F238E27FC236}">
                  <a16:creationId xmlns:a16="http://schemas.microsoft.com/office/drawing/2014/main" id="{3B06D149-3C7A-EA47-EB23-767D5D8F5E7C}"/>
                </a:ext>
              </a:extLst>
            </p:cNvPr>
            <p:cNvSpPr txBox="1"/>
            <p:nvPr/>
          </p:nvSpPr>
          <p:spPr>
            <a:xfrm rot="18253318">
              <a:off x="1065675" y="2150384"/>
              <a:ext cx="1435950" cy="1014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Trades/</a:t>
              </a:r>
            </a:p>
            <a:p>
              <a:pPr marL="0" lvl="0" indent="0"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dirty="0"/>
                <a:t>Maintenance</a:t>
              </a:r>
              <a:endParaRPr lang="en-US" sz="1700" kern="1200" dirty="0"/>
            </a:p>
          </p:txBody>
        </p:sp>
      </p:grpSp>
      <p:sp>
        <p:nvSpPr>
          <p:cNvPr id="11" name="Arrow: Bent 10">
            <a:extLst>
              <a:ext uri="{FF2B5EF4-FFF2-40B4-BE49-F238E27FC236}">
                <a16:creationId xmlns:a16="http://schemas.microsoft.com/office/drawing/2014/main" id="{39875ED2-9376-120B-ED3C-C5698D2764A7}"/>
              </a:ext>
            </a:extLst>
          </p:cNvPr>
          <p:cNvSpPr/>
          <p:nvPr/>
        </p:nvSpPr>
        <p:spPr>
          <a:xfrm rot="9549493">
            <a:off x="1592163" y="5550943"/>
            <a:ext cx="897907" cy="854722"/>
          </a:xfrm>
          <a:prstGeom prst="bentArrow">
            <a:avLst>
              <a:gd name="adj1" fmla="val 17994"/>
              <a:gd name="adj2" fmla="val 20709"/>
              <a:gd name="adj3" fmla="val 25000"/>
              <a:gd name="adj4" fmla="val 80053"/>
            </a:avLst>
          </a:prstGeom>
          <a:solidFill>
            <a:srgbClr val="D6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Engineering and Project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1911E-1BC9-EA7B-83DD-B2A95387DE4E}"/>
              </a:ext>
            </a:extLst>
          </p:cNvPr>
          <p:cNvSpPr txBox="1"/>
          <p:nvPr/>
        </p:nvSpPr>
        <p:spPr>
          <a:xfrm>
            <a:off x="381000" y="1448306"/>
            <a:ext cx="857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333333"/>
                </a:solidFill>
                <a:cs typeface="Calibri" panose="020F0502020204030204" pitchFamily="34" charset="0"/>
              </a:rPr>
              <a:t>Project Managers, Construction Managers, Facilities Engineering, and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333333"/>
                </a:solidFill>
                <a:cs typeface="Calibri" panose="020F0502020204030204" pitchFamily="34" charset="0"/>
              </a:rPr>
              <a:t>Facilities Management collaborate to infuse quality management throughout the life cycle of a project.</a:t>
            </a:r>
            <a:endParaRPr lang="en-US" sz="2000" i="0" dirty="0">
              <a:solidFill>
                <a:srgbClr val="333333"/>
              </a:solidFill>
              <a:effectLst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550F8C-AD55-17B3-836C-68F47136B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741421"/>
              </p:ext>
            </p:extLst>
          </p:nvPr>
        </p:nvGraphicFramePr>
        <p:xfrm>
          <a:off x="285750" y="3429000"/>
          <a:ext cx="87630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49A440-8CF7-2205-2E15-2D8D8B85A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529086"/>
              </p:ext>
            </p:extLst>
          </p:nvPr>
        </p:nvGraphicFramePr>
        <p:xfrm>
          <a:off x="604288" y="3131126"/>
          <a:ext cx="2207491" cy="164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E77457E-1294-13C2-50C8-B1F913F77B4F}"/>
              </a:ext>
            </a:extLst>
          </p:cNvPr>
          <p:cNvGraphicFramePr/>
          <p:nvPr/>
        </p:nvGraphicFramePr>
        <p:xfrm>
          <a:off x="3281218" y="3124200"/>
          <a:ext cx="220749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80978EF-E5A2-5F67-282C-BF1B5C25C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884722"/>
              </p:ext>
            </p:extLst>
          </p:nvPr>
        </p:nvGraphicFramePr>
        <p:xfrm>
          <a:off x="6058381" y="3131127"/>
          <a:ext cx="2207491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78F798-923A-8519-8D92-2B8EC69ED8E6}"/>
              </a:ext>
            </a:extLst>
          </p:cNvPr>
          <p:cNvSpPr txBox="1"/>
          <p:nvPr/>
        </p:nvSpPr>
        <p:spPr>
          <a:xfrm>
            <a:off x="2759169" y="6090699"/>
            <a:ext cx="32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i="0" dirty="0">
                <a:solidFill>
                  <a:schemeClr val="accent1"/>
                </a:solidFill>
                <a:effectLst/>
              </a:rPr>
              <a:t>Primary Area of Intervention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1"/>
                </a:solidFill>
                <a:cs typeface="Calibri" panose="020F0502020204030204" pitchFamily="34" charset="0"/>
              </a:rPr>
              <a:t>(to-date)</a:t>
            </a:r>
            <a:endParaRPr lang="en-US" sz="1600" b="1" i="0" dirty="0">
              <a:solidFill>
                <a:schemeClr val="accent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7CBF5B-268D-5C15-4B1A-7D0D5FCBC305}"/>
              </a:ext>
            </a:extLst>
          </p:cNvPr>
          <p:cNvSpPr/>
          <p:nvPr/>
        </p:nvSpPr>
        <p:spPr>
          <a:xfrm>
            <a:off x="2910177" y="2878371"/>
            <a:ext cx="3148204" cy="38722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23983-2F5E-8693-3C6A-5DDA43C27D08}"/>
              </a:ext>
            </a:extLst>
          </p:cNvPr>
          <p:cNvSpPr txBox="1"/>
          <p:nvPr/>
        </p:nvSpPr>
        <p:spPr>
          <a:xfrm>
            <a:off x="2428875" y="925278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0" dirty="0">
                <a:solidFill>
                  <a:srgbClr val="333333"/>
                </a:solidFill>
                <a:effectLst/>
              </a:rPr>
              <a:t>Integrated Project Delivery</a:t>
            </a:r>
          </a:p>
        </p:txBody>
      </p:sp>
    </p:spTree>
    <p:extLst>
      <p:ext uri="{BB962C8B-B14F-4D97-AF65-F5344CB8AC3E}">
        <p14:creationId xmlns:p14="http://schemas.microsoft.com/office/powerpoint/2010/main" val="36778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F72E5D-8B69-4FE3-1781-C26D9087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1FD29E-5CF1-2950-8DCC-F6BC7CED2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Quality Assurance</a:t>
            </a:r>
          </a:p>
          <a:p>
            <a:r>
              <a:rPr lang="en-US" sz="4000" dirty="0"/>
              <a:t>In Action</a:t>
            </a:r>
          </a:p>
        </p:txBody>
      </p:sp>
    </p:spTree>
    <p:extLst>
      <p:ext uri="{BB962C8B-B14F-4D97-AF65-F5344CB8AC3E}">
        <p14:creationId xmlns:p14="http://schemas.microsoft.com/office/powerpoint/2010/main" val="32328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CCC4AC2-12A8-495A-AC6B-2C823E168371}">
  <ds:schemaRefs>
    <ds:schemaRef ds:uri="ba638347-5c04-42d2-a1c3-b7f2862277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www.w3.org/XML/1998/namespace"/>
    <ds:schemaRef ds:uri="ba638347-5c04-42d2-a1c3-b7f286227752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3083</TotalTime>
  <Words>568</Words>
  <Application>Microsoft Office PowerPoint</Application>
  <PresentationFormat>On-screen Show (4:3)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Helvetica</vt:lpstr>
      <vt:lpstr>Times</vt:lpstr>
      <vt:lpstr>Office Theme</vt:lpstr>
      <vt:lpstr>Engineering &amp; Project Management Quality Assurance Program </vt:lpstr>
      <vt:lpstr>PowerPoint Presentation</vt:lpstr>
      <vt:lpstr>A Case for Quality Assurance</vt:lpstr>
      <vt:lpstr>PowerPoint Presentation</vt:lpstr>
      <vt:lpstr>PowerPoint Presentation</vt:lpstr>
      <vt:lpstr>PowerPoint Presentation</vt:lpstr>
      <vt:lpstr>Engineering and Project Management</vt:lpstr>
      <vt:lpstr>Engineering and Project Management</vt:lpstr>
      <vt:lpstr>PowerPoint Presentation</vt:lpstr>
      <vt:lpstr>Weekly Hub Meetings</vt:lpstr>
      <vt:lpstr>First Work</vt:lpstr>
      <vt:lpstr>Observation of Work</vt:lpstr>
      <vt:lpstr>Shops Walks</vt:lpstr>
      <vt:lpstr>Cornell Standards</vt:lpstr>
      <vt:lpstr>Project Consultants</vt:lpstr>
      <vt:lpstr>Goals/Next Steps</vt:lpstr>
      <vt:lpstr>Quality Assurance Program Manager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21</cp:revision>
  <cp:lastPrinted>2023-03-23T12:39:34Z</cp:lastPrinted>
  <dcterms:created xsi:type="dcterms:W3CDTF">2014-05-07T13:58:10Z</dcterms:created>
  <dcterms:modified xsi:type="dcterms:W3CDTF">2023-03-23T16:21:47Z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