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459" r:id="rId2"/>
    <p:sldId id="1060" r:id="rId3"/>
    <p:sldId id="1074" r:id="rId4"/>
    <p:sldId id="1065" r:id="rId5"/>
    <p:sldId id="1078" r:id="rId6"/>
    <p:sldId id="1079" r:id="rId7"/>
    <p:sldId id="1083" r:id="rId8"/>
    <p:sldId id="1084" r:id="rId9"/>
    <p:sldId id="1075" r:id="rId10"/>
    <p:sldId id="1081" r:id="rId11"/>
    <p:sldId id="1082" r:id="rId12"/>
    <p:sldId id="10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373E4D-2513-F393-F8CC-791084903DFD}" name="J Shermeta" initials="JS" userId="4f862cf13bbc7b6a" providerId="Windows Live"/>
  <p188:author id="{2BFBF8CA-F59B-80AE-0B73-735E4394ED17}" name="Jim Yarbrough" initials="JY" userId="S::jey38@cornell.edu::3583ff43-462e-4806-856b-9cc21c7fc4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4" autoAdjust="0"/>
  </p:normalViewPr>
  <p:slideViewPr>
    <p:cSldViewPr snapToGrid="0">
      <p:cViewPr varScale="1">
        <p:scale>
          <a:sx n="76" d="100"/>
          <a:sy n="76" d="100"/>
        </p:scale>
        <p:origin x="30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6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2BA14-7203-42C6-ACC1-0DF5263D1334}" type="datetimeFigureOut">
              <a:rPr lang="en-US" smtClean="0"/>
              <a:t>1/26/2023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D3B08-AF89-4F98-9ACE-157E8827D2D3}" type="slidenum">
              <a:rPr lang="en-US" smtClean="0"/>
              <a:t>‹#›</a:t>
            </a:fld>
            <a:endParaRPr lang="en-US"/>
          </a:p>
        </p:txBody>
      </p:sp>
    </p:spTree>
    <p:extLst>
      <p:ext uri="{BB962C8B-B14F-4D97-AF65-F5344CB8AC3E}">
        <p14:creationId xmlns:p14="http://schemas.microsoft.com/office/powerpoint/2010/main" val="345456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 and JY Intro</a:t>
            </a:r>
          </a:p>
        </p:txBody>
      </p:sp>
      <p:sp>
        <p:nvSpPr>
          <p:cNvPr id="4" name="Slide Number Placeholder 3"/>
          <p:cNvSpPr>
            <a:spLocks noGrp="1"/>
          </p:cNvSpPr>
          <p:nvPr>
            <p:ph type="sldNum" sz="quarter" idx="10"/>
          </p:nvPr>
        </p:nvSpPr>
        <p:spPr/>
        <p:txBody>
          <a:bodyPr/>
          <a:lstStyle/>
          <a:p>
            <a:fld id="{3153D443-CBAC-934A-8506-FB4DF260D86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29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JY</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6032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JS</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5179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JS/JY</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609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JS</a:t>
            </a:r>
          </a:p>
        </p:txBody>
      </p:sp>
      <p:sp>
        <p:nvSpPr>
          <p:cNvPr id="4" name="Slide Number Placeholder 3"/>
          <p:cNvSpPr>
            <a:spLocks noGrp="1"/>
          </p:cNvSpPr>
          <p:nvPr>
            <p:ph type="sldNum" sz="quarter" idx="5"/>
          </p:nvPr>
        </p:nvSpPr>
        <p:spPr/>
        <p:txBody>
          <a:bodyPr/>
          <a:lstStyle/>
          <a:p>
            <a:fld id="{D9FFC8C5-4DF2-4608-9B2C-FDAB67392B33}" type="slidenum">
              <a:rPr lang="en-US" smtClean="0"/>
              <a:t>2</a:t>
            </a:fld>
            <a:endParaRPr lang="en-US"/>
          </a:p>
        </p:txBody>
      </p:sp>
    </p:spTree>
    <p:extLst>
      <p:ext uri="{BB962C8B-B14F-4D97-AF65-F5344CB8AC3E}">
        <p14:creationId xmlns:p14="http://schemas.microsoft.com/office/powerpoint/2010/main" val="60226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JS</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859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JS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925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JS</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4089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JS</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4007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JY</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7406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JY</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195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JY</a:t>
            </a:r>
          </a:p>
        </p:txBody>
      </p:sp>
      <p:sp>
        <p:nvSpPr>
          <p:cNvPr id="4" name="Slide Number Placeholder 3"/>
          <p:cNvSpPr>
            <a:spLocks noGrp="1"/>
          </p:cNvSpPr>
          <p:nvPr>
            <p:ph type="sldNum" sz="quarter" idx="5"/>
          </p:nvPr>
        </p:nvSpPr>
        <p:spPr/>
        <p:txBody>
          <a:bodyPr/>
          <a:lstStyle/>
          <a:p>
            <a:pPr marL="0" marR="0" lvl="0" indent="0" algn="r" defTabSz="903204" rtl="0" eaLnBrk="1" fontAlgn="base" latinLnBrk="0" hangingPunct="1">
              <a:lnSpc>
                <a:spcPct val="100000"/>
              </a:lnSpc>
              <a:spcBef>
                <a:spcPct val="0"/>
              </a:spcBef>
              <a:spcAft>
                <a:spcPct val="0"/>
              </a:spcAft>
              <a:buClrTx/>
              <a:buSzTx/>
              <a:buFontTx/>
              <a:buNone/>
              <a:tabLst/>
              <a:defRPr/>
            </a:pPr>
            <a:fld id="{D9FFC8C5-4DF2-4608-9B2C-FDAB67392B3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3204"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690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1EB1AE-992E-4275-903B-DAB7A49A96A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229595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EB1AE-992E-4275-903B-DAB7A49A96A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34593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EB1AE-992E-4275-903B-DAB7A49A96A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38527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March 10, 2016</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2" name="Picture 11" descr="cu white lrg.psd"/>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3871577" y="-157024"/>
            <a:ext cx="1370059" cy="522449"/>
          </a:xfrm>
          <a:prstGeom prst="rect">
            <a:avLst/>
          </a:prstGeom>
        </p:spPr>
      </p:pic>
      <p:sp>
        <p:nvSpPr>
          <p:cNvPr id="3" name="Text Placeholder 2"/>
          <p:cNvSpPr>
            <a:spLocks noGrp="1"/>
          </p:cNvSpPr>
          <p:nvPr>
            <p:ph type="body" sz="quarter" idx="13"/>
          </p:nvPr>
        </p:nvSpPr>
        <p:spPr>
          <a:xfrm>
            <a:off x="285751" y="1752602"/>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316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r>
              <a:rPr lang="en-US">
                <a:solidFill>
                  <a:prstClr val="black">
                    <a:tint val="75000"/>
                  </a:prstClr>
                </a:solidFill>
              </a:rPr>
              <a:t>March 10, 2016</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9" name="Title 18"/>
          <p:cNvSpPr>
            <a:spLocks noGrp="1"/>
          </p:cNvSpPr>
          <p:nvPr>
            <p:ph type="title"/>
          </p:nvPr>
        </p:nvSpPr>
        <p:spPr>
          <a:xfrm>
            <a:off x="328085" y="1828800"/>
            <a:ext cx="4777596" cy="1143000"/>
          </a:xfrm>
        </p:spPr>
        <p:txBody>
          <a:bodyPr anchor="t">
            <a:normAutofit/>
          </a:bodyPr>
          <a:lstStyle>
            <a:lvl1pPr algn="l">
              <a:defRPr sz="3106"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sz="1747">
                <a:solidFill>
                  <a:schemeClr val="bg1"/>
                </a:solidFill>
                <a:latin typeface="+mn-lt"/>
              </a:defRPr>
            </a:lvl1pPr>
          </a:lstStyle>
          <a:p>
            <a:pPr marL="0" marR="0" lvl="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32082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EB1AE-992E-4275-903B-DAB7A49A96A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341807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1EB1AE-992E-4275-903B-DAB7A49A96A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208519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1EB1AE-992E-4275-903B-DAB7A49A96A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177835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1EB1AE-992E-4275-903B-DAB7A49A96AC}"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65964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1EB1AE-992E-4275-903B-DAB7A49A96AC}"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228135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1AE-992E-4275-903B-DAB7A49A96AC}"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106998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1EB1AE-992E-4275-903B-DAB7A49A96A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427192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1EB1AE-992E-4275-903B-DAB7A49A96A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E5C0E-4F2D-472A-AB3B-222CAD9A5C83}" type="slidenum">
              <a:rPr lang="en-US" smtClean="0"/>
              <a:t>‹#›</a:t>
            </a:fld>
            <a:endParaRPr lang="en-US"/>
          </a:p>
        </p:txBody>
      </p:sp>
    </p:spTree>
    <p:extLst>
      <p:ext uri="{BB962C8B-B14F-4D97-AF65-F5344CB8AC3E}">
        <p14:creationId xmlns:p14="http://schemas.microsoft.com/office/powerpoint/2010/main" val="45201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EB1AE-992E-4275-903B-DAB7A49A96AC}" type="datetimeFigureOut">
              <a:rPr lang="en-US" smtClean="0"/>
              <a:t>1/26/2023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E5C0E-4F2D-472A-AB3B-222CAD9A5C83}" type="slidenum">
              <a:rPr lang="en-US" smtClean="0"/>
              <a:t>‹#›</a:t>
            </a:fld>
            <a:endParaRPr lang="en-US"/>
          </a:p>
        </p:txBody>
      </p:sp>
    </p:spTree>
    <p:extLst>
      <p:ext uri="{BB962C8B-B14F-4D97-AF65-F5344CB8AC3E}">
        <p14:creationId xmlns:p14="http://schemas.microsoft.com/office/powerpoint/2010/main" val="8653621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cid:image001.png@01D7F7EB.F6897DE0"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up.codes/viewer/new_york/ibc-2018/chapter/2/definitions#facility"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46" y="1918151"/>
            <a:ext cx="9143404" cy="780599"/>
          </a:xfrm>
        </p:spPr>
        <p:txBody>
          <a:bodyPr>
            <a:noAutofit/>
          </a:bodyPr>
          <a:lstStyle/>
          <a:p>
            <a:r>
              <a:rPr lang="en-US" sz="2700" b="0" dirty="0">
                <a:latin typeface="Times New Roman" panose="02020603050405020304" pitchFamily="18" charset="0"/>
                <a:cs typeface="Times New Roman" panose="02020603050405020304" pitchFamily="18" charset="0"/>
              </a:rPr>
              <a:t>Restroom Signage Variance from NY Department of State</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endParaRPr lang="en-US" sz="2700" b="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159685" y="2423477"/>
            <a:ext cx="7703736" cy="1143000"/>
          </a:xfrm>
        </p:spPr>
        <p:txBody>
          <a:bodyPr/>
          <a:lstStyle/>
          <a:p>
            <a:r>
              <a:rPr lang="en-US" sz="2000" dirty="0">
                <a:latin typeface="Times New Roman" panose="02020603050405020304" pitchFamily="18" charset="0"/>
                <a:cs typeface="Times New Roman" panose="02020603050405020304" pitchFamily="18" charset="0"/>
              </a:rPr>
              <a:t>January 25, 2023</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15554C-9387-4378-80C2-5F7076CAC952}"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42158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B11B9-74C7-04E8-9AD2-6AB4A8955289}"/>
              </a:ext>
            </a:extLst>
          </p:cNvPr>
          <p:cNvSpPr txBox="1"/>
          <p:nvPr/>
        </p:nvSpPr>
        <p:spPr>
          <a:xfrm>
            <a:off x="450849" y="938216"/>
            <a:ext cx="8020050" cy="2246769"/>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Arial" panose="020B0604020202020204" pitchFamily="34" charset="0"/>
              </a:rPr>
              <a:t>Pictograms for gender are still required by code for new accessible gender specific rooms and those undergoing an alteration.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Arial" panose="020B0604020202020204" pitchFamily="34" charset="0"/>
              </a:rPr>
              <a:t>The dynamic symbol for accessibility and gender pictograms are still required for family, assisted-use, and lactation rooms. </a:t>
            </a:r>
          </a:p>
          <a:p>
            <a:pPr marR="0" lvl="0" algn="l" defTabSz="914400" rtl="0" eaLnBrk="0" fontAlgn="base" latinLnBrk="0" hangingPunct="0">
              <a:lnSpc>
                <a:spcPct val="100000"/>
              </a:lnSpc>
              <a:spcBef>
                <a:spcPct val="0"/>
              </a:spcBef>
              <a:spcAft>
                <a:spcPct val="0"/>
              </a:spcAft>
              <a:buClrTx/>
              <a:buSzTx/>
              <a:tabLst/>
            </a:pPr>
            <a:endParaRPr lang="en-US" altLang="en-US" sz="20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Arial" panose="020B0604020202020204" pitchFamily="34" charset="0"/>
              </a:rPr>
              <a:t>The updated standard includes the following pictograms:</a:t>
            </a:r>
          </a:p>
        </p:txBody>
      </p:sp>
      <p:sp>
        <p:nvSpPr>
          <p:cNvPr id="7" name="TextBox 6">
            <a:extLst>
              <a:ext uri="{FF2B5EF4-FFF2-40B4-BE49-F238E27FC236}">
                <a16:creationId xmlns:a16="http://schemas.microsoft.com/office/drawing/2014/main" id="{7E00DECD-2E08-EA62-2863-85C977D278B6}"/>
              </a:ext>
            </a:extLst>
          </p:cNvPr>
          <p:cNvSpPr txBox="1"/>
          <p:nvPr/>
        </p:nvSpPr>
        <p:spPr>
          <a:xfrm>
            <a:off x="317500" y="237627"/>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Interior Signage Standard Update</a:t>
            </a:r>
          </a:p>
        </p:txBody>
      </p:sp>
      <p:pic>
        <p:nvPicPr>
          <p:cNvPr id="1026" name="Picture 1">
            <a:extLst>
              <a:ext uri="{FF2B5EF4-FFF2-40B4-BE49-F238E27FC236}">
                <a16:creationId xmlns:a16="http://schemas.microsoft.com/office/drawing/2014/main" id="{1D0628C5-2F05-4182-E04B-42C06326CF9E}"/>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61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59864" y="3671878"/>
            <a:ext cx="1211035" cy="11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phic 5">
            <a:extLst>
              <a:ext uri="{FF2B5EF4-FFF2-40B4-BE49-F238E27FC236}">
                <a16:creationId xmlns:a16="http://schemas.microsoft.com/office/drawing/2014/main" id="{470B55FA-DABE-3D55-F36C-9C3B45A08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955" y="3658177"/>
            <a:ext cx="476250" cy="1213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Graphic 2">
            <a:extLst>
              <a:ext uri="{FF2B5EF4-FFF2-40B4-BE49-F238E27FC236}">
                <a16:creationId xmlns:a16="http://schemas.microsoft.com/office/drawing/2014/main" id="{BD8C210B-3E7A-4A9D-3FC4-543F3D0D3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50" y="3677076"/>
            <a:ext cx="659039" cy="12148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4" descr="Icon&#10;&#10;Description automatically generated">
            <a:extLst>
              <a:ext uri="{FF2B5EF4-FFF2-40B4-BE49-F238E27FC236}">
                <a16:creationId xmlns:a16="http://schemas.microsoft.com/office/drawing/2014/main" id="{DF982132-126E-AED0-20CA-5EF47E736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4450" y="3676832"/>
            <a:ext cx="1371827" cy="1194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51D0A9-7B06-C2EA-6721-AD1AC173A4CC}"/>
              </a:ext>
            </a:extLst>
          </p:cNvPr>
          <p:cNvSpPr txBox="1"/>
          <p:nvPr/>
        </p:nvSpPr>
        <p:spPr>
          <a:xfrm>
            <a:off x="2797855" y="5027252"/>
            <a:ext cx="560900" cy="307777"/>
          </a:xfrm>
          <a:prstGeom prst="rect">
            <a:avLst/>
          </a:prstGeom>
          <a:no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Men</a:t>
            </a:r>
          </a:p>
        </p:txBody>
      </p:sp>
      <p:sp>
        <p:nvSpPr>
          <p:cNvPr id="4" name="TextBox 3">
            <a:extLst>
              <a:ext uri="{FF2B5EF4-FFF2-40B4-BE49-F238E27FC236}">
                <a16:creationId xmlns:a16="http://schemas.microsoft.com/office/drawing/2014/main" id="{EF35C6CF-2EB5-6A99-338E-E6BB6308E17B}"/>
              </a:ext>
            </a:extLst>
          </p:cNvPr>
          <p:cNvSpPr txBox="1"/>
          <p:nvPr/>
        </p:nvSpPr>
        <p:spPr>
          <a:xfrm>
            <a:off x="3798828" y="5027251"/>
            <a:ext cx="780286" cy="307777"/>
          </a:xfrm>
          <a:prstGeom prst="rect">
            <a:avLst/>
          </a:prstGeom>
          <a:no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Women</a:t>
            </a:r>
          </a:p>
        </p:txBody>
      </p:sp>
      <p:sp>
        <p:nvSpPr>
          <p:cNvPr id="5" name="TextBox 4">
            <a:extLst>
              <a:ext uri="{FF2B5EF4-FFF2-40B4-BE49-F238E27FC236}">
                <a16:creationId xmlns:a16="http://schemas.microsoft.com/office/drawing/2014/main" id="{59D23543-27D4-7C03-DE17-FFA0A634F249}"/>
              </a:ext>
            </a:extLst>
          </p:cNvPr>
          <p:cNvSpPr txBox="1"/>
          <p:nvPr/>
        </p:nvSpPr>
        <p:spPr>
          <a:xfrm>
            <a:off x="5407407" y="5027251"/>
            <a:ext cx="780286" cy="307777"/>
          </a:xfrm>
          <a:prstGeom prst="rect">
            <a:avLst/>
          </a:prstGeom>
          <a:no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Family</a:t>
            </a:r>
          </a:p>
        </p:txBody>
      </p:sp>
      <p:sp>
        <p:nvSpPr>
          <p:cNvPr id="6" name="TextBox 5">
            <a:extLst>
              <a:ext uri="{FF2B5EF4-FFF2-40B4-BE49-F238E27FC236}">
                <a16:creationId xmlns:a16="http://schemas.microsoft.com/office/drawing/2014/main" id="{F7EB0ACD-1C30-4F9C-AFF2-A7B39DE0EC61}"/>
              </a:ext>
            </a:extLst>
          </p:cNvPr>
          <p:cNvSpPr txBox="1"/>
          <p:nvPr/>
        </p:nvSpPr>
        <p:spPr>
          <a:xfrm>
            <a:off x="7258681" y="5027250"/>
            <a:ext cx="1334479" cy="307777"/>
          </a:xfrm>
          <a:prstGeom prst="rect">
            <a:avLst/>
          </a:prstGeom>
          <a:no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Lactation Room</a:t>
            </a:r>
          </a:p>
        </p:txBody>
      </p:sp>
      <p:pic>
        <p:nvPicPr>
          <p:cNvPr id="1030" name="image2.jpeg" descr="Icon&#10;&#10;Description automatically generated">
            <a:extLst>
              <a:ext uri="{FF2B5EF4-FFF2-40B4-BE49-F238E27FC236}">
                <a16:creationId xmlns:a16="http://schemas.microsoft.com/office/drawing/2014/main" id="{6667066C-8BBB-9CFA-3B36-28E96C62644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801" y="3639446"/>
            <a:ext cx="1238250" cy="12524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45FB8D-02B7-FFFB-0002-D9BD800F04E3}"/>
              </a:ext>
            </a:extLst>
          </p:cNvPr>
          <p:cNvSpPr txBox="1"/>
          <p:nvPr/>
        </p:nvSpPr>
        <p:spPr>
          <a:xfrm>
            <a:off x="955988" y="5030153"/>
            <a:ext cx="975774" cy="523220"/>
          </a:xfrm>
          <a:prstGeom prst="rect">
            <a:avLst/>
          </a:prstGeom>
          <a:noFill/>
          <a:ln>
            <a:solidFill>
              <a:schemeClr val="tx1"/>
            </a:solidFill>
          </a:ln>
        </p:spPr>
        <p:txBody>
          <a:bodyPr wrap="square">
            <a:spAutoFit/>
          </a:bodyPr>
          <a:lstStyle/>
          <a:p>
            <a:pPr marL="0" marR="0" algn="ctr">
              <a:spcBef>
                <a:spcPts val="0"/>
              </a:spcBef>
              <a:spcAft>
                <a:spcPts val="0"/>
              </a:spcAft>
            </a:pPr>
            <a:r>
              <a:rPr lang="en-US" sz="1400" dirty="0">
                <a:latin typeface="Calibri" panose="020F0502020204030204" pitchFamily="34" charset="0"/>
                <a:ea typeface="Calibri" panose="020F0502020204030204" pitchFamily="34" charset="0"/>
              </a:rPr>
              <a:t>Dynamic</a:t>
            </a:r>
            <a:endParaRPr lang="en-US" sz="1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Accessible</a:t>
            </a:r>
          </a:p>
        </p:txBody>
      </p:sp>
    </p:spTree>
    <p:extLst>
      <p:ext uri="{BB962C8B-B14F-4D97-AF65-F5344CB8AC3E}">
        <p14:creationId xmlns:p14="http://schemas.microsoft.com/office/powerpoint/2010/main" val="7451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00DECD-2E08-EA62-2863-85C977D278B6}"/>
              </a:ext>
            </a:extLst>
          </p:cNvPr>
          <p:cNvSpPr txBox="1"/>
          <p:nvPr/>
        </p:nvSpPr>
        <p:spPr>
          <a:xfrm>
            <a:off x="317500" y="237627"/>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Interior Signage Standard Update</a:t>
            </a:r>
          </a:p>
        </p:txBody>
      </p:sp>
      <p:sp>
        <p:nvSpPr>
          <p:cNvPr id="2" name="TextBox 1">
            <a:extLst>
              <a:ext uri="{FF2B5EF4-FFF2-40B4-BE49-F238E27FC236}">
                <a16:creationId xmlns:a16="http://schemas.microsoft.com/office/drawing/2014/main" id="{79A84704-0127-CD78-07A9-71775F896B6E}"/>
              </a:ext>
            </a:extLst>
          </p:cNvPr>
          <p:cNvSpPr txBox="1"/>
          <p:nvPr/>
        </p:nvSpPr>
        <p:spPr>
          <a:xfrm>
            <a:off x="6523454" y="6407222"/>
            <a:ext cx="2305050" cy="307777"/>
          </a:xfrm>
          <a:prstGeom prst="rect">
            <a:avLst/>
          </a:prstGeom>
          <a:noFill/>
        </p:spPr>
        <p:txBody>
          <a:bodyPr wrap="square">
            <a:spAutoFit/>
          </a:bodyPr>
          <a:lstStyle/>
          <a:p>
            <a:pPr marL="0" marR="0">
              <a:spcBef>
                <a:spcPts val="0"/>
              </a:spcBef>
              <a:spcAft>
                <a:spcPts val="0"/>
              </a:spcAft>
            </a:pPr>
            <a:r>
              <a:rPr lang="en-US" sz="1400" i="1" dirty="0">
                <a:solidFill>
                  <a:srgbClr val="0070C0"/>
                </a:solidFill>
                <a:effectLst/>
                <a:latin typeface="Calibri" panose="020F0502020204030204" pitchFamily="34" charset="0"/>
                <a:ea typeface="Calibri" panose="020F0502020204030204" pitchFamily="34" charset="0"/>
              </a:rPr>
              <a:t>Update underway</a:t>
            </a:r>
            <a:endParaRPr lang="en-US" sz="14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BB43F4A0-D8BE-EF3B-37D5-A12E82CAB712}"/>
              </a:ext>
            </a:extLst>
          </p:cNvPr>
          <p:cNvPicPr>
            <a:picLocks noChangeAspect="1"/>
          </p:cNvPicPr>
          <p:nvPr/>
        </p:nvPicPr>
        <p:blipFill>
          <a:blip r:embed="rId3"/>
          <a:stretch>
            <a:fillRect/>
          </a:stretch>
        </p:blipFill>
        <p:spPr>
          <a:xfrm>
            <a:off x="1989194" y="838200"/>
            <a:ext cx="4534260" cy="6019800"/>
          </a:xfrm>
          <a:prstGeom prst="rect">
            <a:avLst/>
          </a:prstGeom>
        </p:spPr>
      </p:pic>
      <p:sp>
        <p:nvSpPr>
          <p:cNvPr id="11" name="Rectangle 10">
            <a:extLst>
              <a:ext uri="{FF2B5EF4-FFF2-40B4-BE49-F238E27FC236}">
                <a16:creationId xmlns:a16="http://schemas.microsoft.com/office/drawing/2014/main" id="{DBD9194B-80FF-DBE5-6136-F4B03D575FFE}"/>
              </a:ext>
            </a:extLst>
          </p:cNvPr>
          <p:cNvSpPr/>
          <p:nvPr/>
        </p:nvSpPr>
        <p:spPr>
          <a:xfrm>
            <a:off x="2503724" y="6501850"/>
            <a:ext cx="3871676" cy="1185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Tree>
    <p:extLst>
      <p:ext uri="{BB962C8B-B14F-4D97-AF65-F5344CB8AC3E}">
        <p14:creationId xmlns:p14="http://schemas.microsoft.com/office/powerpoint/2010/main" val="307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62C7A5C-386C-D7C8-02D7-7F9C1BF568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251" t="19335" r="18671" b="38749"/>
          <a:stretch/>
        </p:blipFill>
        <p:spPr bwMode="auto">
          <a:xfrm>
            <a:off x="2474826" y="1816100"/>
            <a:ext cx="4307339" cy="394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1E2BCA4-DE11-8D94-C4BC-8DEDB3112E1C}"/>
              </a:ext>
            </a:extLst>
          </p:cNvPr>
          <p:cNvSpPr txBox="1"/>
          <p:nvPr/>
        </p:nvSpPr>
        <p:spPr>
          <a:xfrm>
            <a:off x="2381250" y="637676"/>
            <a:ext cx="5194299" cy="1045074"/>
          </a:xfrm>
          <a:prstGeom prst="rect">
            <a:avLst/>
          </a:prstGeom>
          <a:noFill/>
        </p:spPr>
        <p:txBody>
          <a:bodyPr wrap="square" rtlCol="0">
            <a:spAutoFit/>
          </a:bodyPr>
          <a:lstStyle/>
          <a:p>
            <a:r>
              <a:rPr lang="en-US" sz="6000" b="1" dirty="0">
                <a:solidFill>
                  <a:schemeClr val="bg1">
                    <a:lumMod val="50000"/>
                  </a:schemeClr>
                </a:solidFill>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391269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398" y="1295400"/>
            <a:ext cx="8763001" cy="4383892"/>
          </a:xfrm>
          <a:prstGeom prst="rect">
            <a:avLst/>
          </a:prstGeom>
        </p:spPr>
        <p:txBody>
          <a:bodyPr vert="horz" wrap="square" lIns="0" tIns="53975" rIns="0" bIns="0" rtlCol="0" anchor="t">
            <a:spAutoFit/>
          </a:bodyPr>
          <a:lstStyle/>
          <a:p>
            <a:pPr marL="927100" marR="5080" lvl="1" indent="-457200">
              <a:spcBef>
                <a:spcPts val="795"/>
              </a:spcBef>
              <a:buFont typeface="+mj-lt"/>
              <a:buAutoNum type="arabicPeriod"/>
              <a:tabLst>
                <a:tab pos="184150" algn="l"/>
              </a:tabLst>
            </a:pPr>
            <a:r>
              <a:rPr lang="en-US" sz="2800" spc="-10" dirty="0">
                <a:latin typeface="Calibri"/>
                <a:cs typeface="Calibri"/>
              </a:rPr>
              <a:t>Introduction of Cornell University Team</a:t>
            </a:r>
          </a:p>
          <a:p>
            <a:pPr marL="1425575" marR="5080" lvl="2">
              <a:spcBef>
                <a:spcPts val="795"/>
              </a:spcBef>
              <a:buFont typeface="Arial" panose="020B0604020202020204" pitchFamily="34" charset="0"/>
              <a:buChar char="•"/>
              <a:tabLst>
                <a:tab pos="184150" algn="l"/>
              </a:tabLst>
            </a:pPr>
            <a:r>
              <a:rPr lang="en-US" sz="2200" spc="-10" dirty="0">
                <a:latin typeface="Calibri"/>
                <a:cs typeface="Calibri"/>
              </a:rPr>
              <a:t>  Jim Yarbrough</a:t>
            </a:r>
          </a:p>
          <a:p>
            <a:pPr marL="1425575" marR="5080" lvl="2">
              <a:spcBef>
                <a:spcPts val="795"/>
              </a:spcBef>
              <a:buFont typeface="Arial" panose="020B0604020202020204" pitchFamily="34" charset="0"/>
              <a:buChar char="•"/>
              <a:tabLst>
                <a:tab pos="184150" algn="l"/>
              </a:tabLst>
            </a:pPr>
            <a:r>
              <a:rPr lang="en-US" sz="2200" spc="-10" dirty="0">
                <a:latin typeface="Calibri"/>
                <a:cs typeface="Calibri"/>
              </a:rPr>
              <a:t>  J Shermeta</a:t>
            </a:r>
          </a:p>
          <a:p>
            <a:pPr marL="1425575" marR="5080" lvl="2">
              <a:spcBef>
                <a:spcPts val="795"/>
              </a:spcBef>
              <a:buFont typeface="Arial" panose="020B0604020202020204" pitchFamily="34" charset="0"/>
              <a:buChar char="•"/>
              <a:tabLst>
                <a:tab pos="184150" algn="l"/>
              </a:tabLst>
            </a:pPr>
            <a:r>
              <a:rPr lang="en-US" sz="2200" spc="-10" dirty="0">
                <a:latin typeface="Calibri"/>
                <a:cs typeface="Calibri"/>
              </a:rPr>
              <a:t>  Mike </a:t>
            </a:r>
            <a:r>
              <a:rPr lang="pl-PL" sz="2200" spc="-10" dirty="0">
                <a:latin typeface="Calibri"/>
                <a:cs typeface="Calibri"/>
              </a:rPr>
              <a:t>Niechwiadowicz</a:t>
            </a:r>
            <a:endParaRPr lang="en-US" sz="2200" spc="-10" dirty="0">
              <a:latin typeface="Calibri"/>
              <a:cs typeface="Calibri"/>
            </a:endParaRPr>
          </a:p>
          <a:p>
            <a:pPr marL="1425575" marR="5080" lvl="2">
              <a:spcBef>
                <a:spcPts val="795"/>
              </a:spcBef>
              <a:buFont typeface="Arial" panose="020B0604020202020204" pitchFamily="34" charset="0"/>
              <a:buChar char="•"/>
              <a:tabLst>
                <a:tab pos="184150" algn="l"/>
              </a:tabLst>
            </a:pPr>
            <a:r>
              <a:rPr lang="en-US" sz="2200" spc="-10" dirty="0">
                <a:latin typeface="Calibri"/>
                <a:cs typeface="Calibri"/>
              </a:rPr>
              <a:t>  Andrea Haenlin-Mott</a:t>
            </a:r>
          </a:p>
          <a:p>
            <a:pPr marL="927100" marR="5080" lvl="1" indent="-457200">
              <a:spcBef>
                <a:spcPts val="795"/>
              </a:spcBef>
              <a:buFont typeface="+mj-lt"/>
              <a:buAutoNum type="arabicPeriod"/>
              <a:tabLst>
                <a:tab pos="184150" algn="l"/>
              </a:tabLst>
            </a:pPr>
            <a:r>
              <a:rPr lang="en-US" sz="2800" spc="-10" dirty="0">
                <a:latin typeface="Calibri"/>
                <a:cs typeface="Calibri"/>
              </a:rPr>
              <a:t>Inclusive Restroom Standard Location and Background </a:t>
            </a:r>
          </a:p>
          <a:p>
            <a:pPr marL="927100" marR="5080" lvl="1" indent="-457200">
              <a:spcBef>
                <a:spcPts val="795"/>
              </a:spcBef>
              <a:buFont typeface="+mj-lt"/>
              <a:buAutoNum type="arabicPeriod"/>
              <a:tabLst>
                <a:tab pos="184150" algn="l"/>
              </a:tabLst>
            </a:pPr>
            <a:r>
              <a:rPr lang="en-US" sz="2800" spc="-10" dirty="0">
                <a:latin typeface="Calibri"/>
                <a:cs typeface="Calibri"/>
              </a:rPr>
              <a:t>Variance from NY Department of State</a:t>
            </a:r>
          </a:p>
          <a:p>
            <a:pPr marL="927100" marR="5080" lvl="1" indent="-457200">
              <a:spcBef>
                <a:spcPts val="795"/>
              </a:spcBef>
              <a:buFont typeface="+mj-lt"/>
              <a:buAutoNum type="arabicPeriod"/>
              <a:tabLst>
                <a:tab pos="184150" algn="l"/>
              </a:tabLst>
            </a:pPr>
            <a:r>
              <a:rPr lang="en-US" sz="2800" spc="-10" dirty="0">
                <a:latin typeface="Calibri"/>
                <a:cs typeface="Calibri"/>
              </a:rPr>
              <a:t>Interior Signage Standard Update</a:t>
            </a:r>
          </a:p>
          <a:p>
            <a:pPr marL="927100" marR="5080" lvl="1" indent="-457200">
              <a:spcBef>
                <a:spcPts val="795"/>
              </a:spcBef>
              <a:buFont typeface="+mj-lt"/>
              <a:buAutoNum type="arabicPeriod"/>
              <a:tabLst>
                <a:tab pos="184150" algn="l"/>
              </a:tabLst>
            </a:pPr>
            <a:r>
              <a:rPr lang="en-US" sz="2800" spc="-10" dirty="0">
                <a:latin typeface="Calibri"/>
                <a:cs typeface="Calibri"/>
              </a:rPr>
              <a:t>Questions</a:t>
            </a:r>
            <a:endParaRPr lang="en-US" sz="2000" spc="-10" dirty="0">
              <a:latin typeface="Calibri"/>
              <a:cs typeface="Calibri"/>
            </a:endParaRPr>
          </a:p>
        </p:txBody>
      </p:sp>
      <p:sp>
        <p:nvSpPr>
          <p:cNvPr id="3" name="TextBox 2">
            <a:extLst>
              <a:ext uri="{FF2B5EF4-FFF2-40B4-BE49-F238E27FC236}">
                <a16:creationId xmlns:a16="http://schemas.microsoft.com/office/drawing/2014/main" id="{2D5BCB6D-0E8A-6676-0C16-29B0C4EC0496}"/>
              </a:ext>
            </a:extLst>
          </p:cNvPr>
          <p:cNvSpPr txBox="1"/>
          <p:nvPr/>
        </p:nvSpPr>
        <p:spPr>
          <a:xfrm>
            <a:off x="0" y="434064"/>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Restroom Signage Variance Discussion Topics</a:t>
            </a:r>
          </a:p>
        </p:txBody>
      </p:sp>
    </p:spTree>
    <p:extLst>
      <p:ext uri="{BB962C8B-B14F-4D97-AF65-F5344CB8AC3E}">
        <p14:creationId xmlns:p14="http://schemas.microsoft.com/office/powerpoint/2010/main" val="78375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36FDFC9B-15E6-8195-CAC4-5EFD26E7448C}"/>
              </a:ext>
            </a:extLst>
          </p:cNvPr>
          <p:cNvPicPr>
            <a:picLocks noChangeAspect="1" noChangeArrowheads="1"/>
          </p:cNvPicPr>
          <p:nvPr/>
        </p:nvPicPr>
        <p:blipFill rotWithShape="1">
          <a:blip r:embed="rId3" r:link="rId5">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5477"/>
          <a:stretch>
            <a:fillRect/>
          </a:stretch>
        </p:blipFill>
        <p:spPr bwMode="auto">
          <a:xfrm>
            <a:off x="400050" y="3985284"/>
            <a:ext cx="2870200" cy="1398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1B11B9-74C7-04E8-9AD2-6AB4A8955289}"/>
              </a:ext>
            </a:extLst>
          </p:cNvPr>
          <p:cNvSpPr txBox="1"/>
          <p:nvPr/>
        </p:nvSpPr>
        <p:spPr>
          <a:xfrm>
            <a:off x="400050" y="813644"/>
            <a:ext cx="8020050" cy="27238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Cornell standard states “RESTROOM” for signage at single occupant toilet rooms: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t>013011 INCLUSIVE RESTROOM AND LOCKER/SHOWER FACILITIES</a:t>
            </a:r>
            <a:endParaRPr kumimoji="0" lang="en-US" altLang="en-US"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t>1.02 RECOMMENDED EQUIPMENT AND SPECIFICATIONS</a:t>
            </a:r>
            <a:endParaRPr kumimoji="0" lang="en-US" altLang="en-US"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F. Space shall have an ADA pictogram on the room signage and meet all ADA signage requirements. Typically the inclusive restroom would be signed as “RESTROOM” and include the ADA pictogram when those requirements are met. (Sign mounting location and height, contrast of color, raised characters and Braille shall all be ADA and code compliant)</a:t>
            </a:r>
            <a:endParaRPr kumimoji="0" lang="en-US" altLang="en-US"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Any deviations or conflicts with these standards and existing field conditions shall be brought to the immediate attention of The Office of the University Architect and Planning Office and the designated Project Representative for resolution.</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38AA17FB-7060-9D83-753F-FCCA4BE94625}"/>
              </a:ext>
            </a:extLst>
          </p:cNvPr>
          <p:cNvSpPr txBox="1"/>
          <p:nvPr/>
        </p:nvSpPr>
        <p:spPr>
          <a:xfrm>
            <a:off x="400050" y="5389996"/>
            <a:ext cx="2870200" cy="738664"/>
          </a:xfrm>
          <a:prstGeom prst="rect">
            <a:avLst/>
          </a:prstGeom>
          <a:noFill/>
        </p:spPr>
        <p:txBody>
          <a:bodyPr wrap="square">
            <a:spAutoFit/>
          </a:bodyPr>
          <a:lstStyle/>
          <a:p>
            <a:pPr marL="0" marR="0">
              <a:spcBef>
                <a:spcPts val="0"/>
              </a:spcBef>
              <a:spcAft>
                <a:spcPts val="0"/>
              </a:spcAft>
            </a:pPr>
            <a:r>
              <a:rPr lang="en-US" sz="1400" i="1" dirty="0">
                <a:solidFill>
                  <a:srgbClr val="0070C0"/>
                </a:solidFill>
                <a:effectLst/>
                <a:latin typeface="Calibri" panose="020F0502020204030204" pitchFamily="34" charset="0"/>
                <a:ea typeface="Calibri" panose="020F0502020204030204" pitchFamily="34" charset="0"/>
              </a:rPr>
              <a:t>Figure 1: Standard Sign - color, finish and size can be modified to align with facility signage system</a:t>
            </a:r>
            <a:endParaRPr lang="en-US" sz="14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E00DECD-2E08-EA62-2863-85C977D278B6}"/>
              </a:ext>
            </a:extLst>
          </p:cNvPr>
          <p:cNvSpPr txBox="1"/>
          <p:nvPr/>
        </p:nvSpPr>
        <p:spPr>
          <a:xfrm>
            <a:off x="317501" y="237627"/>
            <a:ext cx="8826500"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Inclusive Restroom Signage</a:t>
            </a:r>
          </a:p>
        </p:txBody>
      </p:sp>
      <p:pic>
        <p:nvPicPr>
          <p:cNvPr id="8" name="Picture 7">
            <a:extLst>
              <a:ext uri="{FF2B5EF4-FFF2-40B4-BE49-F238E27FC236}">
                <a16:creationId xmlns:a16="http://schemas.microsoft.com/office/drawing/2014/main" id="{D113913B-D8B3-D99D-064D-32892CC42931}"/>
              </a:ext>
            </a:extLst>
          </p:cNvPr>
          <p:cNvPicPr>
            <a:picLocks noChangeAspect="1"/>
          </p:cNvPicPr>
          <p:nvPr/>
        </p:nvPicPr>
        <p:blipFill>
          <a:blip r:embed="rId6"/>
          <a:stretch>
            <a:fillRect/>
          </a:stretch>
        </p:blipFill>
        <p:spPr>
          <a:xfrm>
            <a:off x="6127750" y="3836903"/>
            <a:ext cx="1298023" cy="1624097"/>
          </a:xfrm>
          <a:prstGeom prst="rect">
            <a:avLst/>
          </a:prstGeom>
        </p:spPr>
      </p:pic>
      <p:sp>
        <p:nvSpPr>
          <p:cNvPr id="9" name="TextBox 8">
            <a:extLst>
              <a:ext uri="{FF2B5EF4-FFF2-40B4-BE49-F238E27FC236}">
                <a16:creationId xmlns:a16="http://schemas.microsoft.com/office/drawing/2014/main" id="{A44E8CF2-7CC3-47CA-FF61-8B89D65EE45A}"/>
              </a:ext>
            </a:extLst>
          </p:cNvPr>
          <p:cNvSpPr txBox="1"/>
          <p:nvPr/>
        </p:nvSpPr>
        <p:spPr>
          <a:xfrm>
            <a:off x="6217418" y="5432135"/>
            <a:ext cx="2292350" cy="738664"/>
          </a:xfrm>
          <a:prstGeom prst="rect">
            <a:avLst/>
          </a:prstGeom>
          <a:noFill/>
        </p:spPr>
        <p:txBody>
          <a:bodyPr wrap="square">
            <a:spAutoFit/>
          </a:bodyPr>
          <a:lstStyle/>
          <a:p>
            <a:pPr marL="0" marR="0">
              <a:spcBef>
                <a:spcPts val="0"/>
              </a:spcBef>
              <a:spcAft>
                <a:spcPts val="0"/>
              </a:spcAft>
            </a:pPr>
            <a:r>
              <a:rPr lang="en-US" sz="1400" i="1" dirty="0">
                <a:solidFill>
                  <a:srgbClr val="0070C0"/>
                </a:solidFill>
                <a:effectLst/>
                <a:latin typeface="Calibri" panose="020F0502020204030204" pitchFamily="34" charset="0"/>
                <a:ea typeface="Calibri" panose="020F0502020204030204" pitchFamily="34" charset="0"/>
              </a:rPr>
              <a:t>Figure 1: Example from North Campus Residence Halls </a:t>
            </a:r>
            <a:endParaRPr lang="en-US" sz="1400" dirty="0">
              <a:effectLst/>
              <a:latin typeface="Calibri" panose="020F0502020204030204" pitchFamily="34" charset="0"/>
              <a:ea typeface="Calibri" panose="020F0502020204030204" pitchFamily="34" charset="0"/>
            </a:endParaRPr>
          </a:p>
        </p:txBody>
      </p:sp>
      <p:pic>
        <p:nvPicPr>
          <p:cNvPr id="10" name="image2.jpeg">
            <a:extLst>
              <a:ext uri="{FF2B5EF4-FFF2-40B4-BE49-F238E27FC236}">
                <a16:creationId xmlns:a16="http://schemas.microsoft.com/office/drawing/2014/main" id="{5ED6AB85-FC5E-078C-5E9B-56964AD9722E}"/>
              </a:ext>
            </a:extLst>
          </p:cNvPr>
          <p:cNvPicPr>
            <a:picLocks noChangeAspect="1"/>
          </p:cNvPicPr>
          <p:nvPr/>
        </p:nvPicPr>
        <p:blipFill>
          <a:blip r:embed="rId7" cstate="print">
            <a:alphaModFix/>
            <a:duotone>
              <a:schemeClr val="accent3">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598001" y="4007303"/>
            <a:ext cx="1389656" cy="1398522"/>
          </a:xfrm>
          <a:prstGeom prst="rect">
            <a:avLst/>
          </a:prstGeom>
          <a:effectLst/>
        </p:spPr>
      </p:pic>
      <p:sp>
        <p:nvSpPr>
          <p:cNvPr id="11" name="TextBox 10">
            <a:extLst>
              <a:ext uri="{FF2B5EF4-FFF2-40B4-BE49-F238E27FC236}">
                <a16:creationId xmlns:a16="http://schemas.microsoft.com/office/drawing/2014/main" id="{1EA50C8F-BE60-CE83-953B-FE6826855024}"/>
              </a:ext>
            </a:extLst>
          </p:cNvPr>
          <p:cNvSpPr txBox="1"/>
          <p:nvPr/>
        </p:nvSpPr>
        <p:spPr>
          <a:xfrm>
            <a:off x="3552556" y="5384053"/>
            <a:ext cx="1524769" cy="954107"/>
          </a:xfrm>
          <a:prstGeom prst="rect">
            <a:avLst/>
          </a:prstGeom>
          <a:noFill/>
        </p:spPr>
        <p:txBody>
          <a:bodyPr wrap="square">
            <a:spAutoFit/>
          </a:bodyPr>
          <a:lstStyle/>
          <a:p>
            <a:pPr>
              <a:lnSpc>
                <a:spcPct val="100000"/>
              </a:lnSpc>
            </a:pPr>
            <a:r>
              <a:rPr lang="en-US" sz="1400" i="1" dirty="0">
                <a:solidFill>
                  <a:srgbClr val="0070C0"/>
                </a:solidFill>
                <a:latin typeface="Calibri" panose="020F0502020204030204" pitchFamily="34" charset="0"/>
              </a:rPr>
              <a:t>Figure 2: Include ADA pictogram to restrooms that meet requirement</a:t>
            </a:r>
          </a:p>
        </p:txBody>
      </p:sp>
    </p:spTree>
    <p:extLst>
      <p:ext uri="{BB962C8B-B14F-4D97-AF65-F5344CB8AC3E}">
        <p14:creationId xmlns:p14="http://schemas.microsoft.com/office/powerpoint/2010/main" val="44051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E253EA-741B-29AA-42E5-68476227C309}"/>
              </a:ext>
            </a:extLst>
          </p:cNvPr>
          <p:cNvSpPr txBox="1"/>
          <p:nvPr/>
        </p:nvSpPr>
        <p:spPr>
          <a:xfrm>
            <a:off x="622300" y="434064"/>
            <a:ext cx="8521699" cy="523220"/>
          </a:xfrm>
          <a:prstGeom prst="rect">
            <a:avLst/>
          </a:prstGeom>
          <a:noFill/>
        </p:spPr>
        <p:txBody>
          <a:bodyPr wrap="square" rtlCol="0">
            <a:spAutoFit/>
          </a:bodyPr>
          <a:lstStyle/>
          <a:p>
            <a:r>
              <a:rPr lang="en-US" sz="2800" b="1" dirty="0">
                <a:solidFill>
                  <a:schemeClr val="bg1">
                    <a:lumMod val="50000"/>
                  </a:schemeClr>
                </a:solidFill>
                <a:latin typeface="Arial" panose="020B0604020202020204" pitchFamily="34" charset="0"/>
                <a:cs typeface="Arial" panose="020B0604020202020204" pitchFamily="34" charset="0"/>
              </a:rPr>
              <a:t>Inclusive Restroom Standard Location</a:t>
            </a:r>
          </a:p>
        </p:txBody>
      </p:sp>
      <p:pic>
        <p:nvPicPr>
          <p:cNvPr id="4" name="Picture 3">
            <a:extLst>
              <a:ext uri="{FF2B5EF4-FFF2-40B4-BE49-F238E27FC236}">
                <a16:creationId xmlns:a16="http://schemas.microsoft.com/office/drawing/2014/main" id="{EEEDE06B-0A4A-46C0-8D06-7C34A97C390C}"/>
              </a:ext>
            </a:extLst>
          </p:cNvPr>
          <p:cNvPicPr>
            <a:picLocks noChangeAspect="1"/>
          </p:cNvPicPr>
          <p:nvPr/>
        </p:nvPicPr>
        <p:blipFill rotWithShape="1">
          <a:blip r:embed="rId3"/>
          <a:srcRect b="20025"/>
          <a:stretch/>
        </p:blipFill>
        <p:spPr>
          <a:xfrm>
            <a:off x="896238" y="1059972"/>
            <a:ext cx="5391149" cy="5019304"/>
          </a:xfrm>
          <a:prstGeom prst="rect">
            <a:avLst/>
          </a:prstGeom>
        </p:spPr>
      </p:pic>
      <p:sp>
        <p:nvSpPr>
          <p:cNvPr id="9" name="Rectangle 8">
            <a:extLst>
              <a:ext uri="{FF2B5EF4-FFF2-40B4-BE49-F238E27FC236}">
                <a16:creationId xmlns:a16="http://schemas.microsoft.com/office/drawing/2014/main" id="{B58BCC50-122F-6D7F-824B-1EFBEBF81F97}"/>
              </a:ext>
            </a:extLst>
          </p:cNvPr>
          <p:cNvSpPr/>
          <p:nvPr/>
        </p:nvSpPr>
        <p:spPr>
          <a:xfrm>
            <a:off x="1701799" y="4844399"/>
            <a:ext cx="4585587" cy="2229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Tree>
    <p:extLst>
      <p:ext uri="{BB962C8B-B14F-4D97-AF65-F5344CB8AC3E}">
        <p14:creationId xmlns:p14="http://schemas.microsoft.com/office/powerpoint/2010/main" val="17108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B11B9-74C7-04E8-9AD2-6AB4A8955289}"/>
              </a:ext>
            </a:extLst>
          </p:cNvPr>
          <p:cNvSpPr txBox="1"/>
          <p:nvPr/>
        </p:nvSpPr>
        <p:spPr>
          <a:xfrm>
            <a:off x="317501" y="853000"/>
            <a:ext cx="5886450" cy="5847755"/>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700" dirty="0">
                <a:latin typeface="Arial" panose="020B0604020202020204" pitchFamily="34" charset="0"/>
              </a:rPr>
              <a:t>The decision to use the term “restroom” resulted from a 2015 campus wide deliberative process that included input from the student body, staff, and numerous advocacy groups including the Office of Inclusion and Workforce Diversity and the LGBT Resource Center. </a:t>
            </a:r>
          </a:p>
          <a:p>
            <a:pPr marL="285750" marR="0" indent="-285750">
              <a:spcBef>
                <a:spcPts val="0"/>
              </a:spcBef>
              <a:spcAft>
                <a:spcPts val="0"/>
              </a:spcAft>
              <a:buFont typeface="Arial" panose="020B0604020202020204" pitchFamily="34" charset="0"/>
              <a:buChar char="•"/>
            </a:pPr>
            <a:endParaRPr lang="en-US" sz="1700" dirty="0">
              <a:latin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700" dirty="0">
                <a:latin typeface="Arial" panose="020B0604020202020204" pitchFamily="34" charset="0"/>
              </a:rPr>
              <a:t>The intent of this effort was to develop inclusive language that was broadly accepted by the Cornell population. It was determined that the typical gender neutral restroom signs depicting women by a character in a dress and men by a character in pants are based on outdated values that are no longer relevant and to some discriminatory. </a:t>
            </a:r>
          </a:p>
          <a:p>
            <a:pPr marL="285750" marR="0" indent="-285750">
              <a:spcBef>
                <a:spcPts val="0"/>
              </a:spcBef>
              <a:spcAft>
                <a:spcPts val="0"/>
              </a:spcAft>
              <a:buFont typeface="Arial" panose="020B0604020202020204" pitchFamily="34" charset="0"/>
              <a:buChar char="•"/>
            </a:pPr>
            <a:endParaRPr lang="en-US" sz="1700" dirty="0">
              <a:latin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700" dirty="0">
                <a:latin typeface="Arial" panose="020B0604020202020204" pitchFamily="34" charset="0"/>
              </a:rPr>
              <a:t>The decision to use the term “restroom” was approved by the University Assembly in Resolution #3 and approved by President Garrett. </a:t>
            </a:r>
          </a:p>
          <a:p>
            <a:pPr marL="285750" marR="0" indent="-285750">
              <a:spcBef>
                <a:spcPts val="0"/>
              </a:spcBef>
              <a:spcAft>
                <a:spcPts val="0"/>
              </a:spcAft>
              <a:buFont typeface="Arial" panose="020B0604020202020204" pitchFamily="34" charset="0"/>
              <a:buChar char="•"/>
            </a:pPr>
            <a:endParaRPr lang="en-US" sz="1700" dirty="0">
              <a:latin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700" dirty="0">
                <a:latin typeface="Arial" panose="020B0604020202020204" pitchFamily="34" charset="0"/>
              </a:rPr>
              <a:t>The signage description was reviewed again in 2019-2020 and the  Director of Inclusion and Workforce Diversity approved maintaining the current standard “restroom.” </a:t>
            </a:r>
          </a:p>
        </p:txBody>
      </p:sp>
      <p:sp>
        <p:nvSpPr>
          <p:cNvPr id="7" name="TextBox 6">
            <a:extLst>
              <a:ext uri="{FF2B5EF4-FFF2-40B4-BE49-F238E27FC236}">
                <a16:creationId xmlns:a16="http://schemas.microsoft.com/office/drawing/2014/main" id="{7E00DECD-2E08-EA62-2863-85C977D278B6}"/>
              </a:ext>
            </a:extLst>
          </p:cNvPr>
          <p:cNvSpPr txBox="1"/>
          <p:nvPr/>
        </p:nvSpPr>
        <p:spPr>
          <a:xfrm>
            <a:off x="317500" y="237627"/>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Inclusive Restroom Signage Background</a:t>
            </a:r>
          </a:p>
        </p:txBody>
      </p:sp>
      <p:pic>
        <p:nvPicPr>
          <p:cNvPr id="2" name="image1.jpeg" descr="Text&#10;&#10;Description automatically generated">
            <a:extLst>
              <a:ext uri="{FF2B5EF4-FFF2-40B4-BE49-F238E27FC236}">
                <a16:creationId xmlns:a16="http://schemas.microsoft.com/office/drawing/2014/main" id="{11E2D987-F761-4505-F14B-42779248161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340600" y="2430599"/>
            <a:ext cx="1250950" cy="1786158"/>
          </a:xfrm>
          <a:prstGeom prst="rect">
            <a:avLst/>
          </a:prstGeom>
        </p:spPr>
      </p:pic>
      <p:sp>
        <p:nvSpPr>
          <p:cNvPr id="4" name="TextBox 3">
            <a:extLst>
              <a:ext uri="{FF2B5EF4-FFF2-40B4-BE49-F238E27FC236}">
                <a16:creationId xmlns:a16="http://schemas.microsoft.com/office/drawing/2014/main" id="{7C39BA49-7633-7E49-1002-B5B9E51BD221}"/>
              </a:ext>
            </a:extLst>
          </p:cNvPr>
          <p:cNvSpPr txBox="1"/>
          <p:nvPr/>
        </p:nvSpPr>
        <p:spPr>
          <a:xfrm>
            <a:off x="7270751" y="4216756"/>
            <a:ext cx="1143000" cy="539393"/>
          </a:xfrm>
          <a:prstGeom prst="rect">
            <a:avLst/>
          </a:prstGeom>
          <a:noFill/>
        </p:spPr>
        <p:txBody>
          <a:bodyPr wrap="square">
            <a:spAutoFit/>
          </a:bodyPr>
          <a:lstStyle/>
          <a:p>
            <a:pPr marL="0" marR="0">
              <a:spcBef>
                <a:spcPts val="0"/>
              </a:spcBef>
              <a:spcAft>
                <a:spcPts val="0"/>
              </a:spcAft>
            </a:pPr>
            <a:r>
              <a:rPr lang="en-US" sz="1400" i="1" dirty="0">
                <a:solidFill>
                  <a:srgbClr val="0070C0"/>
                </a:solidFill>
                <a:effectLst/>
                <a:latin typeface="Calibri" panose="020F0502020204030204" pitchFamily="34" charset="0"/>
                <a:ea typeface="Calibri" panose="020F0502020204030204" pitchFamily="34" charset="0"/>
              </a:rPr>
              <a:t>Outdated pictogram</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1621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B11B9-74C7-04E8-9AD2-6AB4A8955289}"/>
              </a:ext>
            </a:extLst>
          </p:cNvPr>
          <p:cNvSpPr txBox="1"/>
          <p:nvPr/>
        </p:nvSpPr>
        <p:spPr>
          <a:xfrm>
            <a:off x="400050" y="1126340"/>
            <a:ext cx="8001000" cy="3477875"/>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000" dirty="0">
                <a:latin typeface="Arial" panose="020B0604020202020204" pitchFamily="34" charset="0"/>
              </a:rPr>
              <a:t>Cornell has converted and continues to convert existing gender specific toilet facilities into accessible single-user gender neutral toilet facilities. All these existing facilities are signed “restroom” along with the symbol for accessibility. </a:t>
            </a:r>
          </a:p>
          <a:p>
            <a:pPr marL="285750" marR="0" indent="-285750">
              <a:spcBef>
                <a:spcPts val="0"/>
              </a:spcBef>
              <a:spcAft>
                <a:spcPts val="0"/>
              </a:spcAft>
              <a:buFont typeface="Arial" panose="020B0604020202020204" pitchFamily="34" charset="0"/>
              <a:buChar char="•"/>
            </a:pPr>
            <a:endParaRPr lang="en-US" sz="2000" dirty="0">
              <a:latin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000" dirty="0">
                <a:latin typeface="Arial" panose="020B0604020202020204" pitchFamily="34" charset="0"/>
              </a:rPr>
              <a:t>Cornell is also providing accessible single-user gender neutral toilet facilities in new buildings such as Atkinson Center, New Experimental Hall and the Computing and Information Science Building, as well as the renovated Plant Science Building and the Thurston Hall Addition.  </a:t>
            </a:r>
          </a:p>
          <a:p>
            <a:pPr marR="0">
              <a:spcBef>
                <a:spcPts val="0"/>
              </a:spcBef>
              <a:spcAft>
                <a:spcPts val="0"/>
              </a:spcAft>
            </a:pPr>
            <a:endParaRPr lang="en-US" sz="2000" dirty="0">
              <a:latin typeface="Arial" panose="020B0604020202020204" pitchFamily="34" charset="0"/>
            </a:endParaRPr>
          </a:p>
        </p:txBody>
      </p:sp>
      <p:sp>
        <p:nvSpPr>
          <p:cNvPr id="5" name="TextBox 4">
            <a:extLst>
              <a:ext uri="{FF2B5EF4-FFF2-40B4-BE49-F238E27FC236}">
                <a16:creationId xmlns:a16="http://schemas.microsoft.com/office/drawing/2014/main" id="{396CB4CC-4936-9594-110E-0B29CBC56A00}"/>
              </a:ext>
            </a:extLst>
          </p:cNvPr>
          <p:cNvSpPr txBox="1"/>
          <p:nvPr/>
        </p:nvSpPr>
        <p:spPr>
          <a:xfrm>
            <a:off x="317500" y="237627"/>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Inclusive Restroom Signage Background</a:t>
            </a:r>
          </a:p>
        </p:txBody>
      </p:sp>
    </p:spTree>
    <p:extLst>
      <p:ext uri="{BB962C8B-B14F-4D97-AF65-F5344CB8AC3E}">
        <p14:creationId xmlns:p14="http://schemas.microsoft.com/office/powerpoint/2010/main" val="426315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BB93B87-D793-DFFF-9438-43F2AC51CFD6}"/>
              </a:ext>
            </a:extLst>
          </p:cNvPr>
          <p:cNvSpPr>
            <a:spLocks noChangeArrowheads="1"/>
          </p:cNvSpPr>
          <p:nvPr/>
        </p:nvSpPr>
        <p:spPr bwMode="auto">
          <a:xfrm>
            <a:off x="279400" y="982569"/>
            <a:ext cx="820010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2015 Building Code and Plumbing Code read as follows regarding gender designation for male or female, or the use of single user toilet rooms beyond a family or assisted-use toilet facility:</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i="1" dirty="0">
              <a:solidFill>
                <a:srgbClr val="0070C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t>2015 Building Code</a:t>
            </a:r>
            <a:endParaRPr kumimoji="0" lang="en-US" altLang="en-US"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lang="en-US" altLang="en-US" i="1" dirty="0">
                <a:solidFill>
                  <a:srgbClr val="0070C0"/>
                </a:solidFill>
                <a:latin typeface="Arial" panose="020B0604020202020204" pitchFamily="34" charset="0"/>
              </a:rPr>
              <a:t>	</a:t>
            </a:r>
          </a:p>
          <a:p>
            <a:pPr defTabSz="914400" eaLnBrk="0" fontAlgn="base" hangingPunct="0">
              <a:spcBef>
                <a:spcPct val="0"/>
              </a:spcBef>
              <a:spcAft>
                <a:spcPct val="0"/>
              </a:spcAft>
            </a:pPr>
            <a:r>
              <a:rPr lang="en-US" altLang="en-US" i="1" dirty="0">
                <a:solidFill>
                  <a:srgbClr val="0070C0"/>
                </a:solidFill>
                <a:latin typeface="Arial" panose="020B0604020202020204" pitchFamily="34" charset="0"/>
              </a:rPr>
              <a:t>	[P] 2902.2.1 Family or Assisted-Use Toilet Facilities Serving as	Separate Facilities</a:t>
            </a:r>
            <a:br>
              <a:rPr kumimoji="0" lang="en-US" altLang="en-US" sz="1200"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br>
            <a:r>
              <a:rPr lang="en-US" altLang="en-US" i="1" dirty="0">
                <a:solidFill>
                  <a:srgbClr val="0070C0"/>
                </a:solidFill>
                <a:latin typeface="Arial" panose="020B0604020202020204" pitchFamily="34" charset="0"/>
              </a:rPr>
              <a:t>Where a building or tenant space requires a separate toilet facility for each sex and each toilet facility is required to have only one water closet, two family or assisted-use toilet facilities shall be permitted to serve as the required separate facilities. </a:t>
            </a:r>
            <a:r>
              <a:rPr lang="en-US" altLang="en-US" i="1" dirty="0">
                <a:solidFill>
                  <a:srgbClr val="0070C0"/>
                </a:solidFill>
                <a:highlight>
                  <a:srgbClr val="FFFF00"/>
                </a:highlight>
                <a:latin typeface="Arial" panose="020B0604020202020204" pitchFamily="34" charset="0"/>
              </a:rPr>
              <a:t>Family or assisted-use toilet facilities shall not be required to be identified for exclusive use by either sex </a:t>
            </a:r>
            <a:r>
              <a:rPr lang="en-US" altLang="en-US" i="1" dirty="0">
                <a:solidFill>
                  <a:srgbClr val="0070C0"/>
                </a:solidFill>
                <a:latin typeface="Arial" panose="020B0604020202020204" pitchFamily="34" charset="0"/>
              </a:rPr>
              <a:t>as required by Section 2902.4.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none" strike="sngStrike" cap="none" normalizeH="0" baseline="0" dirty="0">
              <a:ln>
                <a:noFill/>
              </a:ln>
              <a:solidFill>
                <a:srgbClr val="FF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1" strike="noStrike" cap="none" normalizeH="0" baseline="0" dirty="0">
                <a:ln>
                  <a:noFill/>
                </a:ln>
                <a:solidFill>
                  <a:srgbClr val="0070C0"/>
                </a:solidFill>
                <a:effectLst/>
                <a:latin typeface="Arial" panose="020B0604020202020204" pitchFamily="34" charset="0"/>
                <a:ea typeface="Calibri" panose="020F0502020204030204" pitchFamily="34" charset="0"/>
              </a:rPr>
              <a:t>	[P] 2902.4 Signage</a:t>
            </a:r>
            <a:br>
              <a:rPr kumimoji="0" lang="en-US" altLang="en-US" b="1" i="1" strike="noStrike" cap="none" normalizeH="0" baseline="0" dirty="0">
                <a:ln>
                  <a:noFill/>
                </a:ln>
                <a:solidFill>
                  <a:srgbClr val="0070C0"/>
                </a:solidFill>
                <a:effectLst/>
                <a:latin typeface="Arial" panose="020B0604020202020204" pitchFamily="34" charset="0"/>
                <a:ea typeface="Calibri" panose="020F0502020204030204" pitchFamily="34" charset="0"/>
              </a:rPr>
            </a:br>
            <a:r>
              <a:rPr kumimoji="0" lang="en-US" altLang="en-US" b="0" i="1" strike="noStrike" cap="none" normalizeH="0" baseline="0" dirty="0">
                <a:ln>
                  <a:noFill/>
                </a:ln>
                <a:solidFill>
                  <a:srgbClr val="0070C0"/>
                </a:solidFill>
                <a:effectLst/>
                <a:highlight>
                  <a:srgbClr val="FFFF00"/>
                </a:highlight>
                <a:latin typeface="Arial" panose="020B0604020202020204" pitchFamily="34" charset="0"/>
                <a:ea typeface="Calibri" panose="020F0502020204030204" pitchFamily="34" charset="0"/>
              </a:rPr>
              <a:t>Required public facilities shall be provided with signs that designate the sex </a:t>
            </a:r>
            <a:r>
              <a:rPr kumimoji="0" lang="en-US" altLang="en-US" b="0" i="1" strike="noStrike" cap="none" normalizeH="0" baseline="0" dirty="0">
                <a:ln>
                  <a:noFill/>
                </a:ln>
                <a:solidFill>
                  <a:srgbClr val="0070C0"/>
                </a:solidFill>
                <a:effectLst/>
                <a:latin typeface="Arial" panose="020B0604020202020204" pitchFamily="34" charset="0"/>
                <a:ea typeface="Calibri" panose="020F0502020204030204" pitchFamily="34" charset="0"/>
              </a:rPr>
              <a:t>as required by Section 2902.2. Signs shall be readily visible and located near the entrance to each toilet facility. Signs for accessible toilet facilities shall comply with Section 1111.</a:t>
            </a:r>
            <a:endParaRPr kumimoji="0" lang="en-US" altLang="en-US" b="0" i="0"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53516FE-5757-CE65-9A41-506ACE8B44CA}"/>
              </a:ext>
            </a:extLst>
          </p:cNvPr>
          <p:cNvSpPr txBox="1"/>
          <p:nvPr/>
        </p:nvSpPr>
        <p:spPr>
          <a:xfrm>
            <a:off x="317500" y="237627"/>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Restroom Signage Variance</a:t>
            </a:r>
          </a:p>
        </p:txBody>
      </p:sp>
    </p:spTree>
    <p:extLst>
      <p:ext uri="{BB962C8B-B14F-4D97-AF65-F5344CB8AC3E}">
        <p14:creationId xmlns:p14="http://schemas.microsoft.com/office/powerpoint/2010/main" val="213461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BB93B87-D793-DFFF-9438-43F2AC51CFD6}"/>
              </a:ext>
            </a:extLst>
          </p:cNvPr>
          <p:cNvSpPr>
            <a:spLocks noChangeArrowheads="1"/>
          </p:cNvSpPr>
          <p:nvPr/>
        </p:nvSpPr>
        <p:spPr bwMode="auto">
          <a:xfrm>
            <a:off x="305983" y="957571"/>
            <a:ext cx="853203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indent="-285750" defTabSz="9144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2020 BCNYS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provides explicit language regarding the use of single-user and multi-user</a:t>
            </a:r>
            <a:r>
              <a:rPr kumimoji="0" lang="en-US" altLang="en-US" b="0" i="0" u="none" cap="none" normalizeH="0" baseline="0" dirty="0">
                <a:ln>
                  <a:noFill/>
                </a:ln>
                <a:effectLst/>
                <a:latin typeface="Arial" panose="020B0604020202020204" pitchFamily="34" charset="0"/>
                <a:ea typeface="Calibri" panose="020F0502020204030204" pitchFamily="34" charset="0"/>
              </a:rPr>
              <a:t> toilet and bathing facilities serving all genders</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lang="en-US" altLang="en-US" dirty="0">
              <a:latin typeface="Arial" panose="020B0604020202020204" pitchFamily="34" charset="0"/>
              <a:ea typeface="Calibri" panose="020F0502020204030204" pitchFamily="34" charset="0"/>
            </a:endParaRPr>
          </a:p>
          <a:p>
            <a:pPr lvl="1" defTabSz="914400" eaLnBrk="0" fontAlgn="base" hangingPunct="0">
              <a:spcBef>
                <a:spcPct val="0"/>
              </a:spcBef>
              <a:spcAft>
                <a:spcPct val="0"/>
              </a:spcAft>
            </a:pP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language in 2020 code states that single-user facilities “</a:t>
            </a:r>
            <a:r>
              <a:rPr kumimoji="0" lang="en-US" altLang="en-US"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shall be”</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designated as “</a:t>
            </a:r>
            <a:r>
              <a:rPr kumimoji="0" lang="en-US" altLang="en-US"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gender neutral”</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The code does not appear to give options to, or exceptions from, </a:t>
            </a:r>
            <a:r>
              <a:rPr kumimoji="0" lang="en-US" altLang="en-US"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gender neutral.</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1"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i="1" dirty="0">
              <a:solidFill>
                <a:srgbClr val="0070C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t>[NY] 2902.2 Separate Facilities</a:t>
            </a:r>
            <a:b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br>
            <a: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Where plumbing fixtures are required, separate </a:t>
            </a:r>
            <a: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hlinkClick r:id="rId3"/>
              </a:rPr>
              <a:t>facilities</a:t>
            </a:r>
            <a: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 shall be provided for each sex.</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t>Exceptions: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5.Single-user toilet and bathing rooms provided in accordance with Section 2902.1.2 </a:t>
            </a:r>
            <a:r>
              <a:rPr kumimoji="0" lang="en-US" altLang="en-US" sz="1400" b="0" i="1" u="none" strike="noStrike" cap="none" normalizeH="0" baseline="0" dirty="0">
                <a:ln>
                  <a:noFill/>
                </a:ln>
                <a:solidFill>
                  <a:srgbClr val="0070C0"/>
                </a:solidFill>
                <a:effectLst/>
                <a:highlight>
                  <a:srgbClr val="FFFF00"/>
                </a:highlight>
                <a:latin typeface="Arial" panose="020B0604020202020204" pitchFamily="34" charset="0"/>
                <a:ea typeface="Calibri" panose="020F0502020204030204" pitchFamily="34" charset="0"/>
              </a:rPr>
              <a:t>shall be designated as gender neutral</a:t>
            </a:r>
            <a: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endParaRPr lang="en-US" altLang="en-US" sz="1400" b="1" i="1" dirty="0">
              <a:solidFill>
                <a:srgbClr val="0070C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r>
              <a:rPr kumimoji="0" lang="en-US" altLang="en-US" sz="1400" b="1" i="1" u="none" strike="noStrike" cap="none" normalizeH="0" baseline="0" dirty="0">
                <a:ln>
                  <a:noFill/>
                </a:ln>
                <a:solidFill>
                  <a:srgbClr val="0070C0"/>
                </a:solidFill>
                <a:effectLst/>
                <a:latin typeface="Arial" panose="020B0604020202020204" pitchFamily="34" charset="0"/>
                <a:ea typeface="Calibri" panose="020F0502020204030204" pitchFamily="34" charset="0"/>
              </a:rPr>
              <a:t>[NY] 2902.4 Signage</a:t>
            </a:r>
            <a:b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br>
            <a:r>
              <a:rPr kumimoji="0" lang="en-US" altLang="en-US" sz="1400" b="0" i="1" u="none" strike="noStrike" cap="none" normalizeH="0" baseline="0" dirty="0">
                <a:ln>
                  <a:noFill/>
                </a:ln>
                <a:solidFill>
                  <a:srgbClr val="0070C0"/>
                </a:solidFill>
                <a:effectLst/>
                <a:latin typeface="Arial" panose="020B0604020202020204" pitchFamily="34" charset="0"/>
                <a:ea typeface="Calibri" panose="020F0502020204030204" pitchFamily="34" charset="0"/>
              </a:rPr>
              <a:t>Required public facilities shall be provided with signs that designate the sex, as required by Section 2902.2. Signs shall be readily visible and located near the entrance to each toilet facility. Signs for accessible toilet facilities shall comply with Section 1111.</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lang="en-US" altLang="en-US" sz="1400" b="1" i="1" dirty="0">
                <a:solidFill>
                  <a:srgbClr val="0070C0"/>
                </a:solidFill>
                <a:latin typeface="Arial" panose="020B0604020202020204" pitchFamily="34" charset="0"/>
              </a:rPr>
              <a:t>Exceptions:</a:t>
            </a:r>
          </a:p>
          <a:p>
            <a:pPr defTabSz="914400" eaLnBrk="0" fontAlgn="base" hangingPunct="0">
              <a:spcBef>
                <a:spcPct val="0"/>
              </a:spcBef>
              <a:spcAft>
                <a:spcPct val="0"/>
              </a:spcAft>
              <a:buFontTx/>
              <a:buAutoNum type="arabicPeriod"/>
            </a:pPr>
            <a:r>
              <a:rPr kumimoji="0" lang="en-US" altLang="en-US" sz="1400" b="0" i="1" u="none" strike="noStrike" cap="none" normalizeH="0" baseline="0" dirty="0">
                <a:ln>
                  <a:noFill/>
                </a:ln>
                <a:solidFill>
                  <a:srgbClr val="0070C0"/>
                </a:solidFill>
                <a:effectLst/>
                <a:highlight>
                  <a:srgbClr val="FFFF00"/>
                </a:highlight>
                <a:latin typeface="Arial" panose="020B0604020202020204" pitchFamily="34" charset="0"/>
                <a:ea typeface="Times New Roman" panose="02020603050405020304" pitchFamily="18" charset="0"/>
              </a:rPr>
              <a:t>Single-user facilities shall be designated as gender neutral.</a:t>
            </a:r>
            <a:endParaRPr kumimoji="0" lang="en-US" altLang="en-US" sz="1400" b="0" i="0" u="none" strike="noStrike" cap="none" normalizeH="0" baseline="0" dirty="0">
              <a:ln>
                <a:noFill/>
              </a:ln>
              <a:solidFill>
                <a:srgbClr val="0070C0"/>
              </a:solidFill>
              <a:effectLst/>
              <a:highlight>
                <a:srgbClr val="FFFF00"/>
              </a:highlight>
              <a:latin typeface="Arial" panose="020B0604020202020204" pitchFamily="34" charset="0"/>
              <a:ea typeface="Calibri" panose="020F0502020204030204" pitchFamily="34" charset="0"/>
            </a:endParaRPr>
          </a:p>
          <a:p>
            <a:pPr defTabSz="914400" eaLnBrk="0" fontAlgn="base" hangingPunct="0">
              <a:spcBef>
                <a:spcPct val="0"/>
              </a:spcBef>
              <a:spcAft>
                <a:spcPct val="0"/>
              </a:spcAft>
              <a:buFontTx/>
              <a:buAutoNum type="arabicPeriod"/>
            </a:pPr>
            <a:r>
              <a:rPr kumimoji="0" lang="en-US" altLang="en-US" sz="1400" b="0" i="1"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Multi-user facilities designed to serve all genders shall not be designated by sex.</a:t>
            </a:r>
            <a:br>
              <a:rPr kumimoji="0" lang="en-US" altLang="en-US" sz="1200" b="0" i="1"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br>
            <a:endParaRPr kumimoji="0" lang="en-US" altLang="en-US" sz="1200" b="0" i="1" u="none" strike="noStrike" cap="none" normalizeH="0" baseline="0" dirty="0">
              <a:ln>
                <a:noFill/>
              </a:ln>
              <a:solidFill>
                <a:srgbClr val="0070C0"/>
              </a:solidFill>
              <a:effectLst/>
              <a:latin typeface="Arial" panose="020B0604020202020204" pitchFamily="34" charset="0"/>
              <a:ea typeface="Times New Roman" panose="02020603050405020304" pitchFamily="18" charset="0"/>
            </a:endParaRPr>
          </a:p>
          <a:p>
            <a:pPr defTabSz="914400" eaLnBrk="0" fontAlgn="base" hangingPunct="0">
              <a:spcBef>
                <a:spcPct val="0"/>
              </a:spcBef>
              <a:spcAft>
                <a:spcPct val="0"/>
              </a:spcAft>
            </a:pPr>
            <a:endParaRPr lang="en-US" altLang="en-US" sz="1200" i="1" dirty="0">
              <a:solidFill>
                <a:srgbClr val="0070C0"/>
              </a:solidFill>
              <a:latin typeface="Arial" panose="020B0604020202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953516FE-5757-CE65-9A41-506ACE8B44CA}"/>
              </a:ext>
            </a:extLst>
          </p:cNvPr>
          <p:cNvSpPr txBox="1"/>
          <p:nvPr/>
        </p:nvSpPr>
        <p:spPr>
          <a:xfrm>
            <a:off x="317500" y="321023"/>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Restroom Signage Variance</a:t>
            </a:r>
          </a:p>
        </p:txBody>
      </p:sp>
    </p:spTree>
    <p:extLst>
      <p:ext uri="{BB962C8B-B14F-4D97-AF65-F5344CB8AC3E}">
        <p14:creationId xmlns:p14="http://schemas.microsoft.com/office/powerpoint/2010/main" val="14977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B11B9-74C7-04E8-9AD2-6AB4A8955289}"/>
              </a:ext>
            </a:extLst>
          </p:cNvPr>
          <p:cNvSpPr txBox="1"/>
          <p:nvPr/>
        </p:nvSpPr>
        <p:spPr>
          <a:xfrm>
            <a:off x="400050" y="1139624"/>
            <a:ext cx="8020050" cy="535531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900" dirty="0">
                <a:latin typeface="Arial" panose="020B0604020202020204" pitchFamily="34" charset="0"/>
              </a:rPr>
              <a:t>In June 2022 Facilities and Campus Services submitted a variance application to the New York State, Department of State that included a list of buildings throughout NYS except NYC, regardless of ownership.</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900" dirty="0">
              <a:latin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en-US" sz="1900" dirty="0">
                <a:latin typeface="Arial" panose="020B0604020202020204" pitchFamily="34" charset="0"/>
              </a:rPr>
              <a:t>In September 2022 the University was given a variance to allow the use of the term ‘restroom’ on toilet and bathing facility signage and omit the gender pictogram.</a:t>
            </a:r>
          </a:p>
          <a:p>
            <a:pPr defTabSz="914400" eaLnBrk="0" fontAlgn="base" hangingPunct="0">
              <a:spcBef>
                <a:spcPct val="0"/>
              </a:spcBef>
              <a:spcAft>
                <a:spcPct val="0"/>
              </a:spcAft>
            </a:pPr>
            <a:endParaRPr lang="en-US" sz="1900" strike="sngStrike" dirty="0">
              <a:solidFill>
                <a:srgbClr val="FF0000"/>
              </a:solidFill>
              <a:latin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en-US" sz="1900" dirty="0">
                <a:latin typeface="Arial" panose="020B0604020202020204" pitchFamily="34" charset="0"/>
              </a:rPr>
              <a:t>The variance applies to existing, new and future buildings where gender neutral facilities are provided.</a:t>
            </a:r>
          </a:p>
          <a:p>
            <a:pPr defTabSz="914400" eaLnBrk="0" fontAlgn="base" hangingPunct="0">
              <a:spcBef>
                <a:spcPct val="0"/>
              </a:spcBef>
              <a:spcAft>
                <a:spcPct val="0"/>
              </a:spcAft>
            </a:pPr>
            <a:endParaRPr lang="en-US" sz="1900" dirty="0">
              <a:latin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en-US" sz="1900" dirty="0">
                <a:latin typeface="Arial" panose="020B0604020202020204" pitchFamily="34" charset="0"/>
              </a:rPr>
              <a:t>Furthermore, the variance approves “restroom” signage for accessible multi-user gender neutral toilet and bathing facilities in future projects.</a:t>
            </a:r>
            <a:endParaRPr lang="en-US" altLang="en-US" sz="1900" dirty="0">
              <a:latin typeface="Arial" panose="020B0604020202020204" pitchFamily="34" charset="0"/>
            </a:endParaRPr>
          </a:p>
          <a:p>
            <a:pPr defTabSz="914400" eaLnBrk="0" fontAlgn="base" hangingPunct="0">
              <a:spcBef>
                <a:spcPct val="0"/>
              </a:spcBef>
              <a:spcAft>
                <a:spcPct val="0"/>
              </a:spcAft>
            </a:pPr>
            <a:endParaRPr lang="en-US" sz="1900" dirty="0">
              <a:latin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en-US" sz="1900" dirty="0">
                <a:latin typeface="Arial" panose="020B0604020202020204" pitchFamily="34" charset="0"/>
              </a:rPr>
              <a:t>The variance is located at the end of Inclusive Restroom in Division 1 : General Requirements--</a:t>
            </a:r>
            <a:r>
              <a:rPr lang="en-US" altLang="en-US" sz="1900" dirty="0">
                <a:latin typeface="Arial" panose="020B0604020202020204" pitchFamily="34" charset="0"/>
              </a:rPr>
              <a:t>013011 INCLUSIVE RESTROOM AND LOCKER/SHOWER FACILITIES STANDARD.</a:t>
            </a:r>
          </a:p>
          <a:p>
            <a:pPr marL="285750" indent="-285750" defTabSz="914400" eaLnBrk="0" fontAlgn="base" hangingPunct="0">
              <a:spcBef>
                <a:spcPct val="0"/>
              </a:spcBef>
              <a:spcAft>
                <a:spcPct val="0"/>
              </a:spcAft>
              <a:buFont typeface="Arial" panose="020B0604020202020204" pitchFamily="34" charset="0"/>
              <a:buChar char="•"/>
            </a:pPr>
            <a:endParaRPr lang="en-US" sz="1900" dirty="0">
              <a:latin typeface="Arial" panose="020B0604020202020204" pitchFamily="34" charset="0"/>
            </a:endParaRPr>
          </a:p>
        </p:txBody>
      </p:sp>
      <p:sp>
        <p:nvSpPr>
          <p:cNvPr id="7" name="TextBox 6">
            <a:extLst>
              <a:ext uri="{FF2B5EF4-FFF2-40B4-BE49-F238E27FC236}">
                <a16:creationId xmlns:a16="http://schemas.microsoft.com/office/drawing/2014/main" id="{7E00DECD-2E08-EA62-2863-85C977D278B6}"/>
              </a:ext>
            </a:extLst>
          </p:cNvPr>
          <p:cNvSpPr txBox="1"/>
          <p:nvPr/>
        </p:nvSpPr>
        <p:spPr>
          <a:xfrm>
            <a:off x="317500" y="237627"/>
            <a:ext cx="9143999" cy="553998"/>
          </a:xfrm>
          <a:prstGeom prst="rect">
            <a:avLst/>
          </a:prstGeom>
          <a:noFill/>
        </p:spPr>
        <p:txBody>
          <a:bodyPr wrap="square" rtlCol="0">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Restroom Signage Variance Summary</a:t>
            </a:r>
          </a:p>
        </p:txBody>
      </p:sp>
    </p:spTree>
    <p:extLst>
      <p:ext uri="{BB962C8B-B14F-4D97-AF65-F5344CB8AC3E}">
        <p14:creationId xmlns:p14="http://schemas.microsoft.com/office/powerpoint/2010/main" val="398891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ROOM SIGNAGE PRESENTATION JAN 25 2022_Final" id="{BAFBDFDF-7B7A-4988-84D5-939EDCD89D94}" vid="{C42C2709-6C2D-4122-98BD-FF8543CA4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16402</TotalTime>
  <Words>1060</Words>
  <Application>Microsoft Office PowerPoint</Application>
  <PresentationFormat>On-screen Show (4:3)</PresentationFormat>
  <Paragraphs>108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Restroom Signage Variance from NY Department of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Carney</dc:creator>
  <cp:lastModifiedBy>Taylor Thompson</cp:lastModifiedBy>
  <cp:revision>330</cp:revision>
  <cp:lastPrinted>2022-05-18T14:54:56Z</cp:lastPrinted>
  <dcterms:created xsi:type="dcterms:W3CDTF">2021-01-22T22:25:42Z</dcterms:created>
  <dcterms:modified xsi:type="dcterms:W3CDTF">2023-01-26T15:08:02Z</dcterms:modified>
</cp:coreProperties>
</file>