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</p:sldMasterIdLst>
  <p:notesMasterIdLst>
    <p:notesMasterId r:id="rId7"/>
  </p:notesMasterIdLst>
  <p:handoutMasterIdLst>
    <p:handoutMasterId r:id="rId8"/>
  </p:handoutMasterIdLst>
  <p:sldIdLst>
    <p:sldId id="356" r:id="rId5"/>
    <p:sldId id="576" r:id="rId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Gibbs" initials="JG" lastIdx="0" clrIdx="0"/>
  <p:cmAuthor id="2" name="Paul Streeter" initials="PS" lastIdx="6" clrIdx="1"/>
  <p:cmAuthor id="3" name="Rick Burgess" initials="RB" lastIdx="5" clrIdx="2">
    <p:extLst>
      <p:ext uri="{19B8F6BF-5375-455C-9EA6-DF929625EA0E}">
        <p15:presenceInfo xmlns:p15="http://schemas.microsoft.com/office/powerpoint/2012/main" userId="S-1-5-21-1275210071-879983540-725345543-1248577" providerId="AD"/>
      </p:ext>
    </p:extLst>
  </p:cmAuthor>
  <p:cmAuthor id="4" name="Keith W. Barton" initials="KWB" lastIdx="2" clrIdx="3">
    <p:extLst>
      <p:ext uri="{19B8F6BF-5375-455C-9EA6-DF929625EA0E}">
        <p15:presenceInfo xmlns:p15="http://schemas.microsoft.com/office/powerpoint/2012/main" userId="S-1-5-21-1275210071-879983540-725345543-128759" providerId="AD"/>
      </p:ext>
    </p:extLst>
  </p:cmAuthor>
  <p:cmAuthor id="5" name="Rick Burgess" initials="RB [2]" lastIdx="2" clrIdx="4">
    <p:extLst>
      <p:ext uri="{19B8F6BF-5375-455C-9EA6-DF929625EA0E}">
        <p15:presenceInfo xmlns:p15="http://schemas.microsoft.com/office/powerpoint/2012/main" userId="S::ffb7@cornell.edu::d7ce3526-da49-45af-bdc9-be67f58935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FF"/>
    <a:srgbClr val="66CCFF"/>
    <a:srgbClr val="33CCFF"/>
    <a:srgbClr val="FFFC00"/>
    <a:srgbClr val="EFEB98"/>
    <a:srgbClr val="D5D5D5"/>
    <a:srgbClr val="A6E6F6"/>
    <a:srgbClr val="A6FCF6"/>
    <a:srgbClr val="B3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5"/>
    <p:restoredTop sz="90785"/>
  </p:normalViewPr>
  <p:slideViewPr>
    <p:cSldViewPr snapToGrid="0">
      <p:cViewPr varScale="1">
        <p:scale>
          <a:sx n="80" d="100"/>
          <a:sy n="80" d="100"/>
        </p:scale>
        <p:origin x="2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6" y="1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/>
          <a:lstStyle>
            <a:lvl1pPr algn="r">
              <a:defRPr sz="1200"/>
            </a:lvl1pPr>
          </a:lstStyle>
          <a:p>
            <a:fld id="{6D5DA552-F6C9-4416-8656-94AB8D03BF6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8" cy="465138"/>
          </a:xfrm>
          <a:prstGeom prst="rect">
            <a:avLst/>
          </a:prstGeom>
        </p:spPr>
        <p:txBody>
          <a:bodyPr vert="horz" lIns="91428" tIns="45716" rIns="91428" bIns="45716" rtlCol="0" anchor="b"/>
          <a:lstStyle>
            <a:lvl1pPr algn="r">
              <a:defRPr sz="1200"/>
            </a:lvl1pPr>
          </a:lstStyle>
          <a:p>
            <a:fld id="{C9336800-111D-441B-87D7-92A415C4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2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7071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2"/>
            <a:ext cx="3043343" cy="467071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3" rIns="93306" bIns="466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9"/>
          </a:xfrm>
          <a:prstGeom prst="rect">
            <a:avLst/>
          </a:prstGeom>
        </p:spPr>
        <p:txBody>
          <a:bodyPr vert="horz" lIns="93306" tIns="46653" rIns="93306" bIns="466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0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EF32-3468-4FBC-B82F-02279FA609DA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04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4F0B-7E22-4293-9811-0B6B5D3F5933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BC92-B947-2546-8DE4-FEAA4620B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E22B-CC79-43DB-A4A8-1A4110FCE719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58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50D5-716A-47D3-A8C6-E77436E21A61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9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A08D-75EE-47CA-9ABF-2C25F07A370F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CD6D-DCBA-4CE1-BCEE-0E9A1E9BB604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2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E6DB-5495-4C2C-A7F5-1085A0A2DC6A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5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6D35-62D3-43C8-B874-8EF2ED826478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5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63ED-A533-4818-BF1A-ADF4F36B6C30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9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BF77-28E6-4A79-B2A2-48A9E149233B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44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28CEF-0921-4372-90C6-856429460715}" type="datetime4">
              <a:rPr lang="en-US" smtClean="0"/>
              <a:t>January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EE6089D-2333-B74B-860B-FB2D60C932E7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0D5D5-285F-1A14-3FC3-6B07D596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4" y="2474095"/>
            <a:ext cx="5130171" cy="367823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BB70F39-0F44-369B-1019-5E309B3CA098}"/>
              </a:ext>
            </a:extLst>
          </p:cNvPr>
          <p:cNvSpPr/>
          <p:nvPr/>
        </p:nvSpPr>
        <p:spPr>
          <a:xfrm rot="16200000">
            <a:off x="5002992" y="4263784"/>
            <a:ext cx="466928" cy="41323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946F3-AC6E-A441-B71A-79414DB808B7}"/>
              </a:ext>
            </a:extLst>
          </p:cNvPr>
          <p:cNvSpPr txBox="1"/>
          <p:nvPr/>
        </p:nvSpPr>
        <p:spPr>
          <a:xfrm>
            <a:off x="338202" y="413360"/>
            <a:ext cx="411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 2022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D1F1-07EB-12B3-F455-9CD44AEC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12" y="936580"/>
            <a:ext cx="4062106" cy="5233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0D8D5-7EC3-AD7F-3488-2944953AE0F7}"/>
              </a:ext>
            </a:extLst>
          </p:cNvPr>
          <p:cNvSpPr txBox="1"/>
          <p:nvPr/>
        </p:nvSpPr>
        <p:spPr>
          <a:xfrm>
            <a:off x="338202" y="1426999"/>
            <a:ext cx="3946518" cy="440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Key Takeaways: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construction contracts in place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$330M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construction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Volume higher than historic average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Successful early bidding effort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6% recommended escalation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Long Lead Item Challenges: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General building materials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Electrical gear &amp; air handling  units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Insulation and window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Lab casework and epoxy tops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01723d-2a56-46d9-af9e-205d78a802b0">
      <UserInfo>
        <DisplayName>Tracy Vosburgh</DisplayName>
        <AccountId>39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991C9A21A6F146B905035D04137E81" ma:contentTypeVersion="7" ma:contentTypeDescription="Create a new document." ma:contentTypeScope="" ma:versionID="da402c4b778e278f6c1faec09282b199">
  <xsd:schema xmlns:xsd="http://www.w3.org/2001/XMLSchema" xmlns:xs="http://www.w3.org/2001/XMLSchema" xmlns:p="http://schemas.microsoft.com/office/2006/metadata/properties" xmlns:ns3="ba987f49-d3e7-4873-b6c4-51147e650e2c" xmlns:ns4="7401723d-2a56-46d9-af9e-205d78a802b0" targetNamespace="http://schemas.microsoft.com/office/2006/metadata/properties" ma:root="true" ma:fieldsID="b4aabbd2cefe3aaf56109a31d5c2d93b" ns3:_="" ns4:_="">
    <xsd:import namespace="ba987f49-d3e7-4873-b6c4-51147e650e2c"/>
    <xsd:import namespace="7401723d-2a56-46d9-af9e-205d78a802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87f49-d3e7-4873-b6c4-51147e650e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01723d-2a56-46d9-af9e-205d78a802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http://purl.org/dc/elements/1.1/"/>
    <ds:schemaRef ds:uri="http://www.w3.org/XML/1998/namespace"/>
    <ds:schemaRef ds:uri="7401723d-2a56-46d9-af9e-205d78a802b0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ba987f49-d3e7-4873-b6c4-51147e650e2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FB1DF9-3B19-4DB5-AEA9-77FAAA1F11C2}">
  <ds:schemaRefs>
    <ds:schemaRef ds:uri="7401723d-2a56-46d9-af9e-205d78a802b0"/>
    <ds:schemaRef ds:uri="ba987f49-d3e7-4873-b6c4-51147e650e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5146</TotalTime>
  <Words>53</Words>
  <Application>Microsoft Office PowerPoint</Application>
  <PresentationFormat>On-screen Show (4:3)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Helvetica</vt:lpstr>
      <vt:lpstr>Times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105</cp:revision>
  <cp:lastPrinted>2020-01-27T14:04:45Z</cp:lastPrinted>
  <dcterms:created xsi:type="dcterms:W3CDTF">2014-05-07T13:58:10Z</dcterms:created>
  <dcterms:modified xsi:type="dcterms:W3CDTF">2023-01-25T17:28:16Z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0x0101004D991C9A21A6F146B905035D04137E81</vt:lpwstr>
  </property>
</Properties>
</file>