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sldIdLst>
    <p:sldId id="256" r:id="rId4"/>
    <p:sldId id="355" r:id="rId5"/>
    <p:sldId id="361" r:id="rId6"/>
    <p:sldId id="363" r:id="rId7"/>
    <p:sldId id="365" r:id="rId8"/>
    <p:sldId id="364" r:id="rId9"/>
    <p:sldId id="362" r:id="rId10"/>
    <p:sldId id="359" r:id="rId11"/>
    <p:sldId id="32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0"/>
    <p:restoredTop sz="96807" autoAdjust="0"/>
  </p:normalViewPr>
  <p:slideViewPr>
    <p:cSldViewPr>
      <p:cViewPr varScale="1">
        <p:scale>
          <a:sx n="89" d="100"/>
          <a:sy n="89" d="100"/>
        </p:scale>
        <p:origin x="96" y="45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7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2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3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7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identifying thresholds for significant projects, and material impacts </a:t>
            </a:r>
            <a:r>
              <a:rPr lang="en-US"/>
              <a:t>on operating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C3CADC-E3AC-00BE-ECE2-2732514E0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0"/>
            <a:ext cx="9155317" cy="5137150"/>
          </a:xfrm>
          <a:prstGeom prst="rect">
            <a:avLst/>
          </a:prstGeom>
        </p:spPr>
      </p:pic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C1CEC147-BD7A-7C42-9C10-F5DEFA5BA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29533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4BB0DCA-7A92-6B40-8BBB-8F95D90EF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75331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DC78-2376-0349-8F5F-611A76241AF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4933950"/>
            <a:ext cx="2133600" cy="273844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3950"/>
            <a:ext cx="2895600" cy="273844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4933950"/>
            <a:ext cx="2133600" cy="273844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9" y="2908169"/>
            <a:ext cx="8558213" cy="20871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20"/>
            <a:ext cx="6554707" cy="6463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143000"/>
            <a:ext cx="8534400" cy="165735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78D9ACAA-FDE2-2E47-B810-92F2D7384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5" y="1085850"/>
            <a:ext cx="405050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10" y="1085850"/>
            <a:ext cx="4358795" cy="3657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DE780E24-C73F-2641-BCA8-7EB5A5CFB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785"/>
            <a:ext cx="9144000" cy="4039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1253018"/>
            <a:ext cx="746760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C4484C72-ACA8-0D4F-B547-E196BF6EA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iding on top of a grass covered field&#10;&#10;Description automatically generated">
            <a:extLst>
              <a:ext uri="{FF2B5EF4-FFF2-40B4-BE49-F238E27FC236}">
                <a16:creationId xmlns:a16="http://schemas.microsoft.com/office/drawing/2014/main" id="{F1981F69-56C2-A54D-B83A-2B9449405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77" r="1004" b="8956"/>
          <a:stretch/>
        </p:blipFill>
        <p:spPr>
          <a:xfrm>
            <a:off x="-1" y="102392"/>
            <a:ext cx="9144001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C07E3104-5F71-A147-BCA6-8FF456BD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9E41D6A-CEE2-BC49-9C75-C30C9FFE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87C51-FE91-4C44-9A72-98873C27B8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3A4E95-F090-C986-2B7D-0C599CCB3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11562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C07E3104-5F71-A147-BCA6-8FF456BD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9E41D6A-CEE2-BC49-9C75-C30C9FFE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87C51-FE91-4C44-9A72-98873C27B8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29F930-6779-D195-D9EB-D5DEB2CCF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" b="12812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1833D975-7B22-4E40-AE6D-467998510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5A76E2-9570-0E41-99BE-143060C30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3701592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EC99D-D93D-F247-AB06-8EAA0780C5E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12601A-02A6-5D0E-6C90-1CE118F7E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11562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F398FED1-7045-FB49-9E7A-73D72B791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F0080C-2D86-EE4D-9499-8C7E75FAA76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8781C7-FC08-6E6E-DF51-7591DF019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6562"/>
          <a:stretch/>
        </p:blipFill>
        <p:spPr>
          <a:xfrm>
            <a:off x="0" y="57150"/>
            <a:ext cx="9144000" cy="50863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FBBE9620-A569-E342-86F1-8A5D60290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Title 18">
            <a:extLst>
              <a:ext uri="{FF2B5EF4-FFF2-40B4-BE49-F238E27FC236}">
                <a16:creationId xmlns:a16="http://schemas.microsoft.com/office/drawing/2014/main" id="{EBDFF706-523C-3443-A746-980EE949C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29533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F5CFD81-593A-174A-ABE5-171DDF25E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75331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9AF82-2025-4A46-9A8F-C7EBC5A38F02}"/>
              </a:ext>
            </a:extLst>
          </p:cNvPr>
          <p:cNvSpPr/>
          <p:nvPr userDrawn="1"/>
        </p:nvSpPr>
        <p:spPr>
          <a:xfrm>
            <a:off x="0" y="4967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0EEA73-F54F-2540-A68A-18E0BF1F9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1"/>
          <a:stretch/>
        </p:blipFill>
        <p:spPr>
          <a:xfrm>
            <a:off x="-1" y="102392"/>
            <a:ext cx="9115425" cy="51173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FBBE9620-A569-E342-86F1-8A5D60290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Title 18">
            <a:extLst>
              <a:ext uri="{FF2B5EF4-FFF2-40B4-BE49-F238E27FC236}">
                <a16:creationId xmlns:a16="http://schemas.microsoft.com/office/drawing/2014/main" id="{EBDFF706-523C-3443-A746-980EE949C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137025" cy="829533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F5CFD81-593A-174A-ABE5-171DDF25E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75331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9AF82-2025-4A46-9A8F-C7EBC5A38F02}"/>
              </a:ext>
            </a:extLst>
          </p:cNvPr>
          <p:cNvSpPr/>
          <p:nvPr userDrawn="1"/>
        </p:nvSpPr>
        <p:spPr>
          <a:xfrm>
            <a:off x="0" y="4967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60650-0587-7924-330A-6B8761691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6563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FBBE9620-A569-E342-86F1-8A5D60290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Title 18">
            <a:extLst>
              <a:ext uri="{FF2B5EF4-FFF2-40B4-BE49-F238E27FC236}">
                <a16:creationId xmlns:a16="http://schemas.microsoft.com/office/drawing/2014/main" id="{EBDFF706-523C-3443-A746-980EE949C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29533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F5CFD81-593A-174A-ABE5-171DDF25E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75331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9AF82-2025-4A46-9A8F-C7EBC5A38F02}"/>
              </a:ext>
            </a:extLst>
          </p:cNvPr>
          <p:cNvSpPr/>
          <p:nvPr userDrawn="1"/>
        </p:nvSpPr>
        <p:spPr>
          <a:xfrm>
            <a:off x="0" y="4967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28801"/>
            <a:ext cx="9144000" cy="1804988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9144000" cy="457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90F953-0249-5D43-BD33-B0BA15959AE8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FEACB2-9FBC-6B92-9B0D-9B4AF0391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3" b="18359"/>
          <a:stretch/>
        </p:blipFill>
        <p:spPr>
          <a:xfrm>
            <a:off x="0" y="2647950"/>
            <a:ext cx="9144000" cy="24955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3992565B-390F-0E49-BEBB-FCFB7B0F9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EBA6B5-B8A6-AA4A-8C89-E307EC9BBF7B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E9EC25-5C21-25A2-A409-00A8BAE16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3" b="22434"/>
          <a:stretch/>
        </p:blipFill>
        <p:spPr>
          <a:xfrm>
            <a:off x="0" y="2571749"/>
            <a:ext cx="9168950" cy="25717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700C50E-FCED-974E-AE11-01401D94F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53244A25-21F2-D24A-ABB6-38D0F9AA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D1926D-C92B-6A40-8BE8-8DB719C491A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F80835-250D-AE58-0902-2B3853FEB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7" b="7034"/>
          <a:stretch/>
        </p:blipFill>
        <p:spPr>
          <a:xfrm>
            <a:off x="0" y="2571749"/>
            <a:ext cx="9139990" cy="27432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700C50E-FCED-974E-AE11-01401D94F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53244A25-21F2-D24A-ABB6-38D0F9AA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D1926D-C92B-6A40-8BE8-8DB719C491A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4888706"/>
            <a:ext cx="2133600" cy="273844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02992"/>
            <a:ext cx="2895600" cy="273844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02992"/>
            <a:ext cx="2133600" cy="273844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43" r="-704"/>
          <a:stretch/>
        </p:blipFill>
        <p:spPr>
          <a:xfrm>
            <a:off x="3871581" y="-117766"/>
            <a:ext cx="1370059" cy="3918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314452"/>
            <a:ext cx="8678863" cy="299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800100"/>
            <a:ext cx="8677656" cy="5143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D217F-405D-D842-BCF8-605A468DB0E6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C88FCF1F-2A07-B442-9D02-E6E2CE89B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1/11/23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3" r:id="rId4"/>
    <p:sldLayoutId id="2147483651" r:id="rId5"/>
    <p:sldLayoutId id="2147483670" r:id="rId6"/>
    <p:sldLayoutId id="2147483664" r:id="rId7"/>
    <p:sldLayoutId id="2147483674" r:id="rId8"/>
    <p:sldLayoutId id="2147483650" r:id="rId9"/>
    <p:sldLayoutId id="2147483661" r:id="rId10"/>
    <p:sldLayoutId id="2147483665" r:id="rId11"/>
    <p:sldLayoutId id="2147483657" r:id="rId12"/>
    <p:sldLayoutId id="2147483666" r:id="rId13"/>
    <p:sldLayoutId id="2147483675" r:id="rId14"/>
    <p:sldLayoutId id="2147483667" r:id="rId15"/>
    <p:sldLayoutId id="214748366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da2/daLanding.aspx?QS=a4f51ee95beb496396dfc32c190d246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pp.e-builder.net/da2/Reports/ReportResults.aspx?ReportID=%7b7dc5ba4c-cbfd-460c-8e8a-7f4f23dbca52%7d" TargetMode="External"/><Relationship Id="rId4" Type="http://schemas.openxmlformats.org/officeDocument/2006/relationships/hyperlink" Target="https://app.e-builder.net/public/publicLanding.aspx?QS=08c0f8f3c4b242b1a1fbeb3f95f79ff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93BA-49AE-C3B9-B4BC-EA3E247D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FPAR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909C4-1711-1031-A7E7-92E282078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PMPM – January 2023</a:t>
            </a:r>
          </a:p>
        </p:txBody>
      </p:sp>
    </p:spTree>
    <p:extLst>
      <p:ext uri="{BB962C8B-B14F-4D97-AF65-F5344CB8AC3E}">
        <p14:creationId xmlns:p14="http://schemas.microsoft.com/office/powerpoint/2010/main" val="11135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FPAR – </a:t>
            </a:r>
            <a:r>
              <a:rPr lang="en-US" dirty="0"/>
              <a:t>Process Workflow Diagram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DDF02-D503-0853-11B1-4EE60FD963CF}"/>
              </a:ext>
            </a:extLst>
          </p:cNvPr>
          <p:cNvSpPr txBox="1"/>
          <p:nvPr/>
        </p:nvSpPr>
        <p:spPr>
          <a:xfrm>
            <a:off x="-3104439" y="3408457"/>
            <a:ext cx="79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1A07AE-DD76-0664-2F03-C33C6602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7" y="800100"/>
            <a:ext cx="7549945" cy="42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786CC0-831B-D84D-EE5E-DFE9B4EA0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68" y="742950"/>
            <a:ext cx="8678863" cy="4343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FPAR is more automated and streamlined than PAR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No manual intervention required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Blue diamond steps automate some data entry and/or route the process based on many variables.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48 data entry fields (reduced ~50% from 98 in PAR process)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7 to 16 actionable steps (reduced ~30% from 10 to 22 in PAR process)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 panose="020F0502020204030204" pitchFamily="34" charset="0"/>
              </a:rPr>
              <a:t>New Sources &amp; Uses template and Guidance Documents are available in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 *e-Builder Resources  - User Resources folder here:  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For eB users:  </a:t>
            </a:r>
            <a:r>
              <a:rPr lang="en-US" sz="1500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URL FPAR - Facilities Project Approval Request Help</a:t>
            </a:r>
            <a:endParaRPr lang="en-US" sz="1500" dirty="0">
              <a:latin typeface="Calibri" panose="020F0502020204030204" pitchFamily="34" charset="0"/>
            </a:endParaRP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For non-users:  </a:t>
            </a:r>
            <a:r>
              <a:rPr lang="en-US" sz="1500" dirty="0"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URL FPAR - Facilities Project Approval Request Help</a:t>
            </a:r>
            <a:endParaRPr lang="en-US" sz="1500" dirty="0">
              <a:latin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Roles That May Take Action in FPAR (depending on variables)</a:t>
            </a:r>
          </a:p>
          <a:p>
            <a:pPr marL="515938" marR="0" lvl="1" indent="-285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latin typeface="Calibri" panose="020F0502020204030204" pitchFamily="34" charset="0"/>
              </a:rPr>
              <a:t>PM, Unit Rep, Finance </a:t>
            </a:r>
            <a:r>
              <a:rPr lang="en-US" sz="1500" dirty="0" err="1">
                <a:latin typeface="Calibri" panose="020F0502020204030204" pitchFamily="34" charset="0"/>
              </a:rPr>
              <a:t>Mgr</a:t>
            </a:r>
            <a:r>
              <a:rPr lang="en-US" sz="1500" dirty="0">
                <a:latin typeface="Calibri" panose="020F0502020204030204" pitchFamily="34" charset="0"/>
              </a:rPr>
              <a:t>, Capital Budget Analyst, Project Director, CCF Sr Director, College/Unit Administrator, Dean/VP, Vice Provost for Land Grant Affairs, AVP E&amp;PM, Capital Budget Director, VP FCS, VP Budge &amp; Planning, EVP, CF&amp;PC Representative and VP FCS Executive Assistant (for B&amp;P).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Users in Roles for FPAR Process Action</a:t>
            </a:r>
            <a:r>
              <a:rPr lang="en-US" sz="1500" dirty="0">
                <a:latin typeface="Calibri" panose="020F0502020204030204" pitchFamily="34" charset="0"/>
              </a:rPr>
              <a:t> - Use this report to see who is assigned to the roles that MAY take action in FPAR (work with eB admin for any missing)</a:t>
            </a:r>
          </a:p>
          <a:p>
            <a:pPr marL="515938" marR="0" lvl="1" indent="-285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FPAR – </a:t>
            </a:r>
            <a:r>
              <a:rPr lang="en-US" dirty="0"/>
              <a:t>What You Need To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70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FPAR – </a:t>
            </a:r>
            <a:r>
              <a:rPr lang="en-US" dirty="0"/>
              <a:t>What You Need To Know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DDF02-D503-0853-11B1-4EE60FD963CF}"/>
              </a:ext>
            </a:extLst>
          </p:cNvPr>
          <p:cNvSpPr txBox="1"/>
          <p:nvPr/>
        </p:nvSpPr>
        <p:spPr>
          <a:xfrm>
            <a:off x="-3104439" y="3408457"/>
            <a:ext cx="79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5BB3FD9-3B1F-0827-D7D6-A4EDCA14C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819150"/>
            <a:ext cx="8678863" cy="4648200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Calibri" panose="020F0502020204030204" pitchFamily="34" charset="0"/>
              </a:rPr>
              <a:t>Start step (PM Only)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Contains only a portion of the FPAR data entry items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Does not require the Sources &amp; Uses spreadsheet be attached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PM’s should not add the budget change items – that will be done in a later step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Pulls several data fields from the PDP upon submission</a:t>
            </a:r>
            <a:b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Calibri" panose="020F0502020204030204" pitchFamily="34" charset="0"/>
              </a:rPr>
              <a:t>PM &amp; Unit Rep Prepare FPAR step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PM and Unit Rep are the only roles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All actors must take action to move it forward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Collaboration is key as required fields must be populated before any actor can take the approve action.</a:t>
            </a:r>
          </a:p>
          <a:p>
            <a:pPr marL="5159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Collaboration with finance managers on the sources &amp; uses is highly recommended in this step – PMs are responsible for the expenditure projections at the bottom of the sources &amp; uses sheet</a:t>
            </a:r>
            <a:br>
              <a:rPr lang="en-US" sz="1600" dirty="0">
                <a:latin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Calibri" panose="020F0502020204030204" pitchFamily="34" charset="0"/>
              </a:rPr>
              <a:t>Both PM steps contain new/modified fields in the Institutional Context and Direction section. </a:t>
            </a:r>
          </a:p>
          <a:p>
            <a:pPr marL="515938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For each radio button selection field there is a corresponding statement that will be automatically added to the FPAR pdf</a:t>
            </a:r>
          </a:p>
          <a:p>
            <a:pPr marL="515938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PMs should read the corresponding statement – if it does not make sense relative to the project, a different radio button may need to be selected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6D34C5-5E74-D035-0860-B8C547F3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31" y="1123950"/>
            <a:ext cx="3021016" cy="3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FPAR – </a:t>
            </a:r>
            <a:r>
              <a:rPr lang="en-US" dirty="0"/>
              <a:t>What You Need To Know</a:t>
            </a:r>
            <a:endParaRPr lang="en-US" sz="28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9450C0-6AC1-625B-CD92-7F9CCDD6E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87"/>
          <a:stretch/>
        </p:blipFill>
        <p:spPr bwMode="auto">
          <a:xfrm>
            <a:off x="1165054" y="755380"/>
            <a:ext cx="6697124" cy="2578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197">
            <a:extLst>
              <a:ext uri="{FF2B5EF4-FFF2-40B4-BE49-F238E27FC236}">
                <a16:creationId xmlns:a16="http://schemas.microsoft.com/office/drawing/2014/main" id="{6874BEC1-D2C0-9BBB-0354-9309BE8B4C2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209800" y="3333750"/>
            <a:ext cx="3810001" cy="1295399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  <a:r>
              <a:rPr lang="en-US" sz="1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There is a corresponding Sentence (on the right) that will automatically be selected.  This sentence will appear on the pdf version of the FPAR.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there is an explanation field that </a:t>
            </a:r>
            <a:r>
              <a:rPr lang="en-US" sz="1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 required</a:t>
            </a:r>
            <a:r>
              <a:rPr lang="en-US" sz="1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the answer selected.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leave blank if an explanation is not required.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C560639-B979-8FCD-8FCD-ACF97BC7E0C7}"/>
              </a:ext>
            </a:extLst>
          </p:cNvPr>
          <p:cNvSpPr/>
          <p:nvPr/>
        </p:nvSpPr>
        <p:spPr>
          <a:xfrm>
            <a:off x="3200400" y="1381124"/>
            <a:ext cx="2362200" cy="133351"/>
          </a:xfrm>
          <a:prstGeom prst="leftRightArrow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FPAR – </a:t>
            </a:r>
            <a:r>
              <a:rPr lang="en-US" dirty="0"/>
              <a:t>What You Need To Know</a:t>
            </a:r>
            <a:endParaRPr lang="en-US" sz="280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D3E11D-666A-6AE1-CFDD-DD1735A94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819150"/>
            <a:ext cx="8678863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Finance Manager/Capital Budget Analyst step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These roles are responsible for capital budget data fields and the majority of the sources &amp; uses sheet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Collaboration among all actors is key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One actor may take approve action to move the process forward</a:t>
            </a:r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</a:rPr>
              <a:t>Project Director step</a:t>
            </a:r>
          </a:p>
          <a:p>
            <a:pPr marL="515938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PD will have full edit capabilities, except for fields designated for Finance </a:t>
            </a:r>
            <a:r>
              <a:rPr lang="en-US" sz="1500" dirty="0" err="1">
                <a:latin typeface="Calibri" panose="020F0502020204030204" pitchFamily="34" charset="0"/>
              </a:rPr>
              <a:t>Mgr</a:t>
            </a:r>
            <a:r>
              <a:rPr lang="en-US" sz="1500" dirty="0">
                <a:latin typeface="Calibri" panose="020F0502020204030204" pitchFamily="34" charset="0"/>
              </a:rPr>
              <a:t>/Cap Budget Analyst </a:t>
            </a:r>
          </a:p>
          <a:p>
            <a:pPr marL="515938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Mary-Lynn/Andrew Magre step may revise back as far as PD Step only</a:t>
            </a:r>
          </a:p>
          <a:p>
            <a:pPr marL="0" marR="0" lvl="1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</a:rPr>
              <a:t>Three New Roles (PAR Approver role to be retired): 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CCF Senior Director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College/Unit Administrator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Dean/VP (required only for CF&amp;PC level FPARs)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Each role will take action in separate steps (automatic routing based on criteria in blue diamond conditional steps)</a:t>
            </a:r>
          </a:p>
          <a:p>
            <a:pPr marL="515938" lvl="1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Assigned to projects based on funding sources, so if there are multiple funding college/units there may be multiple users in the College/Unit Admin and Dean/VP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786CC0-831B-D84D-EE5E-DFE9B4EA0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819150"/>
            <a:ext cx="8678863" cy="38100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289175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January:  	Training and Pilot </a:t>
            </a:r>
          </a:p>
          <a:p>
            <a:pPr marL="0" indent="0">
              <a:buNone/>
              <a:tabLst>
                <a:tab pos="2289175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Go Live for FPARs Slated for 2/13 CF&amp;PC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89175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February:  	Training All </a:t>
            </a:r>
          </a:p>
          <a:p>
            <a:pPr marL="0" indent="0">
              <a:buNone/>
              <a:tabLst>
                <a:tab pos="2289175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Go Live All Capital Projects (2/13/2023)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89175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March-June:  	Evaluation/Updates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89175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July:   	PAR Initiative Work Group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Final report to Sponsors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FPAR - </a:t>
            </a:r>
            <a:r>
              <a:rPr lang="en-US" dirty="0"/>
              <a:t>Remaining Timeline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DDF02-D503-0853-11B1-4EE60FD963CF}"/>
              </a:ext>
            </a:extLst>
          </p:cNvPr>
          <p:cNvSpPr txBox="1"/>
          <p:nvPr/>
        </p:nvSpPr>
        <p:spPr>
          <a:xfrm>
            <a:off x="-3104439" y="3408457"/>
            <a:ext cx="79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889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B2C2F-502F-6A4A-BBA8-29ED4CDAC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25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3DCD3-726C-024A-AB11-EFC6B5FA3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799" y="828171"/>
            <a:ext cx="8678863" cy="41057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400"/>
              </a:spcBef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Delivery Risk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Critical Project Goals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Municipal, State and/or Federal Approvals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Space Usage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Unique Operating &amp; Maintenance Costs 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Campus Master Plan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3821"/>
            <a:ext cx="8677656" cy="514350"/>
          </a:xfrm>
        </p:spPr>
        <p:txBody>
          <a:bodyPr>
            <a:noAutofit/>
          </a:bodyPr>
          <a:lstStyle/>
          <a:p>
            <a:r>
              <a:rPr lang="en-US" dirty="0"/>
              <a:t>Institutional Context and Direction Section Fields</a:t>
            </a:r>
          </a:p>
        </p:txBody>
      </p:sp>
    </p:spTree>
    <p:extLst>
      <p:ext uri="{BB962C8B-B14F-4D97-AF65-F5344CB8AC3E}">
        <p14:creationId xmlns:p14="http://schemas.microsoft.com/office/powerpoint/2010/main" val="36034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_Fall_2022" id="{7CC0B488-E9EE-0E43-80B3-42F4B75ACFBC}" vid="{1570EBA3-183B-1949-90A1-018A04F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</TotalTime>
  <Words>788</Words>
  <Application>Microsoft Office PowerPoint</Application>
  <PresentationFormat>On-screen Show (16:9)</PresentationFormat>
  <Paragraphs>74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Times</vt:lpstr>
      <vt:lpstr>Office Theme</vt:lpstr>
      <vt:lpstr>FPAR Process</vt:lpstr>
      <vt:lpstr>FPAR – Process Workflow Diagram</vt:lpstr>
      <vt:lpstr>FPAR – What You Need To Know</vt:lpstr>
      <vt:lpstr>FPAR – What You Need To Know</vt:lpstr>
      <vt:lpstr>FPAR – What You Need To Know</vt:lpstr>
      <vt:lpstr>FPAR – What You Need To Know</vt:lpstr>
      <vt:lpstr>FPAR - Remaining Timeline</vt:lpstr>
      <vt:lpstr>PowerPoint Presentation</vt:lpstr>
      <vt:lpstr>Institutional Context and Direction Section Fields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Revision Initiative</dc:title>
  <dc:creator>Mary-Lynn Cummings</dc:creator>
  <cp:lastModifiedBy>Taylor Thompson</cp:lastModifiedBy>
  <cp:revision>30</cp:revision>
  <dcterms:created xsi:type="dcterms:W3CDTF">2023-01-03T13:57:25Z</dcterms:created>
  <dcterms:modified xsi:type="dcterms:W3CDTF">2023-01-25T18:55:51Z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